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66" r:id="rId5"/>
    <p:sldId id="261" r:id="rId6"/>
    <p:sldId id="269" r:id="rId7"/>
    <p:sldId id="259" r:id="rId8"/>
    <p:sldId id="267" r:id="rId9"/>
    <p:sldId id="268" r:id="rId10"/>
    <p:sldId id="263" r:id="rId11"/>
    <p:sldId id="265" r:id="rId12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8" autoAdjust="0"/>
    <p:restoredTop sz="94660"/>
  </p:normalViewPr>
  <p:slideViewPr>
    <p:cSldViewPr snapToGrid="0">
      <p:cViewPr varScale="1">
        <p:scale>
          <a:sx n="75" d="100"/>
          <a:sy n="75" d="100"/>
        </p:scale>
        <p:origin x="-120" y="-9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43388"/>
            <a:ext cx="89677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12250" y="4243388"/>
            <a:ext cx="30765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/>
          <p:nvPr/>
        </p:nvSpPr>
        <p:spPr bwMode="ltGray">
          <a:xfrm>
            <a:off x="0" y="2590800"/>
            <a:ext cx="8967788" cy="165893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9"/>
          <p:cNvSpPr/>
          <p:nvPr/>
        </p:nvSpPr>
        <p:spPr>
          <a:xfrm>
            <a:off x="9112250" y="2590800"/>
            <a:ext cx="3076575" cy="16589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919C5-7E5A-469D-8316-0435CF896297}" type="datetimeFigureOut">
              <a:rPr lang="uk-UA"/>
              <a:pPr>
                <a:defRPr/>
              </a:pPr>
              <a:t>13.09.2023</a:t>
            </a:fld>
            <a:endParaRPr lang="uk-UA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125" y="2749550"/>
            <a:ext cx="1171575" cy="13573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ED7D0-6A4C-4F19-9849-8A84902CDB5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29313"/>
            <a:ext cx="10437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5929313"/>
            <a:ext cx="1603375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/>
          <p:nvPr/>
        </p:nvSpPr>
        <p:spPr bwMode="ltGray">
          <a:xfrm>
            <a:off x="0" y="4567238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0"/>
          <p:cNvSpPr/>
          <p:nvPr/>
        </p:nvSpPr>
        <p:spPr>
          <a:xfrm>
            <a:off x="10585450" y="4567238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5CAA6-2C21-4EB3-B05F-0FBB0E36BE24}" type="datetimeFigureOut">
              <a:rPr lang="uk-UA"/>
              <a:pPr>
                <a:defRPr/>
              </a:pPr>
              <a:t>13.09.2023</a:t>
            </a:fld>
            <a:endParaRPr lang="uk-UA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913" y="4711700"/>
            <a:ext cx="1154112" cy="1090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1C902-6924-4620-8FA8-024BB51FE4B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29313"/>
            <a:ext cx="10437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5929313"/>
            <a:ext cx="1603375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/>
          <p:nvPr/>
        </p:nvSpPr>
        <p:spPr bwMode="ltGray">
          <a:xfrm>
            <a:off x="0" y="4567238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0"/>
          <p:cNvSpPr/>
          <p:nvPr/>
        </p:nvSpPr>
        <p:spPr>
          <a:xfrm>
            <a:off x="10585450" y="4567238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300A4-CEF0-45E0-831C-091DF4DD2D7B}" type="datetimeFigureOut">
              <a:rPr lang="uk-UA"/>
              <a:pPr>
                <a:defRPr/>
              </a:pPr>
              <a:t>13.09.2023</a:t>
            </a:fld>
            <a:endParaRPr lang="uk-UA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913" y="4711700"/>
            <a:ext cx="1154112" cy="1090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5B15D-38B1-40CF-93EB-ADBE35C4FC1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29313"/>
            <a:ext cx="10437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5929313"/>
            <a:ext cx="1603375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3"/>
          <p:cNvSpPr/>
          <p:nvPr/>
        </p:nvSpPr>
        <p:spPr bwMode="ltGray">
          <a:xfrm>
            <a:off x="0" y="4567238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4"/>
          <p:cNvSpPr/>
          <p:nvPr/>
        </p:nvSpPr>
        <p:spPr>
          <a:xfrm>
            <a:off x="10585450" y="4567238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15"/>
          <p:cNvSpPr txBox="1"/>
          <p:nvPr/>
        </p:nvSpPr>
        <p:spPr>
          <a:xfrm>
            <a:off x="584200" y="747713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7200" dirty="0">
                <a:effectLst/>
                <a:latin typeface="+mn-lt"/>
                <a:cs typeface="+mn-cs"/>
              </a:rPr>
              <a:t>“</a:t>
            </a:r>
          </a:p>
        </p:txBody>
      </p:sp>
      <p:sp>
        <p:nvSpPr>
          <p:cNvPr id="10" name="TextBox 16"/>
          <p:cNvSpPr txBox="1"/>
          <p:nvPr/>
        </p:nvSpPr>
        <p:spPr>
          <a:xfrm>
            <a:off x="9663113" y="303371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7200" dirty="0">
                <a:effectLst/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72EDC-68CE-4C34-B2D7-23B394132D60}" type="datetimeFigureOut">
              <a:rPr lang="uk-UA"/>
              <a:pPr>
                <a:defRPr/>
              </a:pPr>
              <a:t>13.09.2023</a:t>
            </a:fld>
            <a:endParaRPr lang="uk-UA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0729913" y="4710113"/>
            <a:ext cx="1154112" cy="1090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1B1B2-DCB4-4184-814C-3BE2D4C2630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29313"/>
            <a:ext cx="10437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5929313"/>
            <a:ext cx="1603375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"/>
          <p:cNvSpPr/>
          <p:nvPr/>
        </p:nvSpPr>
        <p:spPr bwMode="ltGray">
          <a:xfrm>
            <a:off x="0" y="4567238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/>
          <p:cNvSpPr/>
          <p:nvPr/>
        </p:nvSpPr>
        <p:spPr>
          <a:xfrm>
            <a:off x="10585450" y="4567238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B3E5C-D2B9-456C-ACA4-9A7C2F8424C4}" type="datetimeFigureOut">
              <a:rPr lang="uk-UA"/>
              <a:pPr>
                <a:defRPr/>
              </a:pPr>
              <a:t>13.09.2023</a:t>
            </a:fld>
            <a:endParaRPr lang="uk-UA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913" y="4710113"/>
            <a:ext cx="1154112" cy="1090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1EA70-38D3-4197-98B7-CBA927391EF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6417F-EBD7-4A17-BFD6-604FBCFFA653}" type="datetimeFigureOut">
              <a:rPr lang="uk-UA"/>
              <a:pPr>
                <a:defRPr/>
              </a:pPr>
              <a:t>13.09.2023</a:t>
            </a:fld>
            <a:endParaRPr lang="uk-UA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40C3B-7444-42C9-959F-812BA297B48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4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5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6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7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4232-B75D-49A8-BDED-42FA80C77526}" type="datetimeFigureOut">
              <a:rPr lang="uk-UA"/>
              <a:pPr>
                <a:defRPr/>
              </a:pPr>
              <a:t>13.09.2023</a:t>
            </a:fld>
            <a:endParaRPr lang="uk-UA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1F4BB-DE7D-46CF-8ECF-C4E5B03EC31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9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F201F-44F0-441F-9419-AA3D9AEF4550}" type="datetimeFigureOut">
              <a:rPr lang="uk-UA"/>
              <a:pPr>
                <a:defRPr/>
              </a:pPr>
              <a:t>13.09.2023</a:t>
            </a:fld>
            <a:endParaRPr lang="uk-UA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75B5F-D928-4CC2-B82D-88BF669D8C1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ltGray">
          <a:xfrm rot="5400000">
            <a:off x="8116094" y="1869281"/>
            <a:ext cx="5106988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 rot="5400000">
            <a:off x="9867900" y="53721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200" y="5935663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5669B-51EA-4024-A38E-CED147EDDA31}" type="datetimeFigureOut">
              <a:rPr lang="uk-UA"/>
              <a:pPr>
                <a:defRPr/>
              </a:pPr>
              <a:t>13.09.2023</a:t>
            </a:fld>
            <a:endParaRPr lang="uk-UA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1038" y="5935663"/>
            <a:ext cx="61261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8088" y="5399088"/>
            <a:ext cx="1154112" cy="1090612"/>
          </a:xfrm>
        </p:spPr>
        <p:txBody>
          <a:bodyPr anchor="t"/>
          <a:lstStyle>
            <a:lvl1pPr algn="ctr">
              <a:defRPr/>
            </a:lvl1pPr>
          </a:lstStyle>
          <a:p>
            <a:pPr>
              <a:defRPr/>
            </a:pPr>
            <a:fld id="{839E57BA-3523-426C-AEB3-2721E495989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6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7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0136D-FCF2-4B5B-8775-35DFA05B7070}" type="datetimeFigureOut">
              <a:rPr lang="uk-UA"/>
              <a:pPr>
                <a:defRPr/>
              </a:pPr>
              <a:t>13.09.2023</a:t>
            </a:fld>
            <a:endParaRPr lang="uk-UA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C1DF2-C0C2-4A00-9A8B-3A920F36F80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86225"/>
            <a:ext cx="10437813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4087813"/>
            <a:ext cx="1603375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/>
          <p:nvPr/>
        </p:nvSpPr>
        <p:spPr bwMode="ltGray">
          <a:xfrm>
            <a:off x="0" y="2725738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9"/>
          <p:cNvSpPr/>
          <p:nvPr/>
        </p:nvSpPr>
        <p:spPr>
          <a:xfrm>
            <a:off x="10585450" y="2725738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>
            <a:normAutofit/>
          </a:bodyPr>
          <a:lstStyle>
            <a:lvl1pPr algn="r"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F5F0A-1021-4FC7-BAE3-A7B15561D263}" type="datetimeFigureOut">
              <a:rPr lang="uk-UA"/>
              <a:pPr>
                <a:defRPr/>
              </a:pPr>
              <a:t>13.09.2023</a:t>
            </a:fld>
            <a:endParaRPr lang="uk-UA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913" y="2870200"/>
            <a:ext cx="1154112" cy="1090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357C8-8DDB-4190-91ED-AD68D7C687E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0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BBCC2-4269-46A6-9A2D-43F8940D05B6}" type="datetimeFigureOut">
              <a:rPr lang="uk-UA"/>
              <a:pPr>
                <a:defRPr/>
              </a:pPr>
              <a:t>13.09.2023</a:t>
            </a:fld>
            <a:endParaRPr lang="uk-UA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860E-C48F-43E0-BD08-49F29A56978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1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12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C0E1E-0F92-41D8-B0EF-E36E1B1DD2CE}" type="datetimeFigureOut">
              <a:rPr lang="uk-UA"/>
              <a:pPr>
                <a:defRPr/>
              </a:pPr>
              <a:t>13.09.2023</a:t>
            </a:fld>
            <a:endParaRPr lang="uk-UA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C82EE-6266-4166-A495-DD5CB0D2EE4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12F58-6D3D-4C82-A8D1-5A3AD513553C}" type="datetimeFigureOut">
              <a:rPr lang="uk-UA"/>
              <a:pPr>
                <a:defRPr/>
              </a:pPr>
              <a:t>13.09.2023</a:t>
            </a:fld>
            <a:endParaRPr lang="uk-UA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CB689-D145-42E5-BB95-1F0EDD48769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D-ShadowShor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E514B-3073-4EA0-8F0D-1FFA42B90569}" type="datetimeFigureOut">
              <a:rPr lang="uk-UA"/>
              <a:pPr>
                <a:defRPr/>
              </a:pPr>
              <a:t>13.09.2023</a:t>
            </a:fld>
            <a:endParaRPr lang="uk-U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BBA53-6419-42AA-B8E8-89227C69C35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0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A0357-4F9C-45F8-9F92-E52EE3E4F84D}" type="datetimeFigureOut">
              <a:rPr lang="uk-UA"/>
              <a:pPr>
                <a:defRPr/>
              </a:pPr>
              <a:t>13.09.2023</a:t>
            </a:fld>
            <a:endParaRPr lang="uk-UA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841FC-59ED-4FCA-B5B4-213BED9F892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0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0EC9C-26B9-4123-9D25-60CE3B123EE2}" type="datetimeFigureOut">
              <a:rPr lang="uk-UA"/>
              <a:pPr>
                <a:defRPr/>
              </a:pPr>
              <a:t>13.09.2023</a:t>
            </a:fld>
            <a:endParaRPr lang="uk-UA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92C37-EC90-48BD-95CE-E1422758B45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ashOverlay-FullResolve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81038" y="752475"/>
            <a:ext cx="96139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Клацніть, щоб редагувати стиль зразка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1038" y="2336800"/>
            <a:ext cx="9613900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Клацніть, щоб відредагувати стилі зразків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1738" y="59356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CF327F-FFE5-4717-BC91-F92473A5D760}" type="datetimeFigureOut">
              <a:rPr lang="uk-UA"/>
              <a:pPr>
                <a:defRPr/>
              </a:pPr>
              <a:t>13.09.2023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1038" y="5935663"/>
            <a:ext cx="687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913" y="752475"/>
            <a:ext cx="1154112" cy="1092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58A6D7-F78C-44C5-9E11-ACBB1B88115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ctrTitle"/>
          </p:nvPr>
        </p:nvSpPr>
        <p:spPr>
          <a:xfrm>
            <a:off x="681038" y="3011488"/>
            <a:ext cx="8143875" cy="835025"/>
          </a:xfrm>
        </p:spPr>
        <p:txBody>
          <a:bodyPr/>
          <a:lstStyle/>
          <a:p>
            <a:pPr algn="ctr" eaLnBrk="1" hangingPunct="1"/>
            <a:r>
              <a:rPr lang="uk-UA" smtClean="0">
                <a:latin typeface="Times New Roman" pitchFamily="18" charset="0"/>
                <a:cs typeface="Times New Roman" pitchFamily="18" charset="0"/>
              </a:rPr>
              <a:t>Вступ до фаху </a:t>
            </a:r>
            <a:br>
              <a:rPr lang="uk-UA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smtClean="0">
                <a:latin typeface="Times New Roman" pitchFamily="18" charset="0"/>
                <a:cs typeface="Times New Roman" pitchFamily="18" charset="0"/>
              </a:rPr>
              <a:t>спеціальність 071 “Облік і оподаткування”</a:t>
            </a:r>
          </a:p>
        </p:txBody>
      </p:sp>
      <p:sp>
        <p:nvSpPr>
          <p:cNvPr id="19458" name="Підзаголовок 2"/>
          <p:cNvSpPr>
            <a:spLocks noGrp="1"/>
          </p:cNvSpPr>
          <p:nvPr>
            <p:ph type="subTitle" idx="1"/>
          </p:nvPr>
        </p:nvSpPr>
        <p:spPr>
          <a:xfrm>
            <a:off x="681038" y="4394200"/>
            <a:ext cx="8143875" cy="1117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uk-UA" smtClean="0">
                <a:latin typeface="Times New Roman" pitchFamily="18" charset="0"/>
                <a:cs typeface="Times New Roman" pitchFamily="18" charset="0"/>
              </a:rPr>
              <a:t>Підготувала:</a:t>
            </a:r>
          </a:p>
          <a:p>
            <a:pPr eaLnBrk="1" hangingPunct="1">
              <a:lnSpc>
                <a:spcPct val="80000"/>
              </a:lnSpc>
            </a:pPr>
            <a:r>
              <a:rPr lang="uk-UA" smtClean="0">
                <a:latin typeface="Times New Roman" pitchFamily="18" charset="0"/>
                <a:cs typeface="Times New Roman" pitchFamily="18" charset="0"/>
              </a:rPr>
              <a:t>студентка ІІ ОО групи</a:t>
            </a:r>
          </a:p>
          <a:p>
            <a:pPr eaLnBrk="1" hangingPunct="1">
              <a:lnSpc>
                <a:spcPct val="80000"/>
              </a:lnSpc>
            </a:pPr>
            <a:r>
              <a:rPr lang="uk-UA" smtClean="0">
                <a:latin typeface="Times New Roman" pitchFamily="18" charset="0"/>
                <a:cs typeface="Times New Roman" pitchFamily="18" charset="0"/>
              </a:rPr>
              <a:t>Каріна КОРОЛЬ</a:t>
            </a:r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534988" y="230188"/>
            <a:ext cx="82899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>
                <a:latin typeface="Times New Roman" pitchFamily="18" charset="0"/>
                <a:cs typeface="Times New Roman" pitchFamily="18" charset="0"/>
              </a:rPr>
              <a:t>Відокремлений структурний підрозділ</a:t>
            </a:r>
          </a:p>
          <a:p>
            <a:pPr algn="ctr"/>
            <a:r>
              <a:rPr lang="uk-UA">
                <a:latin typeface="Times New Roman" pitchFamily="18" charset="0"/>
                <a:cs typeface="Times New Roman" pitchFamily="18" charset="0"/>
              </a:rPr>
              <a:t> «Ужгородський торговельно-економічний фаховий коледж </a:t>
            </a:r>
          </a:p>
          <a:p>
            <a:pPr algn="ctr"/>
            <a:r>
              <a:rPr lang="uk-UA">
                <a:latin typeface="Times New Roman" pitchFamily="18" charset="0"/>
                <a:cs typeface="Times New Roman" pitchFamily="18" charset="0"/>
              </a:rPr>
              <a:t>Державного торговельно-економічного університету»</a:t>
            </a: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4926013" y="6162675"/>
            <a:ext cx="3914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>
                <a:latin typeface="Times New Roman" pitchFamily="18" charset="0"/>
                <a:cs typeface="Times New Roman" pitchFamily="18" charset="0"/>
              </a:rPr>
              <a:t>Ужгород, 2023</a:t>
            </a:r>
          </a:p>
        </p:txBody>
      </p:sp>
      <p:pic>
        <p:nvPicPr>
          <p:cNvPr id="19461" name="Picture 2" descr="Ужгородський Комерцiйний Технiкум :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39238" y="144463"/>
            <a:ext cx="3052762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4" descr="Ужгородський торговельно-економічний коледж КНТЕУ - Бізнес-портал Ужгород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39238" y="4565650"/>
            <a:ext cx="3052762" cy="206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6" descr="Комерційний технікум | Trav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65650"/>
            <a:ext cx="3108325" cy="206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2" descr="ВСП УТЕФК ДТЕУ - YouTub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17113" y="2589213"/>
            <a:ext cx="1660525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smtClean="0">
                <a:latin typeface="Times New Roman" pitchFamily="18" charset="0"/>
                <a:cs typeface="Times New Roman" pitchFamily="18" charset="0"/>
              </a:rPr>
              <a:t>Висновок</a:t>
            </a:r>
          </a:p>
        </p:txBody>
      </p:sp>
      <p:sp>
        <p:nvSpPr>
          <p:cNvPr id="3" name="Місце для вмісту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706438" y="2509838"/>
            <a:ext cx="9588500" cy="2108200"/>
          </a:xfrm>
        </p:spPr>
        <p:txBody>
          <a:bodyPr rtlCol="0">
            <a:normAutofit fontScale="92500" lnSpcReduction="20000"/>
          </a:bodyPr>
          <a:lstStyle/>
          <a:p>
            <a:pPr marL="0" indent="0" algn="just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Моя перша практика виявилась цікавою та пізнавальною. </a:t>
            </a:r>
          </a:p>
          <a:p>
            <a:pPr marL="0" indent="0" algn="just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Мені вдалось зрозуміти різні сфери діяльності бухгалтерії, види планів рахунків, та можливість праці у будь якій сфері, «Адже, бухгалтерією користуються всюди!»</a:t>
            </a:r>
          </a:p>
          <a:p>
            <a:pPr marL="0" indent="0" algn="just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 оволодіння знаннями з навчальної практики «Вступ до фаху», наскільки мені вдалося зрозуміти лежить у розумінні майбутніх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 умінні користуватись навчальними матеріалами, відповідно до поставлених викладачем завдань.</a:t>
            </a:r>
          </a:p>
          <a:p>
            <a:pPr marL="0" indent="0" algn="just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тому числі дуже захопливою була розповідь про створення та реалізацію коледжу, історія якого почалася ще з 1915 року.</a:t>
            </a:r>
          </a:p>
        </p:txBody>
      </p:sp>
      <p:pic>
        <p:nvPicPr>
          <p:cNvPr id="28675" name="Picture 2" descr="Анимация перелистывание страниц книги скачать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18600" y="639763"/>
            <a:ext cx="13017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2" descr="ВСП УТЕФК ДТЕУ - YouTu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44200" y="639763"/>
            <a:ext cx="13017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Box 7"/>
          <p:cNvSpPr txBox="1">
            <a:spLocks noChangeArrowheads="1"/>
          </p:cNvSpPr>
          <p:nvPr/>
        </p:nvSpPr>
        <p:spPr bwMode="auto">
          <a:xfrm>
            <a:off x="3033713" y="1927225"/>
            <a:ext cx="5313362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>
                <a:latin typeface="Times New Roman" pitchFamily="18" charset="0"/>
                <a:cs typeface="Times New Roman" pitchFamily="18" charset="0"/>
              </a:rPr>
              <a:t>Бухгалтерія є всюди, навіть вдома!</a:t>
            </a:r>
          </a:p>
          <a:p>
            <a:endParaRPr lang="uk-UA">
              <a:latin typeface="Trebuchet MS" pitchFamily="34" charset="0"/>
            </a:endParaRPr>
          </a:p>
        </p:txBody>
      </p:sp>
      <p:sp>
        <p:nvSpPr>
          <p:cNvPr id="28678" name="TextBox 9"/>
          <p:cNvSpPr txBox="1">
            <a:spLocks noChangeArrowheads="1"/>
          </p:cNvSpPr>
          <p:nvPr/>
        </p:nvSpPr>
        <p:spPr bwMode="auto">
          <a:xfrm>
            <a:off x="8247063" y="5297488"/>
            <a:ext cx="36988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P.S. </a:t>
            </a:r>
            <a:r>
              <a:rPr lang="uk-UA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бухгалтер говорить мовою цифр, а не мовою слів</a:t>
            </a:r>
            <a:endParaRPr lang="uk-UA" sz="2400" b="1">
              <a:solidFill>
                <a:srgbClr val="FFFF00"/>
              </a:solidFill>
              <a:latin typeface="Trebuchet MS" pitchFamily="34" charset="0"/>
            </a:endParaRPr>
          </a:p>
        </p:txBody>
      </p:sp>
      <p:pic>
        <p:nvPicPr>
          <p:cNvPr id="28679" name="Рисунок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6438" y="4510088"/>
            <a:ext cx="3138487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Рисунок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27550" y="4503738"/>
            <a:ext cx="3136900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smtClean="0">
                <a:latin typeface="Times New Roman" pitchFamily="18" charset="0"/>
                <a:cs typeface="Times New Roman" pitchFamily="18" charset="0"/>
              </a:rPr>
              <a:t>Дякую за увагу!</a:t>
            </a:r>
          </a:p>
        </p:txBody>
      </p:sp>
      <p:pic>
        <p:nvPicPr>
          <p:cNvPr id="2969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5600" y="3040063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Місце для вмісту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uk-UA" smtClean="0"/>
              <a:t>  </a:t>
            </a:r>
          </a:p>
        </p:txBody>
      </p:sp>
      <p:pic>
        <p:nvPicPr>
          <p:cNvPr id="29700" name="Picture 2" descr="Анимация перелистывание страниц книги скачать бесплатн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18600" y="639763"/>
            <a:ext cx="13017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2" descr="ВСП УТЕФК ДТЕУ - YouTub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44200" y="639763"/>
            <a:ext cx="13017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31200" y="3983038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Рисунок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981200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smtClean="0">
                <a:latin typeface="Times New Roman" pitchFamily="18" charset="0"/>
                <a:cs typeface="Times New Roman" pitchFamily="18" charset="0"/>
              </a:rPr>
              <a:t>Ознайомча практика </a:t>
            </a:r>
          </a:p>
        </p:txBody>
      </p:sp>
      <p:sp>
        <p:nvSpPr>
          <p:cNvPr id="20482" name="Місце для вмісту 2"/>
          <p:cNvSpPr>
            <a:spLocks noGrp="1"/>
          </p:cNvSpPr>
          <p:nvPr>
            <p:ph idx="1"/>
          </p:nvPr>
        </p:nvSpPr>
        <p:spPr>
          <a:xfrm>
            <a:off x="2322513" y="2336800"/>
            <a:ext cx="7537450" cy="45212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uk-UA" sz="1600" b="1" smtClean="0">
                <a:latin typeface="Times New Roman" pitchFamily="18" charset="0"/>
                <a:cs typeface="Times New Roman" pitchFamily="18" charset="0"/>
              </a:rPr>
              <a:t>1 вересня 2023 р. </a:t>
            </a:r>
          </a:p>
          <a:p>
            <a:pPr marL="0" indent="0" algn="just" eaLnBrk="1" hangingPunct="1">
              <a:lnSpc>
                <a:spcPct val="100000"/>
              </a:lnSpc>
              <a:buFont typeface="Arial" charset="0"/>
              <a:buNone/>
            </a:pPr>
            <a:r>
              <a:rPr lang="uk-UA" sz="1600" smtClean="0">
                <a:latin typeface="Times New Roman" pitchFamily="18" charset="0"/>
                <a:cs typeface="Times New Roman" pitchFamily="18" charset="0"/>
              </a:rPr>
              <a:t>Початок навчального року, який розпочався з ознайомчої практики у коледжі.</a:t>
            </a:r>
          </a:p>
          <a:p>
            <a:pPr marL="0" indent="0" algn="just" eaLnBrk="1" hangingPunct="1">
              <a:lnSpc>
                <a:spcPct val="100000"/>
              </a:lnSpc>
              <a:buFont typeface="Arial" charset="0"/>
              <a:buNone/>
            </a:pPr>
            <a:r>
              <a:rPr lang="uk-UA" sz="1600" smtClean="0">
                <a:latin typeface="Times New Roman" pitchFamily="18" charset="0"/>
                <a:cs typeface="Times New Roman" pitchFamily="18" charset="0"/>
              </a:rPr>
              <a:t>Нас ознайомила з нашою майбутньою спеціальністю Данко Г.М., розповівши про наші майбутні практики, їхні види тощо.</a:t>
            </a:r>
          </a:p>
          <a:p>
            <a:pPr marL="0" indent="0" algn="just" eaLnBrk="1" hangingPunct="1">
              <a:lnSpc>
                <a:spcPct val="100000"/>
              </a:lnSpc>
              <a:buFont typeface="Arial" charset="0"/>
              <a:buNone/>
            </a:pPr>
            <a:r>
              <a:rPr lang="uk-UA" sz="1600" smtClean="0">
                <a:latin typeface="Times New Roman" pitchFamily="18" charset="0"/>
                <a:cs typeface="Times New Roman" pitchFamily="18" charset="0"/>
              </a:rPr>
              <a:t>Цього ж дня нам розповіли історію коледжу та ознайомили з освітньо-професійною програмою нашої спеціальності, керівник практики – Голубка С.М. разом з іншими викладачами. </a:t>
            </a:r>
          </a:p>
          <a:p>
            <a:pPr marL="0" indent="0" algn="just" eaLnBrk="1" hangingPunct="1">
              <a:lnSpc>
                <a:spcPct val="100000"/>
              </a:lnSpc>
              <a:buFont typeface="Arial" charset="0"/>
              <a:buNone/>
            </a:pPr>
            <a:r>
              <a:rPr lang="uk-UA" sz="1600" smtClean="0">
                <a:latin typeface="Times New Roman" pitchFamily="18" charset="0"/>
                <a:cs typeface="Times New Roman" pitchFamily="18" charset="0"/>
              </a:rPr>
              <a:t>Переглянувши презентацію, яку вони нам підготували я детальніше дізналась про історію навчального закладу, його значення для закарпатців та регіону.</a:t>
            </a:r>
          </a:p>
          <a:p>
            <a:pPr marL="0" indent="0" eaLnBrk="1" hangingPunct="1">
              <a:buFont typeface="Arial" charset="0"/>
              <a:buNone/>
            </a:pPr>
            <a:endParaRPr lang="uk-UA" smtClean="0"/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36800"/>
            <a:ext cx="2322513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61913" y="5821363"/>
            <a:ext cx="21986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Данко Ганна Миколаївна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1200">
                <a:latin typeface="Times New Roman" pitchFamily="18" charset="0"/>
                <a:cs typeface="Times New Roman" pitchFamily="18" charset="0"/>
              </a:rPr>
              <a:t>заступник директора з навчально-виробничої роботи</a:t>
            </a:r>
          </a:p>
        </p:txBody>
      </p:sp>
      <p:pic>
        <p:nvPicPr>
          <p:cNvPr id="20485" name="Picture 2" descr="Анимация перелистывание страниц книги скачать бесплатн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18600" y="639763"/>
            <a:ext cx="13017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" descr="ВСП УТЕФК ДТЕУ - YouTub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44200" y="639763"/>
            <a:ext cx="13017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59963" y="2336800"/>
            <a:ext cx="2332037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Box 7"/>
          <p:cNvSpPr txBox="1">
            <a:spLocks noChangeArrowheads="1"/>
          </p:cNvSpPr>
          <p:nvPr/>
        </p:nvSpPr>
        <p:spPr bwMode="auto">
          <a:xfrm>
            <a:off x="9769475" y="5821363"/>
            <a:ext cx="2549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Голубка Світлана Михайлівна - </a:t>
            </a:r>
            <a:r>
              <a:rPr lang="uk-UA" sz="1200">
                <a:latin typeface="Times New Roman" pitchFamily="18" charset="0"/>
                <a:cs typeface="Times New Roman" pitchFamily="18" charset="0"/>
              </a:rPr>
              <a:t>завідувач відділення обліку та фінансів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smtClean="0">
                <a:latin typeface="Times New Roman" pitchFamily="18" charset="0"/>
                <a:cs typeface="Times New Roman" pitchFamily="18" charset="0"/>
              </a:rPr>
              <a:t>Історія закладу!</a:t>
            </a:r>
          </a:p>
        </p:txBody>
      </p:sp>
      <p:sp>
        <p:nvSpPr>
          <p:cNvPr id="21506" name="Місце для вмісту 2"/>
          <p:cNvSpPr>
            <a:spLocks noGrp="1"/>
          </p:cNvSpPr>
          <p:nvPr>
            <p:ph idx="1"/>
          </p:nvPr>
        </p:nvSpPr>
        <p:spPr>
          <a:xfrm>
            <a:off x="0" y="2017713"/>
            <a:ext cx="12076113" cy="4935537"/>
          </a:xfrm>
        </p:spPr>
        <p:txBody>
          <a:bodyPr/>
          <a:lstStyle/>
          <a:p>
            <a:pPr algn="just" eaLnBrk="1" hangingPunct="1"/>
            <a:r>
              <a:rPr lang="uk-UA" sz="1400" smtClean="0">
                <a:latin typeface="Times New Roman" pitchFamily="18" charset="0"/>
                <a:cs typeface="Times New Roman" pitchFamily="18" charset="0"/>
              </a:rPr>
              <a:t>Свою історію заклад розпочинає з 1915 р. як школа, що</a:t>
            </a:r>
            <a:r>
              <a:rPr lang="uk-UA" altLang="uk-UA" sz="1400" smtClean="0">
                <a:latin typeface="Times New Roman" pitchFamily="18" charset="0"/>
                <a:cs typeface="Times New Roman" pitchFamily="18" charset="0"/>
              </a:rPr>
              <a:t> набирала 25-30 учнів і розпочала підготовку фахівців для торгівлі та фінансових установ.</a:t>
            </a:r>
            <a:r>
              <a:rPr lang="ru-RU" altLang="uk-UA" sz="140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1" hangingPunct="1"/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З жовтня 1921 р. відновлює свою діяльність в статусі Ужгородської державної руської торгової академії.</a:t>
            </a:r>
          </a:p>
          <a:p>
            <a:pPr algn="just" eaLnBrk="1" hangingPunct="1"/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У 1991 році заклад перейменовано в Ужгородський комерційний технікум з послідуючим набуттям статусу вищого навчального закладу першого рівня акредитації.</a:t>
            </a:r>
          </a:p>
          <a:p>
            <a:pPr algn="just" eaLnBrk="1" hangingPunct="1"/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Відкрито нові спеціальності для підготовки молодших спеціалістів:  </a:t>
            </a:r>
          </a:p>
          <a:p>
            <a:pPr algn="just" eaLnBrk="1" hangingPunct="1">
              <a:buFont typeface="Arial" charset="0"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1992 р. – «Товарознавство та комерційна діяльність»</a:t>
            </a:r>
          </a:p>
          <a:p>
            <a:pPr algn="just" eaLnBrk="1" hangingPunct="1">
              <a:buFont typeface="Arial" charset="0"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1999 р.- «Організація обслуговування в готелях та туристичних комплексах»</a:t>
            </a:r>
          </a:p>
          <a:p>
            <a:pPr algn="just" eaLnBrk="1" hangingPunct="1">
              <a:buFont typeface="Arial" charset="0"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2008 р. – «Організація туристичного обслуговування»</a:t>
            </a:r>
          </a:p>
          <a:p>
            <a:pPr algn="just" eaLnBrk="1" hangingPunct="1">
              <a:buFont typeface="Arial" charset="0"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2010 р. – «Фінанси»</a:t>
            </a:r>
          </a:p>
          <a:p>
            <a:pPr algn="just" eaLnBrk="1" hangingPunct="1"/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 На черзі відкриття спеціальності «Оціночна діяльність» </a:t>
            </a:r>
          </a:p>
          <a:p>
            <a:pPr algn="just" eaLnBrk="1" hangingPunct="1"/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Введено в дію після реконструкції другий навчальний корпус технікуму на Православній набережній з сучасними кухнею-лабораторією, комп’ютерним класом, актовим та спортивним залами </a:t>
            </a:r>
          </a:p>
          <a:p>
            <a:pPr algn="just" eaLnBrk="1" hangingPunct="1"/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Добудовано 6-й поверх гуртожитку технікуму</a:t>
            </a:r>
          </a:p>
          <a:p>
            <a:pPr algn="just" eaLnBrk="1" hangingPunct="1"/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Для продовження навчання випускників технікуму за ступеневою освітою до бакалавра та спеціаліста у 2000 році розпочав свою діяльність Ужгородський навчальний центр Київського національного торговельно-економічного університету. </a:t>
            </a:r>
          </a:p>
          <a:p>
            <a:pPr algn="just" eaLnBrk="1" hangingPunct="1"/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За 1997-2010 роки викладачами технікуму підготовлено близько 40 навчальних, навчально-методичних та практичних посібників </a:t>
            </a:r>
          </a:p>
          <a:p>
            <a:pPr algn="just" eaLnBrk="1" hangingPunct="1"/>
            <a:endParaRPr lang="uk-UA" sz="1400" smtClean="0"/>
          </a:p>
        </p:txBody>
      </p:sp>
      <p:pic>
        <p:nvPicPr>
          <p:cNvPr id="21507" name="Picture 2" descr="Анимация перелистывание страниц книги скачать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18600" y="639763"/>
            <a:ext cx="13017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" descr="ВСП УТЕФК ДТЕУ - YouTu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44200" y="639763"/>
            <a:ext cx="13017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18600" y="3014663"/>
            <a:ext cx="2719388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62675" y="3014663"/>
            <a:ext cx="2717800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smtClean="0">
                <a:latin typeface="Times New Roman" pitchFamily="18" charset="0"/>
                <a:cs typeface="Times New Roman" pitchFamily="18" charset="0"/>
              </a:rPr>
              <a:t>Шлях від і до…</a:t>
            </a:r>
          </a:p>
        </p:txBody>
      </p:sp>
      <p:sp>
        <p:nvSpPr>
          <p:cNvPr id="22530" name="Місце для вмісту 2"/>
          <p:cNvSpPr>
            <a:spLocks noGrp="1"/>
          </p:cNvSpPr>
          <p:nvPr>
            <p:ph idx="1"/>
          </p:nvPr>
        </p:nvSpPr>
        <p:spPr>
          <a:xfrm>
            <a:off x="2487613" y="2054225"/>
            <a:ext cx="7142162" cy="3363913"/>
          </a:xfrm>
        </p:spPr>
        <p:txBody>
          <a:bodyPr/>
          <a:lstStyle/>
          <a:p>
            <a:pPr marL="0" indent="0" algn="just" eaLnBrk="1" hangingPunct="1">
              <a:lnSpc>
                <a:spcPct val="100000"/>
              </a:lnSpc>
              <a:buFont typeface="Arial" charset="0"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Споруда збудована у 17 ст. (1668 р.). </a:t>
            </a:r>
          </a:p>
          <a:p>
            <a:pPr marL="0" indent="0" algn="just" eaLnBrk="1" hangingPunct="1">
              <a:lnSpc>
                <a:spcPct val="100000"/>
              </a:lnSpc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1668 р. - у цій будівлі розміщалася військова казарма</a:t>
            </a:r>
            <a:r>
              <a:rPr lang="uk-UA" sz="140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 eaLnBrk="1" hangingPunct="1">
              <a:lnSpc>
                <a:spcPct val="100000"/>
              </a:lnSpc>
            </a:pPr>
            <a:r>
              <a:rPr lang="uk-UA" sz="1400" smtClean="0">
                <a:latin typeface="Times New Roman" pitchFamily="18" charset="0"/>
                <a:cs typeface="Times New Roman" pitchFamily="18" charset="0"/>
              </a:rPr>
              <a:t>1915 р. - Ужгородська торговельна школа (під керівництвом Августина Штефана)</a:t>
            </a:r>
          </a:p>
          <a:p>
            <a:pPr marL="0" indent="0" algn="just" eaLnBrk="1" hangingPunct="1">
              <a:lnSpc>
                <a:spcPct val="100000"/>
              </a:lnSpc>
            </a:pPr>
            <a:r>
              <a:rPr lang="uk-UA" sz="1400" smtClean="0">
                <a:latin typeface="Times New Roman" pitchFamily="18" charset="0"/>
                <a:cs typeface="Times New Roman" pitchFamily="18" charset="0"/>
              </a:rPr>
              <a:t>1921-1925 рр. - Державна руська торговельна академія (під керівництвом Августина Штефана)</a:t>
            </a:r>
          </a:p>
          <a:p>
            <a:pPr marL="0" indent="0" algn="just" eaLnBrk="1" hangingPunct="1">
              <a:lnSpc>
                <a:spcPct val="100000"/>
              </a:lnSpc>
            </a:pPr>
            <a:r>
              <a:rPr lang="uk-UA" sz="1400" smtClean="0">
                <a:latin typeface="Times New Roman" pitchFamily="18" charset="0"/>
                <a:cs typeface="Times New Roman" pitchFamily="18" charset="0"/>
              </a:rPr>
              <a:t>1925-1938 рр. - Державна руська торговельна школа (під керівництвом Ярослава Горошека)</a:t>
            </a:r>
          </a:p>
          <a:p>
            <a:pPr marL="0" indent="0" algn="just" eaLnBrk="1" hangingPunct="1">
              <a:lnSpc>
                <a:spcPct val="100000"/>
              </a:lnSpc>
            </a:pPr>
            <a:r>
              <a:rPr lang="uk-UA" sz="1400" smtClean="0">
                <a:latin typeface="Times New Roman" pitchFamily="18" charset="0"/>
                <a:cs typeface="Times New Roman" pitchFamily="18" charset="0"/>
              </a:rPr>
              <a:t>1945-1991 рр. - Ужгородський технікум радянської торгівлі (під керівництвом Степана Петруса (з 1945- до 1961р), Іваном Андришиним (з 1961- до 1988р), та Петро Гаврилко (з 1988- до 2013р)</a:t>
            </a:r>
          </a:p>
          <a:p>
            <a:pPr marL="0" indent="0" algn="just" eaLnBrk="1" hangingPunct="1">
              <a:lnSpc>
                <a:spcPct val="100000"/>
              </a:lnSpc>
            </a:pPr>
            <a:r>
              <a:rPr lang="uk-UA" sz="1400" smtClean="0">
                <a:latin typeface="Times New Roman" pitchFamily="18" charset="0"/>
                <a:cs typeface="Times New Roman" pitchFamily="18" charset="0"/>
              </a:rPr>
              <a:t>1991-2013 рр. - Ужгородський комерційний технікум (у продовженні керівництва Петра Гаврилка) </a:t>
            </a:r>
          </a:p>
          <a:p>
            <a:pPr marL="0" indent="0" algn="just" eaLnBrk="1" hangingPunct="1">
              <a:lnSpc>
                <a:spcPct val="100000"/>
              </a:lnSpc>
            </a:pPr>
            <a:r>
              <a:rPr lang="uk-UA" sz="1400" smtClean="0">
                <a:latin typeface="Times New Roman" pitchFamily="18" charset="0"/>
                <a:cs typeface="Times New Roman" pitchFamily="18" charset="0"/>
              </a:rPr>
              <a:t>З 2013 р.- Ужгородський торговельно-економічний коледж Київського національного торговельно-економічного університету (під керівництвом Лариси Павлюк та після Сергія Волощука донині)</a:t>
            </a:r>
          </a:p>
        </p:txBody>
      </p:sp>
      <p:pic>
        <p:nvPicPr>
          <p:cNvPr id="22531" name="Picture 2" descr="Анимация перелистывание страниц книги скачать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18600" y="639763"/>
            <a:ext cx="13017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2" descr="ВСП УТЕФК ДТЕУ - YouTu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44200" y="639763"/>
            <a:ext cx="13017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9790113" y="5821363"/>
            <a:ext cx="2495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Волощук Сергій Михайлович - </a:t>
            </a:r>
            <a:r>
              <a:rPr lang="uk-UA" sz="1200">
                <a:latin typeface="Times New Roman" pitchFamily="18" charset="0"/>
                <a:cs typeface="Times New Roman" pitchFamily="18" charset="0"/>
              </a:rPr>
              <a:t>теперішній</a:t>
            </a:r>
            <a:r>
              <a:rPr lang="uk-UA" sz="1400">
                <a:latin typeface="Times New Roman" pitchFamily="18" charset="0"/>
                <a:cs typeface="Times New Roman" pitchFamily="18" charset="0"/>
              </a:rPr>
              <a:t> д</a:t>
            </a:r>
            <a:r>
              <a:rPr lang="uk-UA" sz="1200">
                <a:latin typeface="Times New Roman" pitchFamily="18" charset="0"/>
                <a:cs typeface="Times New Roman" pitchFamily="18" charset="0"/>
              </a:rPr>
              <a:t>иректор ВСП «УТЕФК ДТЕУ» </a:t>
            </a:r>
          </a:p>
        </p:txBody>
      </p:sp>
      <p:pic>
        <p:nvPicPr>
          <p:cNvPr id="225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69488" y="2336800"/>
            <a:ext cx="2322512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46100"/>
            <a:ext cx="13525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Box 10"/>
          <p:cNvSpPr txBox="1">
            <a:spLocks noChangeArrowheads="1"/>
          </p:cNvSpPr>
          <p:nvPr/>
        </p:nvSpPr>
        <p:spPr bwMode="auto">
          <a:xfrm>
            <a:off x="3852863" y="6154738"/>
            <a:ext cx="44862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ctr">
              <a:lnSpc>
                <a:spcPct val="115000"/>
              </a:lnSpc>
              <a:spcAft>
                <a:spcPts val="1000"/>
              </a:spcAft>
            </a:pPr>
            <a:r>
              <a:rPr lang="uk-UA" sz="1200">
                <a:latin typeface="Times New Roman" pitchFamily="18" charset="0"/>
                <a:cs typeface="Times New Roman" pitchFamily="18" charset="0"/>
              </a:rPr>
              <a:t>На стіні будівлі встановлено меморіальну дошку Августин Штефану (1893-1989), який був директором Академії.</a:t>
            </a:r>
            <a:endParaRPr lang="uk-UA" sz="12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2537" name="TextBox 13"/>
          <p:cNvSpPr txBox="1">
            <a:spLocks noChangeArrowheads="1"/>
          </p:cNvSpPr>
          <p:nvPr/>
        </p:nvSpPr>
        <p:spPr bwMode="auto">
          <a:xfrm>
            <a:off x="7938" y="5821363"/>
            <a:ext cx="231457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Штефан Августин Омелян  </a:t>
            </a:r>
            <a:r>
              <a:rPr lang="uk-UA" sz="1200">
                <a:latin typeface="Times New Roman" pitchFamily="18" charset="0"/>
                <a:cs typeface="Times New Roman" pitchFamily="18" charset="0"/>
              </a:rPr>
              <a:t>- перший директор Ужгородської торгівельної школи</a:t>
            </a:r>
          </a:p>
        </p:txBody>
      </p:sp>
      <p:pic>
        <p:nvPicPr>
          <p:cNvPr id="22538" name="Picture 7" descr="Авґустин Штефан — визначний педаґоґ, громадсько-політичний і культурний  діяч, організатор освітнього і шкільного життя Закарпаття - Трибун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279650"/>
            <a:ext cx="2322513" cy="354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>
                <a:latin typeface="Times New Roman" pitchFamily="18" charset="0"/>
                <a:cs typeface="Times New Roman" pitchFamily="18" charset="0"/>
              </a:rPr>
              <a:t>Цікаві факти </a:t>
            </a:r>
          </a:p>
        </p:txBody>
      </p:sp>
      <p:sp>
        <p:nvSpPr>
          <p:cNvPr id="23554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1200" i="1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Бульбашка думок: хмарка 4">
            <a:extLst>
              <a:ext uri="{FF2B5EF4-FFF2-40B4-BE49-F238E27FC236}"/>
            </a:extLst>
          </p:cNvPr>
          <p:cNvSpPr/>
          <p:nvPr/>
        </p:nvSpPr>
        <p:spPr>
          <a:xfrm>
            <a:off x="4065588" y="296863"/>
            <a:ext cx="4375150" cy="1993900"/>
          </a:xfrm>
          <a:prstGeom prst="cloudCallout">
            <a:avLst>
              <a:gd name="adj1" fmla="val -20833"/>
              <a:gd name="adj2" fmla="val 62501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 </a:t>
            </a:r>
            <a:r>
              <a:rPr lang="uk-UA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передвищої</a:t>
            </a:r>
            <a:r>
              <a:rPr lang="uk-UA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фахової освіти,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з найстаріших навчальних закладів ЗАКАРПАТТЯ</a:t>
            </a:r>
          </a:p>
        </p:txBody>
      </p:sp>
      <p:sp>
        <p:nvSpPr>
          <p:cNvPr id="7" name="Хмара 6">
            <a:extLst>
              <a:ext uri="{FF2B5EF4-FFF2-40B4-BE49-F238E27FC236}"/>
            </a:extLst>
          </p:cNvPr>
          <p:cNvSpPr/>
          <p:nvPr/>
        </p:nvSpPr>
        <p:spPr>
          <a:xfrm>
            <a:off x="-63500" y="1924050"/>
            <a:ext cx="2978150" cy="1990725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1945 - до 2010р. було підготовлено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3 324 бухгалтери</a:t>
            </a:r>
          </a:p>
        </p:txBody>
      </p:sp>
      <p:sp>
        <p:nvSpPr>
          <p:cNvPr id="8" name="Хмара 7">
            <a:extLst>
              <a:ext uri="{FF2B5EF4-FFF2-40B4-BE49-F238E27FC236}"/>
            </a:extLst>
          </p:cNvPr>
          <p:cNvSpPr/>
          <p:nvPr/>
        </p:nvSpPr>
        <p:spPr>
          <a:xfrm>
            <a:off x="4068763" y="4137025"/>
            <a:ext cx="4371975" cy="308292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1991 року УКТ уклав угоди про </a:t>
            </a:r>
            <a:r>
              <a:rPr lang="uk-UA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співробітниц</a:t>
            </a:r>
            <a:r>
              <a:rPr lang="uk-UA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</a:t>
            </a:r>
            <a:r>
              <a:rPr lang="uk-UA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7 навчальними закладами подібного профілю в Угорщині, Словаччині, Польщі та Чехії.</a:t>
            </a:r>
          </a:p>
        </p:txBody>
      </p:sp>
      <p:sp>
        <p:nvSpPr>
          <p:cNvPr id="9" name="Хмара 8">
            <a:extLst>
              <a:ext uri="{FF2B5EF4-FFF2-40B4-BE49-F238E27FC236}"/>
            </a:extLst>
          </p:cNvPr>
          <p:cNvSpPr/>
          <p:nvPr/>
        </p:nvSpPr>
        <p:spPr>
          <a:xfrm>
            <a:off x="1868488" y="2819400"/>
            <a:ext cx="3425825" cy="2508250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Технікум був учасником 5 грантових програм з навчальними закладами країн Європейського Союзу.</a:t>
            </a:r>
          </a:p>
        </p:txBody>
      </p:sp>
      <p:sp>
        <p:nvSpPr>
          <p:cNvPr id="10" name="Хмара 9">
            <a:extLst>
              <a:ext uri="{FF2B5EF4-FFF2-40B4-BE49-F238E27FC236}"/>
            </a:extLst>
          </p:cNvPr>
          <p:cNvSpPr/>
          <p:nvPr/>
        </p:nvSpPr>
        <p:spPr>
          <a:xfrm>
            <a:off x="7483475" y="3159125"/>
            <a:ext cx="5621338" cy="4416425"/>
          </a:xfrm>
          <a:prstGeom prst="cloud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грудні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2012 – лютому 2013 року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здійснено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реорганізацію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Ужгородського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комерційного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технікуму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b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Ужгородський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торговельно-економічний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коледж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Київського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національного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торговельно-економічного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статусі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відокремленого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структурного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підрозділу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6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100638"/>
            <a:ext cx="2676525" cy="17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Хмара 11">
            <a:extLst>
              <a:ext uri="{FF2B5EF4-FFF2-40B4-BE49-F238E27FC236}"/>
            </a:extLst>
          </p:cNvPr>
          <p:cNvSpPr/>
          <p:nvPr/>
        </p:nvSpPr>
        <p:spPr>
          <a:xfrm>
            <a:off x="5197475" y="2168525"/>
            <a:ext cx="3586163" cy="2136775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uk-UA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1915 рік – заснування в Ужгороді першої торгової школи.</a:t>
            </a:r>
            <a:endParaRPr lang="uk-UA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62" name="Picture 2" descr="Анимация перелистывание страниц книги скачать бесплатн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18600" y="639763"/>
            <a:ext cx="13017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2" descr="ВСП УТЕФК ДТЕУ - YouTub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44200" y="639763"/>
            <a:ext cx="13017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smtClean="0">
                <a:latin typeface="Times New Roman" pitchFamily="18" charset="0"/>
                <a:cs typeface="Times New Roman" pitchFamily="18" charset="0"/>
              </a:rPr>
              <a:t>Перша практика!</a:t>
            </a:r>
          </a:p>
        </p:txBody>
      </p:sp>
      <p:sp>
        <p:nvSpPr>
          <p:cNvPr id="24578" name="Місце для вмісту 2"/>
          <p:cNvSpPr>
            <a:spLocks noGrp="1"/>
          </p:cNvSpPr>
          <p:nvPr>
            <p:ph idx="1"/>
          </p:nvPr>
        </p:nvSpPr>
        <p:spPr>
          <a:xfrm>
            <a:off x="681038" y="2541588"/>
            <a:ext cx="6600825" cy="4006850"/>
          </a:xfrm>
        </p:spPr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uk-UA" sz="1600" b="1" smtClean="0">
                <a:latin typeface="Times New Roman" pitchFamily="18" charset="0"/>
                <a:cs typeface="Times New Roman" pitchFamily="18" charset="0"/>
              </a:rPr>
              <a:t>4 вересня 2023 р.</a:t>
            </a:r>
          </a:p>
          <a:p>
            <a:pPr marL="0" indent="0" algn="just" eaLnBrk="1" hangingPunct="1">
              <a:lnSpc>
                <a:spcPct val="100000"/>
              </a:lnSpc>
              <a:buFont typeface="Arial" charset="0"/>
              <a:buNone/>
            </a:pPr>
            <a:r>
              <a:rPr lang="uk-UA" sz="1600" smtClean="0">
                <a:latin typeface="Times New Roman" pitchFamily="18" charset="0"/>
                <a:cs typeface="Times New Roman" pitchFamily="18" charset="0"/>
              </a:rPr>
              <a:t>Продовження ознайомчої практики у готелі «Дружба» та спілкування з бухгалтерами різних сфер:</a:t>
            </a:r>
          </a:p>
          <a:p>
            <a:pPr marL="0" indent="0" algn="just" eaLnBrk="1" hangingPunct="1">
              <a:lnSpc>
                <a:spcPct val="100000"/>
              </a:lnSpc>
            </a:pPr>
            <a:r>
              <a:rPr lang="uk-UA" sz="1600" smtClean="0">
                <a:latin typeface="Times New Roman" pitchFamily="18" charset="0"/>
                <a:cs typeface="Times New Roman" pitchFamily="18" charset="0"/>
              </a:rPr>
              <a:t>Федак Тетяна Михайлівна – колишній головний бухгалтер в управлінні «Ощадбанку»</a:t>
            </a:r>
          </a:p>
          <a:p>
            <a:pPr marL="0" indent="0" algn="just" eaLnBrk="1" hangingPunct="1">
              <a:lnSpc>
                <a:spcPct val="100000"/>
              </a:lnSpc>
            </a:pPr>
            <a:r>
              <a:rPr lang="uk-UA" sz="1600" smtClean="0">
                <a:latin typeface="Times New Roman" pitchFamily="18" charset="0"/>
                <a:cs typeface="Times New Roman" pitchFamily="18" charset="0"/>
              </a:rPr>
              <a:t>Івашкович Маріанна Зденеківна – головний бухгалтер ТОВ Готель «Інтурист-Закарпаття»</a:t>
            </a:r>
          </a:p>
          <a:p>
            <a:pPr marL="0" indent="0" algn="just" eaLnBrk="1" hangingPunct="1">
              <a:lnSpc>
                <a:spcPct val="100000"/>
              </a:lnSpc>
            </a:pPr>
            <a:r>
              <a:rPr lang="uk-UA" sz="1600" smtClean="0">
                <a:latin typeface="Times New Roman" pitchFamily="18" charset="0"/>
                <a:cs typeface="Times New Roman" pitchFamily="18" charset="0"/>
              </a:rPr>
              <a:t>Перебзяк Сніжана Володимирівна – бухгалтер готелю «Дружба»</a:t>
            </a:r>
          </a:p>
          <a:p>
            <a:pPr marL="0" indent="0" algn="just" eaLnBrk="1" hangingPunct="1">
              <a:lnSpc>
                <a:spcPct val="100000"/>
              </a:lnSpc>
              <a:buFont typeface="Arial" charset="0"/>
              <a:buNone/>
            </a:pPr>
            <a:r>
              <a:rPr lang="uk-UA" sz="1600" smtClean="0">
                <a:latin typeface="Times New Roman" pitchFamily="18" charset="0"/>
                <a:cs typeface="Times New Roman" pitchFamily="18" charset="0"/>
              </a:rPr>
              <a:t>Також коротенька екскурсія готелем</a:t>
            </a:r>
          </a:p>
        </p:txBody>
      </p:sp>
      <p:pic>
        <p:nvPicPr>
          <p:cNvPr id="24579" name="Picture 2" descr="Ужгород: Отель &quot;Дружба&quot; - цены 2023, фото, контакты. Отдых в Карпатах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1863" y="2541588"/>
            <a:ext cx="4910137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2" descr="Анимация перелистывание страниц книги скачать бесплатн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18600" y="639763"/>
            <a:ext cx="13017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2" descr="ВСП УТЕФК ДТЕУ - YouTub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44200" y="639763"/>
            <a:ext cx="13017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smtClean="0">
                <a:latin typeface="Times New Roman" pitchFamily="18" charset="0"/>
                <a:cs typeface="Times New Roman" pitchFamily="18" charset="0"/>
              </a:rPr>
              <a:t>Розмова з бухгалтером банку!</a:t>
            </a:r>
          </a:p>
        </p:txBody>
      </p:sp>
      <p:sp>
        <p:nvSpPr>
          <p:cNvPr id="25602" name="Місце для вмісту 2"/>
          <p:cNvSpPr>
            <a:spLocks noGrp="1"/>
          </p:cNvSpPr>
          <p:nvPr>
            <p:ph idx="1"/>
          </p:nvPr>
        </p:nvSpPr>
        <p:spPr>
          <a:xfrm>
            <a:off x="681038" y="2336800"/>
            <a:ext cx="6040437" cy="3598863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uk-UA" sz="1600" smtClean="0">
                <a:latin typeface="Times New Roman" pitchFamily="18" charset="0"/>
                <a:cs typeface="Times New Roman" pitchFamily="18" charset="0"/>
              </a:rPr>
              <a:t>Федак Тетяна Михайлівна – пропрацювала довгий період в управлінні банку та ознайомила нас з роботою бухгалтера у банківській сфері.</a:t>
            </a: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uk-UA" sz="1600" smtClean="0">
                <a:latin typeface="Times New Roman" pitchFamily="18" charset="0"/>
                <a:cs typeface="Times New Roman" pitchFamily="18" charset="0"/>
              </a:rPr>
              <a:t>Розповіла нам про систему «Клієнт-банк» - робота без відвідування банку та її мінімізація; види банківських операцій; кредитування; онлайн платежі.</a:t>
            </a: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uk-UA" sz="1600" smtClean="0">
                <a:latin typeface="Times New Roman" pitchFamily="18" charset="0"/>
                <a:cs typeface="Times New Roman" pitchFamily="18" charset="0"/>
              </a:rPr>
              <a:t>Ознайомила з системою «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uk-UA" sz="160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uk-UA" sz="160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Doc</a:t>
            </a:r>
            <a:r>
              <a:rPr lang="uk-UA" sz="1600" smtClean="0">
                <a:latin typeface="Times New Roman" pitchFamily="18" charset="0"/>
                <a:cs typeface="Times New Roman" pitchFamily="18" charset="0"/>
              </a:rPr>
              <a:t>»- система електронного документообігу, яка допоможе в роботі зі звітами, податковими накладними, актами, рахунками та іншими документами.</a:t>
            </a:r>
          </a:p>
        </p:txBody>
      </p:sp>
      <p:pic>
        <p:nvPicPr>
          <p:cNvPr id="25603" name="Picture 2" descr="Анимация перелистывание страниц книги скачать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18600" y="639763"/>
            <a:ext cx="13017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" descr="ВСП УТЕФК ДТЕУ - YouTu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44200" y="639763"/>
            <a:ext cx="13017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2138363"/>
            <a:ext cx="3486150" cy="464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smtClean="0">
                <a:latin typeface="Times New Roman" pitchFamily="18" charset="0"/>
                <a:cs typeface="Times New Roman" pitchFamily="18" charset="0"/>
              </a:rPr>
              <a:t>Зустріч із стейкхолдером!</a:t>
            </a:r>
          </a:p>
        </p:txBody>
      </p:sp>
      <p:sp>
        <p:nvSpPr>
          <p:cNvPr id="26626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uk-UA" sz="1600" smtClean="0">
                <a:latin typeface="Times New Roman" pitchFamily="18" charset="0"/>
                <a:cs typeface="Times New Roman" pitchFamily="18" charset="0"/>
              </a:rPr>
              <a:t>Маріанна Зденеківна – головний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smtClean="0">
                <a:latin typeface="Times New Roman" pitchFamily="18" charset="0"/>
                <a:cs typeface="Times New Roman" pitchFamily="18" charset="0"/>
              </a:rPr>
              <a:t>бухгалтер ТОВ Готелю «Інтурист-Закарпаття», а також стейкхолдер нашої спеціальності.</a:t>
            </a: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uk-UA" sz="1600" smtClean="0">
                <a:latin typeface="Times New Roman" pitchFamily="18" charset="0"/>
                <a:cs typeface="Times New Roman" pitchFamily="18" charset="0"/>
              </a:rPr>
              <a:t>Розповіла про свій життєвий досвід, податковий кодекс та кримінальну відповідальність.</a:t>
            </a: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uk-UA" sz="1600" smtClean="0">
                <a:latin typeface="Times New Roman" pitchFamily="18" charset="0"/>
                <a:cs typeface="Times New Roman" pitchFamily="18" charset="0"/>
              </a:rPr>
              <a:t>Також пояснила основи бухгалтерської роботи та основних рахунків у цій сфері.</a:t>
            </a:r>
          </a:p>
        </p:txBody>
      </p:sp>
      <p:pic>
        <p:nvPicPr>
          <p:cNvPr id="26627" name="Picture 2" descr="Анимация перелистывание страниц книги скачать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18600" y="639763"/>
            <a:ext cx="13017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2" descr="ВСП УТЕФК ДТЕУ - YouTu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44200" y="639763"/>
            <a:ext cx="13017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1038" y="3748088"/>
            <a:ext cx="4144962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2925" y="3748088"/>
            <a:ext cx="4146550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smtClean="0">
                <a:latin typeface="Times New Roman" pitchFamily="18" charset="0"/>
                <a:cs typeface="Times New Roman" pitchFamily="18" charset="0"/>
              </a:rPr>
              <a:t>Розмова з бухгалтером готелю!</a:t>
            </a:r>
          </a:p>
        </p:txBody>
      </p:sp>
      <p:sp>
        <p:nvSpPr>
          <p:cNvPr id="27650" name="Місце для вмісту 2"/>
          <p:cNvSpPr>
            <a:spLocks noGrp="1"/>
          </p:cNvSpPr>
          <p:nvPr>
            <p:ph idx="1"/>
          </p:nvPr>
        </p:nvSpPr>
        <p:spPr>
          <a:xfrm>
            <a:off x="681038" y="2097088"/>
            <a:ext cx="9613900" cy="359886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uk-UA" sz="1600" smtClean="0">
                <a:latin typeface="Times New Roman" pitchFamily="18" charset="0"/>
                <a:cs typeface="Times New Roman" pitchFamily="18" charset="0"/>
              </a:rPr>
              <a:t>Перебзяк Сніжана Володимирівна – бухгалтер готелю «Дружба», випускниця коледжу </a:t>
            </a:r>
          </a:p>
          <a:p>
            <a:pPr eaLnBrk="1" hangingPunct="1">
              <a:lnSpc>
                <a:spcPct val="100000"/>
              </a:lnSpc>
            </a:pPr>
            <a:r>
              <a:rPr lang="uk-UA" sz="1600" smtClean="0">
                <a:latin typeface="Times New Roman" pitchFamily="18" charset="0"/>
                <a:cs typeface="Times New Roman" pitchFamily="18" charset="0"/>
              </a:rPr>
              <a:t>Зацікавила нас розповіддю про підзвітну відомість: її формування, те як вона зберігаються та скільки часу (під час військового стану цей термін було збільшено з 3 до 5 років) </a:t>
            </a:r>
          </a:p>
          <a:p>
            <a:pPr eaLnBrk="1" hangingPunct="1">
              <a:lnSpc>
                <a:spcPct val="100000"/>
              </a:lnSpc>
            </a:pPr>
            <a:r>
              <a:rPr lang="uk-UA" sz="1600" smtClean="0">
                <a:latin typeface="Times New Roman" pitchFamily="18" charset="0"/>
                <a:cs typeface="Times New Roman" pitchFamily="18" charset="0"/>
              </a:rPr>
              <a:t>Обговорили суть зберігання архіву, їхню кількість у нашому регіоні, та їх важливість.</a:t>
            </a:r>
          </a:p>
        </p:txBody>
      </p:sp>
      <p:pic>
        <p:nvPicPr>
          <p:cNvPr id="27651" name="Picture 2" descr="Анимация перелистывание страниц книги скачать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18600" y="639763"/>
            <a:ext cx="13017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2" descr="ВСП УТЕФК ДТЕУ - YouTu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44200" y="639763"/>
            <a:ext cx="13017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1038" y="3843338"/>
            <a:ext cx="4019550" cy="301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7988" y="3843338"/>
            <a:ext cx="4019550" cy="301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Берлін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ерлін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і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Берлін</Template>
  <TotalTime>804</TotalTime>
  <Words>783</Words>
  <Application>Microsoft Office PowerPoint</Application>
  <PresentationFormat>Произвольный</PresentationFormat>
  <Paragraphs>82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18</vt:i4>
      </vt:variant>
      <vt:variant>
        <vt:lpstr>Заголовки слайдов</vt:lpstr>
      </vt:variant>
      <vt:variant>
        <vt:i4>11</vt:i4>
      </vt:variant>
    </vt:vector>
  </HeadingPairs>
  <TitlesOfParts>
    <vt:vector size="34" baseType="lpstr">
      <vt:lpstr>Arial</vt:lpstr>
      <vt:lpstr>Trebuchet MS</vt:lpstr>
      <vt:lpstr>Calibri</vt:lpstr>
      <vt:lpstr>Times New Roman</vt:lpstr>
      <vt:lpstr>Wingdings</vt:lpstr>
      <vt:lpstr>Берлін</vt:lpstr>
      <vt:lpstr>Берлін</vt:lpstr>
      <vt:lpstr>Берлін</vt:lpstr>
      <vt:lpstr>Берлін</vt:lpstr>
      <vt:lpstr>Берлін</vt:lpstr>
      <vt:lpstr>Берлін</vt:lpstr>
      <vt:lpstr>Берлін</vt:lpstr>
      <vt:lpstr>Берлін</vt:lpstr>
      <vt:lpstr>Берлін</vt:lpstr>
      <vt:lpstr>Берлін</vt:lpstr>
      <vt:lpstr>Берлін</vt:lpstr>
      <vt:lpstr>Берлін</vt:lpstr>
      <vt:lpstr>Берлін</vt:lpstr>
      <vt:lpstr>Берлін</vt:lpstr>
      <vt:lpstr>Берлін</vt:lpstr>
      <vt:lpstr>Берлін</vt:lpstr>
      <vt:lpstr>Берлін</vt:lpstr>
      <vt:lpstr>Берлін</vt:lpstr>
      <vt:lpstr>Вступ до фаху  спеціальність 071 “Облік і оподаткування”</vt:lpstr>
      <vt:lpstr>Ознайомча практика </vt:lpstr>
      <vt:lpstr>Історія закладу!</vt:lpstr>
      <vt:lpstr>Шлях від і до…</vt:lpstr>
      <vt:lpstr>Цікаві факти </vt:lpstr>
      <vt:lpstr>Перша практика!</vt:lpstr>
      <vt:lpstr>Розмова з бухгалтером банку!</vt:lpstr>
      <vt:lpstr>Зустріч із стейкхолдером!</vt:lpstr>
      <vt:lpstr>Розмова з бухгалтером готелю!</vt:lpstr>
      <vt:lpstr>Висновок</vt:lpstr>
      <vt:lpstr>Дякую за увагу!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Вступ до фаху</dc:title>
  <dc:creator>Артем Король</dc:creator>
  <cp:lastModifiedBy>Заочний</cp:lastModifiedBy>
  <cp:revision>10</cp:revision>
  <dcterms:created xsi:type="dcterms:W3CDTF">2023-09-02T12:37:19Z</dcterms:created>
  <dcterms:modified xsi:type="dcterms:W3CDTF">2023-09-13T05:56:21Z</dcterms:modified>
</cp:coreProperties>
</file>