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Помірний стиль 4 –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Помірний стиль 4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7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B2B6EE-2C74-4228-A30B-30F82A937F54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uk-UA"/>
        </a:p>
      </dgm:t>
    </dgm:pt>
    <dgm:pt modelId="{530396F6-38D0-44E4-A295-A3061A6D83BA}">
      <dgm:prSet/>
      <dgm:spPr/>
      <dgm:t>
        <a:bodyPr/>
        <a:lstStyle/>
        <a:p>
          <a:pPr algn="ctr"/>
          <a:r>
            <a:rPr lang="uk-UA">
              <a:latin typeface="Times New Roman" panose="02020603050405020304" pitchFamily="18" charset="0"/>
              <a:cs typeface="Times New Roman" panose="02020603050405020304" pitchFamily="18" charset="0"/>
            </a:rPr>
            <a:t>кандидат технічних наук, доцент, завідувач кафедри менеджменту, підприємництва та торгівлі УТЕІ ДТЕУ</a:t>
          </a:r>
        </a:p>
      </dgm:t>
    </dgm:pt>
    <dgm:pt modelId="{80BE789D-07C0-45F1-8BB3-4F3B97725433}" type="parTrans" cxnId="{B44AF90A-31B1-4ADF-844A-1A18C71C1A1B}">
      <dgm:prSet/>
      <dgm:spPr/>
      <dgm:t>
        <a:bodyPr/>
        <a:lstStyle/>
        <a:p>
          <a:endParaRPr lang="uk-UA"/>
        </a:p>
      </dgm:t>
    </dgm:pt>
    <dgm:pt modelId="{2399A322-072E-4245-AAB7-06A6C2F1D1DC}" type="sibTrans" cxnId="{B44AF90A-31B1-4ADF-844A-1A18C71C1A1B}">
      <dgm:prSet/>
      <dgm:spPr/>
      <dgm:t>
        <a:bodyPr/>
        <a:lstStyle/>
        <a:p>
          <a:endParaRPr lang="uk-UA"/>
        </a:p>
      </dgm:t>
    </dgm:pt>
    <dgm:pt modelId="{A1BF4422-6805-4CEA-BB8C-067B4D9E0985}" type="pres">
      <dgm:prSet presAssocID="{ADB2B6EE-2C74-4228-A30B-30F82A937F54}" presName="linear" presStyleCnt="0">
        <dgm:presLayoutVars>
          <dgm:animLvl val="lvl"/>
          <dgm:resizeHandles val="exact"/>
        </dgm:presLayoutVars>
      </dgm:prSet>
      <dgm:spPr/>
    </dgm:pt>
    <dgm:pt modelId="{542F9BB6-5354-461A-9445-856ECBF5711E}" type="pres">
      <dgm:prSet presAssocID="{530396F6-38D0-44E4-A295-A3061A6D83B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44AF90A-31B1-4ADF-844A-1A18C71C1A1B}" srcId="{ADB2B6EE-2C74-4228-A30B-30F82A937F54}" destId="{530396F6-38D0-44E4-A295-A3061A6D83BA}" srcOrd="0" destOrd="0" parTransId="{80BE789D-07C0-45F1-8BB3-4F3B97725433}" sibTransId="{2399A322-072E-4245-AAB7-06A6C2F1D1DC}"/>
    <dgm:cxn modelId="{BE245075-547D-41F0-9C3D-4B65A14F89D4}" type="presOf" srcId="{530396F6-38D0-44E4-A295-A3061A6D83BA}" destId="{542F9BB6-5354-461A-9445-856ECBF5711E}" srcOrd="0" destOrd="0" presId="urn:microsoft.com/office/officeart/2005/8/layout/vList2"/>
    <dgm:cxn modelId="{E8E119F8-4029-43E7-B9C6-2E387EBD7589}" type="presOf" srcId="{ADB2B6EE-2C74-4228-A30B-30F82A937F54}" destId="{A1BF4422-6805-4CEA-BB8C-067B4D9E0985}" srcOrd="0" destOrd="0" presId="urn:microsoft.com/office/officeart/2005/8/layout/vList2"/>
    <dgm:cxn modelId="{5893FFA0-EB14-4301-A7EA-43A2B86492CC}" type="presParOf" srcId="{A1BF4422-6805-4CEA-BB8C-067B4D9E0985}" destId="{542F9BB6-5354-461A-9445-856ECBF5711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B2341D-5669-4C3F-833F-1028F3FBD9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38F0D0E-2828-4ED8-B050-CB4E603E28B2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uk-UA"/>
            <a:t>Закінчила Київський національний торговельно-економічний університет за спеціальністю «Експертиза товарів та послуг» та здобула кваліфікацію товарознавця-експерта.</a:t>
          </a:r>
        </a:p>
      </dgm:t>
    </dgm:pt>
    <dgm:pt modelId="{820F5B56-3594-45DF-A2C8-F6D2FE9EE198}" type="parTrans" cxnId="{343C8FC5-E88E-46C1-ABC0-E8A58295005B}">
      <dgm:prSet/>
      <dgm:spPr/>
      <dgm:t>
        <a:bodyPr/>
        <a:lstStyle/>
        <a:p>
          <a:endParaRPr lang="uk-UA"/>
        </a:p>
      </dgm:t>
    </dgm:pt>
    <dgm:pt modelId="{4C65627C-DEDC-4DDF-881B-EBF5DAC4EAEA}" type="sibTrans" cxnId="{343C8FC5-E88E-46C1-ABC0-E8A58295005B}">
      <dgm:prSet/>
      <dgm:spPr/>
      <dgm:t>
        <a:bodyPr/>
        <a:lstStyle/>
        <a:p>
          <a:endParaRPr lang="uk-UA"/>
        </a:p>
      </dgm:t>
    </dgm:pt>
    <dgm:pt modelId="{265F26EE-8212-4901-ABFD-4356D2FC18CC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/>
            <a:t>У 2012 році захистила дисертацію на тему: «Формування асортименту безалкогольних напоїв оздоровчого призначення» за спеціальністю 05.18.15 – товарознавство харчових продуктів.</a:t>
          </a:r>
        </a:p>
      </dgm:t>
    </dgm:pt>
    <dgm:pt modelId="{01225452-F652-417C-B38C-2118D999C00A}" type="parTrans" cxnId="{02362ECF-553D-4DC7-9F22-570D2B081C59}">
      <dgm:prSet/>
      <dgm:spPr/>
      <dgm:t>
        <a:bodyPr/>
        <a:lstStyle/>
        <a:p>
          <a:endParaRPr lang="uk-UA"/>
        </a:p>
      </dgm:t>
    </dgm:pt>
    <dgm:pt modelId="{56079C96-22FF-4D96-866A-1A6808B06A75}" type="sibTrans" cxnId="{02362ECF-553D-4DC7-9F22-570D2B081C59}">
      <dgm:prSet/>
      <dgm:spPr/>
      <dgm:t>
        <a:bodyPr/>
        <a:lstStyle/>
        <a:p>
          <a:endParaRPr lang="uk-UA"/>
        </a:p>
      </dgm:t>
    </dgm:pt>
    <dgm:pt modelId="{BA9C09B5-A22B-4232-91EC-0D25087ACB4E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/>
            <a:t>У 2019 році присвоєно вчене звання доцента кафедри товарознавства та комерційної діяльності.</a:t>
          </a:r>
        </a:p>
      </dgm:t>
    </dgm:pt>
    <dgm:pt modelId="{5B2EC0B3-BEE7-4BAA-B1FC-20A1FFA03480}" type="parTrans" cxnId="{98324458-820A-4B0D-8F6C-395D18B46D29}">
      <dgm:prSet/>
      <dgm:spPr/>
      <dgm:t>
        <a:bodyPr/>
        <a:lstStyle/>
        <a:p>
          <a:endParaRPr lang="uk-UA"/>
        </a:p>
      </dgm:t>
    </dgm:pt>
    <dgm:pt modelId="{E4693EBA-3A28-4B6E-A64F-7AD4A41EC691}" type="sibTrans" cxnId="{98324458-820A-4B0D-8F6C-395D18B46D29}">
      <dgm:prSet/>
      <dgm:spPr/>
      <dgm:t>
        <a:bodyPr/>
        <a:lstStyle/>
        <a:p>
          <a:endParaRPr lang="uk-UA"/>
        </a:p>
      </dgm:t>
    </dgm:pt>
    <dgm:pt modelId="{13EDE59A-68E5-4E92-A1A1-77B7B7D40C4D}" type="pres">
      <dgm:prSet presAssocID="{0AB2341D-5669-4C3F-833F-1028F3FBD9D8}" presName="linear" presStyleCnt="0">
        <dgm:presLayoutVars>
          <dgm:animLvl val="lvl"/>
          <dgm:resizeHandles val="exact"/>
        </dgm:presLayoutVars>
      </dgm:prSet>
      <dgm:spPr/>
    </dgm:pt>
    <dgm:pt modelId="{09788048-D56C-490A-A500-28C132CE99EA}" type="pres">
      <dgm:prSet presAssocID="{038F0D0E-2828-4ED8-B050-CB4E603E28B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7CE9037-43B0-46C7-967A-F1CFAE635962}" type="pres">
      <dgm:prSet presAssocID="{4C65627C-DEDC-4DDF-881B-EBF5DAC4EAEA}" presName="spacer" presStyleCnt="0"/>
      <dgm:spPr/>
    </dgm:pt>
    <dgm:pt modelId="{415B619F-8536-4C6B-A84C-507D05D79210}" type="pres">
      <dgm:prSet presAssocID="{265F26EE-8212-4901-ABFD-4356D2FC18C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101349D-D2F0-4EA9-BD33-ED707965BA59}" type="pres">
      <dgm:prSet presAssocID="{56079C96-22FF-4D96-866A-1A6808B06A75}" presName="spacer" presStyleCnt="0"/>
      <dgm:spPr/>
    </dgm:pt>
    <dgm:pt modelId="{6197B844-6691-447C-BA61-86C412E940D8}" type="pres">
      <dgm:prSet presAssocID="{BA9C09B5-A22B-4232-91EC-0D25087ACB4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9AE5F04-2969-41FB-9F62-6F7DAA9B8DEF}" type="presOf" srcId="{038F0D0E-2828-4ED8-B050-CB4E603E28B2}" destId="{09788048-D56C-490A-A500-28C132CE99EA}" srcOrd="0" destOrd="0" presId="urn:microsoft.com/office/officeart/2005/8/layout/vList2"/>
    <dgm:cxn modelId="{3FC4A804-4B50-4C72-B2CA-7F2DA8BAB178}" type="presOf" srcId="{BA9C09B5-A22B-4232-91EC-0D25087ACB4E}" destId="{6197B844-6691-447C-BA61-86C412E940D8}" srcOrd="0" destOrd="0" presId="urn:microsoft.com/office/officeart/2005/8/layout/vList2"/>
    <dgm:cxn modelId="{B6C36777-CA48-4961-BD30-C9C89DA4530C}" type="presOf" srcId="{265F26EE-8212-4901-ABFD-4356D2FC18CC}" destId="{415B619F-8536-4C6B-A84C-507D05D79210}" srcOrd="0" destOrd="0" presId="urn:microsoft.com/office/officeart/2005/8/layout/vList2"/>
    <dgm:cxn modelId="{98324458-820A-4B0D-8F6C-395D18B46D29}" srcId="{0AB2341D-5669-4C3F-833F-1028F3FBD9D8}" destId="{BA9C09B5-A22B-4232-91EC-0D25087ACB4E}" srcOrd="2" destOrd="0" parTransId="{5B2EC0B3-BEE7-4BAA-B1FC-20A1FFA03480}" sibTransId="{E4693EBA-3A28-4B6E-A64F-7AD4A41EC691}"/>
    <dgm:cxn modelId="{55FA0B96-CAC3-4A87-9231-9DF6B3C6874D}" type="presOf" srcId="{0AB2341D-5669-4C3F-833F-1028F3FBD9D8}" destId="{13EDE59A-68E5-4E92-A1A1-77B7B7D40C4D}" srcOrd="0" destOrd="0" presId="urn:microsoft.com/office/officeart/2005/8/layout/vList2"/>
    <dgm:cxn modelId="{343C8FC5-E88E-46C1-ABC0-E8A58295005B}" srcId="{0AB2341D-5669-4C3F-833F-1028F3FBD9D8}" destId="{038F0D0E-2828-4ED8-B050-CB4E603E28B2}" srcOrd="0" destOrd="0" parTransId="{820F5B56-3594-45DF-A2C8-F6D2FE9EE198}" sibTransId="{4C65627C-DEDC-4DDF-881B-EBF5DAC4EAEA}"/>
    <dgm:cxn modelId="{02362ECF-553D-4DC7-9F22-570D2B081C59}" srcId="{0AB2341D-5669-4C3F-833F-1028F3FBD9D8}" destId="{265F26EE-8212-4901-ABFD-4356D2FC18CC}" srcOrd="1" destOrd="0" parTransId="{01225452-F652-417C-B38C-2118D999C00A}" sibTransId="{56079C96-22FF-4D96-866A-1A6808B06A75}"/>
    <dgm:cxn modelId="{98172B87-0D08-4719-95AD-1B7B9CE219F8}" type="presParOf" srcId="{13EDE59A-68E5-4E92-A1A1-77B7B7D40C4D}" destId="{09788048-D56C-490A-A500-28C132CE99EA}" srcOrd="0" destOrd="0" presId="urn:microsoft.com/office/officeart/2005/8/layout/vList2"/>
    <dgm:cxn modelId="{1B24FD92-C227-45CB-8CA2-0ABCA9404ED9}" type="presParOf" srcId="{13EDE59A-68E5-4E92-A1A1-77B7B7D40C4D}" destId="{07CE9037-43B0-46C7-967A-F1CFAE635962}" srcOrd="1" destOrd="0" presId="urn:microsoft.com/office/officeart/2005/8/layout/vList2"/>
    <dgm:cxn modelId="{F96D5CF9-B872-4925-9676-DB7BDC1A5762}" type="presParOf" srcId="{13EDE59A-68E5-4E92-A1A1-77B7B7D40C4D}" destId="{415B619F-8536-4C6B-A84C-507D05D79210}" srcOrd="2" destOrd="0" presId="urn:microsoft.com/office/officeart/2005/8/layout/vList2"/>
    <dgm:cxn modelId="{FCA9CE61-7E94-49E4-96AA-6B7AD51B5FC4}" type="presParOf" srcId="{13EDE59A-68E5-4E92-A1A1-77B7B7D40C4D}" destId="{6101349D-D2F0-4EA9-BD33-ED707965BA59}" srcOrd="3" destOrd="0" presId="urn:microsoft.com/office/officeart/2005/8/layout/vList2"/>
    <dgm:cxn modelId="{16BDA6CD-815F-4B5F-9D3A-2CE924C762C2}" type="presParOf" srcId="{13EDE59A-68E5-4E92-A1A1-77B7B7D40C4D}" destId="{6197B844-6691-447C-BA61-86C412E940D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F9BB6-5354-461A-9445-856ECBF5711E}">
      <dsp:nvSpPr>
        <dsp:cNvPr id="0" name=""/>
        <dsp:cNvSpPr/>
      </dsp:nvSpPr>
      <dsp:spPr>
        <a:xfrm>
          <a:off x="0" y="25025"/>
          <a:ext cx="5135714" cy="11056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кандидат технічних наук, доцент, завідувач кафедри менеджменту, підприємництва та торгівлі УТЕІ ДТЕУ</a:t>
          </a:r>
        </a:p>
      </dsp:txBody>
      <dsp:txXfrm>
        <a:off x="53973" y="78998"/>
        <a:ext cx="5027768" cy="9977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88048-D56C-490A-A500-28C132CE99EA}">
      <dsp:nvSpPr>
        <dsp:cNvPr id="0" name=""/>
        <dsp:cNvSpPr/>
      </dsp:nvSpPr>
      <dsp:spPr>
        <a:xfrm>
          <a:off x="0" y="196839"/>
          <a:ext cx="5181600" cy="128465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Закінчила Київський національний торговельно-економічний університет за спеціальністю «Експертиза товарів та послуг» та здобула кваліфікацію товарознавця-експерта.</a:t>
          </a:r>
        </a:p>
      </dsp:txBody>
      <dsp:txXfrm>
        <a:off x="62712" y="259551"/>
        <a:ext cx="5056176" cy="1159235"/>
      </dsp:txXfrm>
    </dsp:sp>
    <dsp:sp modelId="{415B619F-8536-4C6B-A84C-507D05D79210}">
      <dsp:nvSpPr>
        <dsp:cNvPr id="0" name=""/>
        <dsp:cNvSpPr/>
      </dsp:nvSpPr>
      <dsp:spPr>
        <a:xfrm>
          <a:off x="0" y="1533339"/>
          <a:ext cx="5181600" cy="128465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У 2012 році захистила дисертацію на тему: «Формування асортименту безалкогольних напоїв оздоровчого призначення» за спеціальністю 05.18.15 – товарознавство харчових продуктів.</a:t>
          </a:r>
        </a:p>
      </dsp:txBody>
      <dsp:txXfrm>
        <a:off x="62712" y="1596051"/>
        <a:ext cx="5056176" cy="1159235"/>
      </dsp:txXfrm>
    </dsp:sp>
    <dsp:sp modelId="{6197B844-6691-447C-BA61-86C412E940D8}">
      <dsp:nvSpPr>
        <dsp:cNvPr id="0" name=""/>
        <dsp:cNvSpPr/>
      </dsp:nvSpPr>
      <dsp:spPr>
        <a:xfrm>
          <a:off x="0" y="2869839"/>
          <a:ext cx="5181600" cy="128465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У 2019 році присвоєно вчене звання доцента кафедри товарознавства та комерційної діяльності.</a:t>
          </a:r>
        </a:p>
      </dsp:txBody>
      <dsp:txXfrm>
        <a:off x="62712" y="2932551"/>
        <a:ext cx="5056176" cy="1159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45697-A5F1-4A87-9814-A4CF94BCA8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0AFFA1-091E-49C8-9413-2280D3C42D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2361EE-40DE-40A8-9C27-9A9E4F0D9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E9DF-95F0-4050-A7ED-1F587BB052AF}" type="datetimeFigureOut">
              <a:rPr lang="uk-UA" smtClean="0"/>
              <a:t>26.01.2024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35D9BA7-1BCC-4A75-BF08-7A8DC815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CB85939-477B-4013-96AE-AE1D4C8B7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D115-9A55-4FD7-AD53-B85F3FF7F3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299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78DA9-E31A-4111-9DBC-CD7B4AC78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9EFF5C-58EE-4337-8748-8873EAD63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EDA39E-786C-48FF-9781-1E31EBC5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E9DF-95F0-4050-A7ED-1F587BB052AF}" type="datetimeFigureOut">
              <a:rPr lang="uk-UA" smtClean="0"/>
              <a:t>26.01.2024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D93ECD2-74C5-4AAA-A30D-2E9802947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545D00-84EB-4780-AAB1-ABF8B530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D115-9A55-4FD7-AD53-B85F3FF7F3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516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41728DF-AF69-403D-A8D4-A732F016BC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B343F3D-0EE9-43B5-82CF-E594DEC1E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2FD40E7-937E-453D-88E7-480B71901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E9DF-95F0-4050-A7ED-1F587BB052AF}" type="datetimeFigureOut">
              <a:rPr lang="uk-UA" smtClean="0"/>
              <a:t>26.01.2024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7B19B3-B13A-4FA6-9FBD-1BBDB7542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863E33-09EE-43AE-A9EF-9DACD1378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D115-9A55-4FD7-AD53-B85F3FF7F3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1800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E0B36-2E5C-46A2-B3F9-CF105E956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72153D-EFE6-47B2-930F-8A52F4070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3D5CD9-1985-476E-A55B-98B1C46D7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E9DF-95F0-4050-A7ED-1F587BB052AF}" type="datetimeFigureOut">
              <a:rPr lang="uk-UA" smtClean="0"/>
              <a:t>26.01.2024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14B276D-85CD-46A2-B648-476CD384F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CBB9CE-DEEB-4FF1-AE1B-ACA2BF8C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D115-9A55-4FD7-AD53-B85F3FF7F3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571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4E01A-64BA-4EC2-A53A-956BDF364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CAA91ED-3EC3-41A6-8D3B-ED0928C28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E608B8-87E9-4E2C-956F-4EF6AF616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E9DF-95F0-4050-A7ED-1F587BB052AF}" type="datetimeFigureOut">
              <a:rPr lang="uk-UA" smtClean="0"/>
              <a:t>26.01.2024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C254610-7F0A-499B-94EA-402CDB9B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92AF6AE-1484-4F9A-B14E-501307C4B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D115-9A55-4FD7-AD53-B85F3FF7F3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391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0397EC-EF52-4E6E-8EDF-F60BD62D6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DBBAE7D-80D8-48B8-AC41-30D46BA7AA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75D85F-BF7A-4165-A10F-759B06D9F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F43E673-DB18-40A6-AD28-C1E0397A8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E9DF-95F0-4050-A7ED-1F587BB052AF}" type="datetimeFigureOut">
              <a:rPr lang="uk-UA" smtClean="0"/>
              <a:t>26.01.2024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91AE33A-2D74-44AB-8577-F6404779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3BD77AE-0A6F-4E49-8ACC-F66AE22F4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D115-9A55-4FD7-AD53-B85F3FF7F3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7462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8995A-1BAC-46FD-B621-B28EC4302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31A5484-D9AF-4217-BFA3-DF6B7DB33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01864B3-AB94-4303-A1B2-AB999B3ED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00D0C8E-2034-4C55-A973-6203826A4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77CA082-FFDB-44DC-B99C-7EE0FBFED6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6B31A49-0C50-416B-A476-CADB7A820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E9DF-95F0-4050-A7ED-1F587BB052AF}" type="datetimeFigureOut">
              <a:rPr lang="uk-UA" smtClean="0"/>
              <a:t>26.01.2024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F2860E0-41D4-42F8-A562-47241FBE6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6C812F7-249B-4D9D-B771-2D39F19E0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D115-9A55-4FD7-AD53-B85F3FF7F3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635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CB2679-32D4-45D8-B58D-14D2857D6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45E6C5D-2268-4839-9167-2D879238B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E9DF-95F0-4050-A7ED-1F587BB052AF}" type="datetimeFigureOut">
              <a:rPr lang="uk-UA" smtClean="0"/>
              <a:t>26.01.2024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D217C2A-0CEF-433B-B396-B492261AF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07731F8-7C44-49AF-84AA-8D2B87080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D115-9A55-4FD7-AD53-B85F3FF7F3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123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30C747D-BD9F-4130-8927-87FA77748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E9DF-95F0-4050-A7ED-1F587BB052AF}" type="datetimeFigureOut">
              <a:rPr lang="uk-UA" smtClean="0"/>
              <a:t>26.01.2024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B93EF85-13CF-411E-87C6-B52D4D7B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4C84E47-E67F-4771-81C8-6B62DF98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D115-9A55-4FD7-AD53-B85F3FF7F3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412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B68B94-7BDE-4272-9537-C537B5E41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17CCEEE-3569-4FB8-A158-C863C5E7E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A0F5888-4B45-44E0-AD0E-035126AEE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F939A1B-6A2D-46C6-9BC3-600B963AB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E9DF-95F0-4050-A7ED-1F587BB052AF}" type="datetimeFigureOut">
              <a:rPr lang="uk-UA" smtClean="0"/>
              <a:t>26.01.2024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A099333-8A00-4E86-AED2-BF1D93BA6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A210232-1F23-4512-A477-0B54024D9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D115-9A55-4FD7-AD53-B85F3FF7F3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787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5A01D-421B-4C77-92C9-7B356EA3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F731D81-3EC8-4A0C-A20E-E9E1C4F30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E81CBDF-F366-412C-9A48-5EFA80E29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15CD88A-3A1D-457A-9D88-ADCC3D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9E9DF-95F0-4050-A7ED-1F587BB052AF}" type="datetimeFigureOut">
              <a:rPr lang="uk-UA" smtClean="0"/>
              <a:t>26.01.2024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FE453A9-57C8-4DB9-88D3-DDADAD256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32E1DD2-89F8-41D7-99F1-E8BCCBC8B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3D115-9A55-4FD7-AD53-B85F3FF7F3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120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1E3BDA3-3A9B-41B7-9F2E-FE149CE7B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EF7AEED-3D96-4E79-863E-9D91CF2F7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AE9679-774A-4A17-AE87-C1A33E665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9E9DF-95F0-4050-A7ED-1F587BB052AF}" type="datetimeFigureOut">
              <a:rPr lang="uk-UA" smtClean="0"/>
              <a:t>26.01.2024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D414AB-BF9F-40F6-8700-F22B408FB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13D9044-D84F-42E1-999D-65E4529A9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3D115-9A55-4FD7-AD53-B85F3FF7F34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07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svg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26407E2-61A1-435C-B010-BB845B2E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600700" cy="14065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ЛАРИСА ОЛЕГІВНА ПАВЛІШ,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товарознавчо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-комерційних дисциплін, 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сумісництвом</a:t>
            </a:r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67A8D9BC-8452-45EE-8F6E-5F7B65F3E4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350" y="174625"/>
            <a:ext cx="3775378" cy="5666610"/>
          </a:xfrm>
        </p:spPr>
      </p:pic>
      <p:graphicFrame>
        <p:nvGraphicFramePr>
          <p:cNvPr id="14" name="Місце для вмісту 13">
            <a:extLst>
              <a:ext uri="{FF2B5EF4-FFF2-40B4-BE49-F238E27FC236}">
                <a16:creationId xmlns:a16="http://schemas.microsoft.com/office/drawing/2014/main" id="{5BA2A792-1170-436E-A940-781BF93943D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51090918"/>
              </p:ext>
            </p:extLst>
          </p:nvPr>
        </p:nvGraphicFramePr>
        <p:xfrm>
          <a:off x="7096125" y="5629275"/>
          <a:ext cx="5135714" cy="115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Таблиця 12">
            <a:extLst>
              <a:ext uri="{FF2B5EF4-FFF2-40B4-BE49-F238E27FC236}">
                <a16:creationId xmlns:a16="http://schemas.microsoft.com/office/drawing/2014/main" id="{16325C5E-5F1D-47B7-8589-8D1711914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990427"/>
              </p:ext>
            </p:extLst>
          </p:nvPr>
        </p:nvGraphicFramePr>
        <p:xfrm>
          <a:off x="31789" y="5334380"/>
          <a:ext cx="6325870" cy="1523620"/>
        </p:xfrm>
        <a:graphic>
          <a:graphicData uri="http://schemas.openxmlformats.org/drawingml/2006/table">
            <a:tbl>
              <a:tblPr firstRow="1" firstCol="1" bandRow="1"/>
              <a:tblGrid>
                <a:gridCol w="1943735">
                  <a:extLst>
                    <a:ext uri="{9D8B030D-6E8A-4147-A177-3AD203B41FA5}">
                      <a16:colId xmlns:a16="http://schemas.microsoft.com/office/drawing/2014/main" val="1365864292"/>
                    </a:ext>
                  </a:extLst>
                </a:gridCol>
                <a:gridCol w="4382135">
                  <a:extLst>
                    <a:ext uri="{9D8B030D-6E8A-4147-A177-3AD203B41FA5}">
                      <a16:colId xmlns:a16="http://schemas.microsoft.com/office/drawing/2014/main" val="34607731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Корпоративна пошта: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pavlishlarisa@utek.uz.ua</a:t>
                      </a:r>
                      <a:endParaRPr lang="uk-UA" sz="14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5834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Ідентифікатори: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ORCID: 0000-0002-3983-872X</a:t>
                      </a:r>
                    </a:p>
                    <a:p>
                      <a:pPr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 OF SCIENCE RESEARCHER ID: I-2277-2018</a:t>
                      </a:r>
                    </a:p>
                    <a:p>
                      <a:pPr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Google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Scholar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qjcbZgWsBVoC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Academia.edu: Лариса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Павліш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908583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B6AECE7-1699-4211-94C2-29B1FECED744}"/>
              </a:ext>
            </a:extLst>
          </p:cNvPr>
          <p:cNvSpPr txBox="1"/>
          <p:nvPr/>
        </p:nvSpPr>
        <p:spPr>
          <a:xfrm>
            <a:off x="605118" y="2407024"/>
            <a:ext cx="6491007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ДИСЦИПЛІНИ: </a:t>
            </a:r>
          </a:p>
          <a:p>
            <a:pPr marL="285750" indent="-285750">
              <a:buBlip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</a:buBlip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та технологія торговельних процесів.</a:t>
            </a:r>
          </a:p>
          <a:p>
            <a:pPr marL="285750" indent="-285750">
              <a:buBlip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</a:buBlip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Екологія та безпечність товарів.</a:t>
            </a:r>
          </a:p>
        </p:txBody>
      </p:sp>
    </p:spTree>
    <p:extLst>
      <p:ext uri="{BB962C8B-B14F-4D97-AF65-F5344CB8AC3E}">
        <p14:creationId xmlns:p14="http://schemas.microsoft.com/office/powerpoint/2010/main" val="78719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Місце для вмісту 10">
            <a:extLst>
              <a:ext uri="{FF2B5EF4-FFF2-40B4-BE49-F238E27FC236}">
                <a16:creationId xmlns:a16="http://schemas.microsoft.com/office/drawing/2014/main" id="{E24EF87C-D6CA-4CF6-AC6E-98C11A849A2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2779595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Місце для вмісту 14">
            <a:extLst>
              <a:ext uri="{FF2B5EF4-FFF2-40B4-BE49-F238E27FC236}">
                <a16:creationId xmlns:a16="http://schemas.microsoft.com/office/drawing/2014/main" id="{00E155FE-FAD8-4548-9CA2-AFAF756A24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473" y="830542"/>
            <a:ext cx="2899078" cy="4351338"/>
          </a:xfrm>
        </p:spPr>
      </p:pic>
    </p:spTree>
    <p:extLst>
      <p:ext uri="{BB962C8B-B14F-4D97-AF65-F5344CB8AC3E}">
        <p14:creationId xmlns:p14="http://schemas.microsoft.com/office/powerpoint/2010/main" val="3086509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886BDC55-3D09-4DBC-9172-6CDBB1F7E55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75708822"/>
              </p:ext>
            </p:extLst>
          </p:nvPr>
        </p:nvGraphicFramePr>
        <p:xfrm>
          <a:off x="0" y="1250576"/>
          <a:ext cx="5387788" cy="5607424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070945">
                  <a:extLst>
                    <a:ext uri="{9D8B030D-6E8A-4147-A177-3AD203B41FA5}">
                      <a16:colId xmlns:a16="http://schemas.microsoft.com/office/drawing/2014/main" val="3648017447"/>
                    </a:ext>
                  </a:extLst>
                </a:gridCol>
                <a:gridCol w="3316843">
                  <a:extLst>
                    <a:ext uri="{9D8B030D-6E8A-4147-A177-3AD203B41FA5}">
                      <a16:colId xmlns:a16="http://schemas.microsoft.com/office/drawing/2014/main" val="2505937220"/>
                    </a:ext>
                  </a:extLst>
                </a:gridCol>
              </a:tblGrid>
              <a:tr h="82027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Сфера наукових інтересів: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29" marR="21229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формування якості та безпечності товарів та послуг, їх організаційно-правове забезпечення та управління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29" marR="21229" marT="0" marB="0"/>
                </a:tc>
                <a:extLst>
                  <a:ext uri="{0D108BD9-81ED-4DB2-BD59-A6C34878D82A}">
                    <a16:rowId xmlns:a16="http://schemas.microsoft.com/office/drawing/2014/main" val="3942647200"/>
                  </a:ext>
                </a:extLst>
              </a:tr>
              <a:tr h="3146612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Стажування та підвищення кваліфікації: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29" marR="21229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2016 -Чехія	</a:t>
                      </a:r>
                      <a:r>
                        <a:rPr lang="uk-UA" sz="1400" dirty="0" err="1">
                          <a:effectLst/>
                        </a:rPr>
                        <a:t>Prague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Institute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for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Qualification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Enhancement</a:t>
                      </a:r>
                      <a:r>
                        <a:rPr lang="uk-UA" sz="1400" dirty="0">
                          <a:effectLst/>
                        </a:rPr>
                        <a:t>, </a:t>
                      </a:r>
                      <a:r>
                        <a:rPr lang="uk-UA" sz="1400" dirty="0" err="1">
                          <a:effectLst/>
                        </a:rPr>
                        <a:t>Prague</a:t>
                      </a:r>
                      <a:endParaRPr lang="uk-UA" sz="1400" dirty="0">
                        <a:effectLst/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2018 -Словаччина -</a:t>
                      </a:r>
                      <a:r>
                        <a:rPr lang="uk-UA" sz="1400" dirty="0" err="1">
                          <a:effectLst/>
                        </a:rPr>
                        <a:t>Academic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Society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of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Michal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Baludansky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Pan-European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Universities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Slovakia-Austria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2019 -Польща, </a:t>
                      </a:r>
                      <a:r>
                        <a:rPr lang="uk-UA" sz="1400" dirty="0" err="1">
                          <a:effectLst/>
                        </a:rPr>
                        <a:t>Wyższe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Seminarium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Stowarzyszenia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Apostolstwa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Katolickiego</a:t>
                      </a:r>
                      <a:endParaRPr lang="uk-UA" sz="1400" dirty="0">
                        <a:effectLst/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2022 – Словаччина, </a:t>
                      </a:r>
                      <a:r>
                        <a:rPr lang="uk-UA" sz="1400" dirty="0" err="1">
                          <a:effectLst/>
                        </a:rPr>
                        <a:t>University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of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Security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Management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in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Kosice</a:t>
                      </a:r>
                      <a:endParaRPr lang="uk-UA" sz="1400" dirty="0">
                        <a:effectLst/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2023 – Україна, </a:t>
                      </a:r>
                      <a:r>
                        <a:rPr lang="uk-UA" sz="1400" dirty="0">
                          <a:solidFill>
                            <a:srgbClr val="000000"/>
                          </a:solidFill>
                          <a:effectLst/>
                        </a:rPr>
                        <a:t>Національна академія педагогічних наук України, </a:t>
                      </a:r>
                      <a:r>
                        <a:rPr lang="uk-UA" sz="1400" dirty="0">
                          <a:effectLst/>
                        </a:rPr>
                        <a:t>ДЗВО «Університет менеджменту освіти», «Дистанційне навчання в закладах освіти: технології, принципи, ресурси»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29" marR="21229" marT="0" marB="0"/>
                </a:tc>
                <a:extLst>
                  <a:ext uri="{0D108BD9-81ED-4DB2-BD59-A6C34878D82A}">
                    <a16:rowId xmlns:a16="http://schemas.microsoft.com/office/drawing/2014/main" val="2050600187"/>
                  </a:ext>
                </a:extLst>
              </a:tr>
              <a:tr h="1640541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Наукові праці та публікації: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29" marR="21229" marT="0" marB="0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Більше 60 публікацій, з них 39 наукових, у тому числі наукові праці, опубліковані у вітчизняних і міжнародних рецензованих фахових виданнях, 19 патентів, з них 2 на винахід, навчально-методичні розробки тощо.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229" marR="21229" marT="0" marB="0"/>
                </a:tc>
                <a:extLst>
                  <a:ext uri="{0D108BD9-81ED-4DB2-BD59-A6C34878D82A}">
                    <a16:rowId xmlns:a16="http://schemas.microsoft.com/office/drawing/2014/main" val="1247174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4546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4348</TotalTime>
  <Words>262</Words>
  <Application>Microsoft Office PowerPoint</Application>
  <PresentationFormat>Широкий екран</PresentationFormat>
  <Paragraphs>25</Paragraphs>
  <Slides>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ЛАРИСА ОЛЕГІВНА ПАВЛІШ, викладач товарознавчо-комерційних дисциплін,  за сумісництвом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ЛАРИСА ОЛЕГІВНА ПАВЛІШ, викладач товарознавчо-комерційних дисциплін,  за сумісництвом</dc:title>
  <dc:creator>Larisa Pavlish</dc:creator>
  <cp:lastModifiedBy>Larisa Pavlish</cp:lastModifiedBy>
  <cp:revision>1</cp:revision>
  <dcterms:created xsi:type="dcterms:W3CDTF">2024-01-26T07:07:33Z</dcterms:created>
  <dcterms:modified xsi:type="dcterms:W3CDTF">2024-01-29T07:36:17Z</dcterms:modified>
</cp:coreProperties>
</file>