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46"/>
  </p:notesMasterIdLst>
  <p:sldIdLst>
    <p:sldId id="257" r:id="rId2"/>
    <p:sldId id="297" r:id="rId3"/>
    <p:sldId id="298" r:id="rId4"/>
    <p:sldId id="258" r:id="rId5"/>
    <p:sldId id="259"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90" r:id="rId32"/>
    <p:sldId id="286" r:id="rId33"/>
    <p:sldId id="287" r:id="rId34"/>
    <p:sldId id="302" r:id="rId35"/>
    <p:sldId id="288" r:id="rId36"/>
    <p:sldId id="289" r:id="rId37"/>
    <p:sldId id="291" r:id="rId38"/>
    <p:sldId id="295" r:id="rId39"/>
    <p:sldId id="292" r:id="rId40"/>
    <p:sldId id="294" r:id="rId41"/>
    <p:sldId id="296" r:id="rId42"/>
    <p:sldId id="299" r:id="rId43"/>
    <p:sldId id="300" r:id="rId44"/>
    <p:sldId id="301" r:id="rId4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35532D"/>
    <a:srgbClr val="E6E6E6"/>
    <a:srgbClr val="3333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073" autoAdjust="0"/>
  </p:normalViewPr>
  <p:slideViewPr>
    <p:cSldViewPr>
      <p:cViewPr varScale="1">
        <p:scale>
          <a:sx n="68" d="100"/>
          <a:sy n="68" d="100"/>
        </p:scale>
        <p:origin x="-1428"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верхнього колонтитула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Місце для дати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FCC46B-7818-4417-B600-6384F1AAF713}" type="datetimeFigureOut">
              <a:rPr lang="uk-UA" smtClean="0"/>
              <a:t>08.07.2024</a:t>
            </a:fld>
            <a:endParaRPr lang="uk-UA"/>
          </a:p>
        </p:txBody>
      </p:sp>
      <p:sp>
        <p:nvSpPr>
          <p:cNvPr id="4" name="Місце для зображення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Місце для нотаток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6" name="Місце для нижнього колонтитула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Місце для номера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74CE98-7FA7-497F-939C-AC7BF7C36D97}" type="slidenum">
              <a:rPr lang="uk-UA" smtClean="0"/>
              <a:t>‹#›</a:t>
            </a:fld>
            <a:endParaRPr lang="uk-UA"/>
          </a:p>
        </p:txBody>
      </p:sp>
    </p:spTree>
    <p:extLst>
      <p:ext uri="{BB962C8B-B14F-4D97-AF65-F5344CB8AC3E}">
        <p14:creationId xmlns:p14="http://schemas.microsoft.com/office/powerpoint/2010/main" val="3798952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0774CE98-7FA7-497F-939C-AC7BF7C36D97}" type="slidenum">
              <a:rPr lang="uk-UA" smtClean="0"/>
              <a:t>25</a:t>
            </a:fld>
            <a:endParaRPr lang="uk-UA"/>
          </a:p>
        </p:txBody>
      </p:sp>
    </p:spTree>
    <p:extLst>
      <p:ext uri="{BB962C8B-B14F-4D97-AF65-F5344CB8AC3E}">
        <p14:creationId xmlns:p14="http://schemas.microsoft.com/office/powerpoint/2010/main" val="627112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0774CE98-7FA7-497F-939C-AC7BF7C36D97}" type="slidenum">
              <a:rPr lang="uk-UA" smtClean="0"/>
              <a:t>39</a:t>
            </a:fld>
            <a:endParaRPr lang="uk-UA"/>
          </a:p>
        </p:txBody>
      </p:sp>
    </p:spTree>
    <p:extLst>
      <p:ext uri="{BB962C8B-B14F-4D97-AF65-F5344CB8AC3E}">
        <p14:creationId xmlns:p14="http://schemas.microsoft.com/office/powerpoint/2010/main" val="9593157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08.07.2024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a:t>Образец заголовка</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08.07.2024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08.07.2024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C71EC6-210F-42DE-9C53-41977AD35B3D}" type="datetimeFigureOut">
              <a:rPr lang="ru-RU" smtClean="0"/>
              <a:t>08.07.2024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
        <p:nvSpPr>
          <p:cNvPr id="8" name="Title 7"/>
          <p:cNvSpPr>
            <a:spLocks noGrp="1"/>
          </p:cNvSpPr>
          <p:nvPr>
            <p:ph type="title"/>
          </p:nvPr>
        </p:nvSpPr>
        <p:spPr/>
        <p:txBody>
          <a:bodyPr/>
          <a:lstStyle/>
          <a:p>
            <a:r>
              <a:rPr lang="ru-RU"/>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08.07.2024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t>08.07.2024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8" name="Title 7"/>
          <p:cNvSpPr>
            <a:spLocks noGrp="1"/>
          </p:cNvSpPr>
          <p:nvPr>
            <p:ph type="title"/>
          </p:nvPr>
        </p:nvSpPr>
        <p:spPr/>
        <p:txBody>
          <a:bodyPr/>
          <a:lstStyle/>
          <a:p>
            <a:r>
              <a:rPr lang="ru-RU"/>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t>08.07.2024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
        <p:nvSpPr>
          <p:cNvPr id="10" name="Title 9"/>
          <p:cNvSpPr>
            <a:spLocks noGrp="1"/>
          </p:cNvSpPr>
          <p:nvPr>
            <p:ph type="title"/>
          </p:nvPr>
        </p:nvSpPr>
        <p:spPr/>
        <p:txBody>
          <a:bodyPr/>
          <a:lstStyle/>
          <a:p>
            <a:r>
              <a:rPr lang="ru-RU"/>
              <a:t>Образец заголовка</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t>08.07.2024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t>08.07.2024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08.07.2024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08.07.2024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a:t>Образец заголовка</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B4C71EC6-210F-42DE-9C53-41977AD35B3D}" type="datetimeFigureOut">
              <a:rPr lang="ru-RU" smtClean="0"/>
              <a:t>08.07.2024</a:t>
            </a:fld>
            <a:endParaRPr lang="ru-RU"/>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xml"/><Relationship Id="rId5" Type="http://schemas.openxmlformats.org/officeDocument/2006/relationships/image" Target="../media/image40.jpeg"/><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6.xml"/><Relationship Id="rId4" Type="http://schemas.openxmlformats.org/officeDocument/2006/relationships/image" Target="../media/image50.jpeg"/></Relationships>
</file>

<file path=ppt/slides/_rels/slide3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xml"/><Relationship Id="rId4" Type="http://schemas.openxmlformats.org/officeDocument/2006/relationships/image" Target="../media/image54.jpeg"/></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6.xml"/><Relationship Id="rId4" Type="http://schemas.openxmlformats.org/officeDocument/2006/relationships/image" Target="../media/image57.jpeg"/></Relationships>
</file>

<file path=ppt/slides/_rels/slide3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9.xml"/><Relationship Id="rId4" Type="http://schemas.openxmlformats.org/officeDocument/2006/relationships/image" Target="../media/image60.jpeg"/></Relationships>
</file>

<file path=ppt/slides/_rels/slide3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6.xml"/><Relationship Id="rId4" Type="http://schemas.openxmlformats.org/officeDocument/2006/relationships/image" Target="../media/image63.jpeg"/></Relationships>
</file>

<file path=ppt/slides/_rels/slide3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6.xml"/><Relationship Id="rId5" Type="http://schemas.openxmlformats.org/officeDocument/2006/relationships/image" Target="../media/image67.jpeg"/><Relationship Id="rId4" Type="http://schemas.openxmlformats.org/officeDocument/2006/relationships/image" Target="../media/image66.jpeg"/></Relationships>
</file>

<file path=ppt/slides/_rels/slide3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6.xml"/><Relationship Id="rId4" Type="http://schemas.openxmlformats.org/officeDocument/2006/relationships/image" Target="../media/image70.jpeg"/></Relationships>
</file>

<file path=ppt/slides/_rels/slide3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6.xml"/><Relationship Id="rId4" Type="http://schemas.openxmlformats.org/officeDocument/2006/relationships/image" Target="../media/image73.jpeg"/></Relationships>
</file>

<file path=ppt/slides/_rels/slide3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75.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image" Target="../media/image78.jpeg"/><Relationship Id="rId1" Type="http://schemas.openxmlformats.org/officeDocument/2006/relationships/slideLayout" Target="../slideLayouts/slideLayout9.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 Id="rId9" Type="http://schemas.openxmlformats.org/officeDocument/2006/relationships/image" Target="../media/image85.jpeg"/></Relationships>
</file>

<file path=ppt/slides/_rels/slide43.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image" Target="../media/image86.jpeg"/><Relationship Id="rId1" Type="http://schemas.openxmlformats.org/officeDocument/2006/relationships/slideLayout" Target="../slideLayouts/slideLayout9.xml"/><Relationship Id="rId6" Type="http://schemas.openxmlformats.org/officeDocument/2006/relationships/image" Target="../media/image90.jpeg"/><Relationship Id="rId11" Type="http://schemas.openxmlformats.org/officeDocument/2006/relationships/image" Target="../media/image95.jpeg"/><Relationship Id="rId5" Type="http://schemas.openxmlformats.org/officeDocument/2006/relationships/image" Target="../media/image89.jpeg"/><Relationship Id="rId10" Type="http://schemas.openxmlformats.org/officeDocument/2006/relationships/image" Target="../media/image94.jpeg"/><Relationship Id="rId4" Type="http://schemas.openxmlformats.org/officeDocument/2006/relationships/image" Target="../media/image88.jpeg"/><Relationship Id="rId9" Type="http://schemas.openxmlformats.org/officeDocument/2006/relationships/image" Target="../media/image93.jpeg"/></Relationships>
</file>

<file path=ppt/slides/_rels/slide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6.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Объект 10"/>
          <p:cNvSpPr>
            <a:spLocks noGrp="1"/>
          </p:cNvSpPr>
          <p:nvPr>
            <p:ph idx="1"/>
          </p:nvPr>
        </p:nvSpPr>
        <p:spPr>
          <a:xfrm>
            <a:off x="251521" y="1556792"/>
            <a:ext cx="2808312" cy="4512501"/>
          </a:xfrm>
        </p:spPr>
        <p:txBody>
          <a:bodyPr/>
          <a:lstStyle/>
          <a:p>
            <a:pPr marL="45720" indent="0" algn="ctr">
              <a:lnSpc>
                <a:spcPct val="115000"/>
              </a:lnSpc>
              <a:spcAft>
                <a:spcPts val="800"/>
              </a:spcAft>
              <a:buNone/>
            </a:pPr>
            <a:r>
              <a:rPr lang="uk-UA" sz="2400" b="1" i="1" dirty="0">
                <a:solidFill>
                  <a:schemeClr val="tx1"/>
                </a:solidFill>
                <a:latin typeface="Times New Roman"/>
                <a:ea typeface="Calibri"/>
                <a:cs typeface="Times New Roman"/>
              </a:rPr>
              <a:t>Звіт </a:t>
            </a:r>
            <a:r>
              <a:rPr lang="ru-RU" sz="2400" i="1" dirty="0">
                <a:solidFill>
                  <a:schemeClr val="tx1"/>
                </a:solidFill>
                <a:latin typeface="Calibri"/>
                <a:ea typeface="Calibri"/>
                <a:cs typeface="Times New Roman"/>
              </a:rPr>
              <a:t>                                         </a:t>
            </a:r>
            <a:r>
              <a:rPr lang="uk-UA" sz="2400" b="1" i="1" dirty="0">
                <a:solidFill>
                  <a:schemeClr val="tx1"/>
                </a:solidFill>
                <a:latin typeface="Times New Roman"/>
                <a:ea typeface="Calibri"/>
                <a:cs typeface="Times New Roman"/>
              </a:rPr>
              <a:t>про роботу викладачів циклової комісії</a:t>
            </a:r>
            <a:r>
              <a:rPr lang="ru-RU" sz="2400" i="1" dirty="0">
                <a:solidFill>
                  <a:schemeClr val="tx1"/>
                </a:solidFill>
                <a:latin typeface="Calibri"/>
                <a:ea typeface="Calibri"/>
                <a:cs typeface="Times New Roman"/>
              </a:rPr>
              <a:t>     </a:t>
            </a:r>
            <a:r>
              <a:rPr lang="uk-UA" sz="2400" b="1" i="1" dirty="0">
                <a:solidFill>
                  <a:schemeClr val="tx1"/>
                </a:solidFill>
                <a:latin typeface="Times New Roman"/>
                <a:ea typeface="Calibri"/>
                <a:cs typeface="Times New Roman"/>
              </a:rPr>
              <a:t>природничо-математичних дисциплін</a:t>
            </a:r>
            <a:endParaRPr lang="ru-RU" sz="2400" i="1" dirty="0">
              <a:solidFill>
                <a:schemeClr val="tx1"/>
              </a:solidFill>
              <a:latin typeface="Calibri"/>
              <a:ea typeface="Calibri"/>
              <a:cs typeface="Times New Roman"/>
            </a:endParaRPr>
          </a:p>
          <a:p>
            <a:pPr marL="45720" indent="0" algn="ctr">
              <a:lnSpc>
                <a:spcPct val="115000"/>
              </a:lnSpc>
              <a:spcAft>
                <a:spcPts val="800"/>
              </a:spcAft>
              <a:buNone/>
            </a:pPr>
            <a:r>
              <a:rPr lang="uk-UA" sz="2400" b="1" i="1" dirty="0">
                <a:solidFill>
                  <a:schemeClr val="tx1"/>
                </a:solidFill>
                <a:latin typeface="Times New Roman"/>
                <a:ea typeface="Calibri"/>
                <a:cs typeface="Times New Roman"/>
              </a:rPr>
              <a:t>за 2023-2024 </a:t>
            </a:r>
            <a:r>
              <a:rPr lang="uk-UA" sz="2400" b="1" i="1" dirty="0" err="1">
                <a:solidFill>
                  <a:schemeClr val="tx1"/>
                </a:solidFill>
                <a:latin typeface="Times New Roman"/>
                <a:ea typeface="Calibri"/>
                <a:cs typeface="Times New Roman"/>
              </a:rPr>
              <a:t>н.р</a:t>
            </a:r>
            <a:r>
              <a:rPr lang="uk-UA" sz="2400" b="1" i="1" dirty="0">
                <a:solidFill>
                  <a:schemeClr val="tx1"/>
                </a:solidFill>
                <a:latin typeface="Times New Roman"/>
                <a:ea typeface="Calibri"/>
                <a:cs typeface="Times New Roman"/>
              </a:rPr>
              <a:t>.</a:t>
            </a:r>
            <a:endParaRPr lang="ru-RU" sz="1400" i="1" dirty="0">
              <a:solidFill>
                <a:schemeClr val="tx1"/>
              </a:solidFill>
              <a:latin typeface="Calibri"/>
              <a:ea typeface="Calibri"/>
              <a:cs typeface="Times New Roman"/>
            </a:endParaRPr>
          </a:p>
          <a:p>
            <a:pPr marL="45720" indent="0">
              <a:buNone/>
            </a:pPr>
            <a:endParaRPr lang="ru-RU" dirty="0"/>
          </a:p>
        </p:txBody>
      </p:sp>
      <p:sp>
        <p:nvSpPr>
          <p:cNvPr id="3" name="Текст 2"/>
          <p:cNvSpPr>
            <a:spLocks noGrp="1"/>
          </p:cNvSpPr>
          <p:nvPr>
            <p:ph type="body" sz="half" idx="2"/>
          </p:nvPr>
        </p:nvSpPr>
        <p:spPr>
          <a:xfrm>
            <a:off x="539552" y="332656"/>
            <a:ext cx="8208912" cy="864096"/>
          </a:xfrm>
        </p:spPr>
        <p:txBody>
          <a:bodyPr>
            <a:noAutofit/>
          </a:bodyPr>
          <a:lstStyle/>
          <a:p>
            <a:pPr algn="ctr"/>
            <a:r>
              <a:rPr lang="uk-UA" sz="2800" b="1" dirty="0">
                <a:solidFill>
                  <a:schemeClr val="accent5">
                    <a:lumMod val="75000"/>
                  </a:schemeClr>
                </a:solidFill>
                <a:latin typeface="Times New Roman" panose="02020603050405020304" pitchFamily="18" charset="0"/>
                <a:cs typeface="Times New Roman" panose="02020603050405020304" pitchFamily="18" charset="0"/>
              </a:rPr>
              <a:t>ВСП «Ужгородський торговельно-економічний фаховий коледж ДТЕУ»</a:t>
            </a:r>
            <a:endParaRPr lang="ru-RU" sz="2800" b="1" dirty="0">
              <a:solidFill>
                <a:schemeClr val="accent5">
                  <a:lumMod val="75000"/>
                </a:schemeClr>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808" y="1556792"/>
            <a:ext cx="6192688" cy="4512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98138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idx="1"/>
          </p:nvPr>
        </p:nvSpPr>
        <p:spPr>
          <a:xfrm>
            <a:off x="323528" y="5013176"/>
            <a:ext cx="3562728" cy="1656184"/>
          </a:xfrm>
        </p:spPr>
        <p:txBody>
          <a:bodyPr/>
          <a:lstStyle/>
          <a:p>
            <a:r>
              <a:rPr lang="uk-UA" sz="1800" i="1" dirty="0">
                <a:latin typeface="Times New Roman" panose="02020603050405020304" pitchFamily="18" charset="0"/>
                <a:cs typeface="Times New Roman" panose="02020603050405020304" pitchFamily="18" charset="0"/>
              </a:rPr>
              <a:t>Переможців підготували викладачі математики </a:t>
            </a:r>
            <a:endParaRPr lang="en-US" sz="1800" i="1" dirty="0">
              <a:latin typeface="Times New Roman" panose="02020603050405020304" pitchFamily="18" charset="0"/>
              <a:cs typeface="Times New Roman" panose="02020603050405020304" pitchFamily="18" charset="0"/>
            </a:endParaRPr>
          </a:p>
          <a:p>
            <a:r>
              <a:rPr lang="uk-UA" sz="1800" i="1" dirty="0">
                <a:latin typeface="Times New Roman" panose="02020603050405020304" pitchFamily="18" charset="0"/>
                <a:cs typeface="Times New Roman" panose="02020603050405020304" pitchFamily="18" charset="0"/>
              </a:rPr>
              <a:t>Василь ГИНДРЮК та </a:t>
            </a:r>
            <a:endParaRPr lang="en-US" sz="1800" i="1" dirty="0">
              <a:latin typeface="Times New Roman" panose="02020603050405020304" pitchFamily="18" charset="0"/>
              <a:cs typeface="Times New Roman" panose="02020603050405020304" pitchFamily="18" charset="0"/>
            </a:endParaRPr>
          </a:p>
          <a:p>
            <a:r>
              <a:rPr lang="uk-UA" sz="1800" i="1" dirty="0">
                <a:latin typeface="Times New Roman" panose="02020603050405020304" pitchFamily="18" charset="0"/>
                <a:cs typeface="Times New Roman" panose="02020603050405020304" pitchFamily="18" charset="0"/>
              </a:rPr>
              <a:t>Тамара МУЛЕСА</a:t>
            </a:r>
            <a:endParaRPr lang="ru-RU" sz="1800" i="1" dirty="0">
              <a:latin typeface="Times New Roman" panose="02020603050405020304" pitchFamily="18" charset="0"/>
              <a:cs typeface="Times New Roman" panose="02020603050405020304" pitchFamily="18" charset="0"/>
            </a:endParaRPr>
          </a:p>
          <a:p>
            <a:endParaRPr lang="ru-RU" sz="1000" dirty="0"/>
          </a:p>
        </p:txBody>
      </p:sp>
      <p:sp>
        <p:nvSpPr>
          <p:cNvPr id="4" name="Текст 3"/>
          <p:cNvSpPr>
            <a:spLocks noGrp="1"/>
          </p:cNvSpPr>
          <p:nvPr>
            <p:ph type="body" sz="quarter" idx="3"/>
          </p:nvPr>
        </p:nvSpPr>
        <p:spPr>
          <a:xfrm>
            <a:off x="5099961" y="5013176"/>
            <a:ext cx="3346704" cy="1728192"/>
          </a:xfrm>
        </p:spPr>
        <p:txBody>
          <a:bodyPr/>
          <a:lstStyle/>
          <a:p>
            <a:r>
              <a:rPr lang="uk-UA" sz="1800" i="1" dirty="0">
                <a:latin typeface="Times New Roman" panose="02020603050405020304" pitchFamily="18" charset="0"/>
                <a:cs typeface="Times New Roman" panose="02020603050405020304" pitchFamily="18" charset="0"/>
              </a:rPr>
              <a:t>Дипломи, грошові преміі та солодкі призи переможцям олімпіади з математики – ефективні методи стимулювання та підтримки за достойне представлення нашого закладу освіти</a:t>
            </a:r>
            <a:endParaRPr lang="ru-RU" sz="1800" i="1" dirty="0">
              <a:latin typeface="Times New Roman" panose="02020603050405020304" pitchFamily="18" charset="0"/>
              <a:cs typeface="Times New Roman" panose="02020603050405020304" pitchFamily="18" charset="0"/>
            </a:endParaRPr>
          </a:p>
        </p:txBody>
      </p:sp>
      <p:pic>
        <p:nvPicPr>
          <p:cNvPr id="7" name="Рисунок 6" descr="C:\Users\Администратор\Downloads\IMG-583b0f1e66fd65e2b0e73259bad87d10-V.jpg"/>
          <p:cNvPicPr/>
          <p:nvPr/>
        </p:nvPicPr>
        <p:blipFill rotWithShape="1">
          <a:blip r:embed="rId2" cstate="print">
            <a:extLst>
              <a:ext uri="{28A0092B-C50C-407E-A947-70E740481C1C}">
                <a14:useLocalDpi xmlns:a14="http://schemas.microsoft.com/office/drawing/2010/main" val="0"/>
              </a:ext>
            </a:extLst>
          </a:blip>
          <a:srcRect l="4943" r="15461"/>
          <a:stretch/>
        </p:blipFill>
        <p:spPr bwMode="auto">
          <a:xfrm>
            <a:off x="116129" y="332656"/>
            <a:ext cx="4959927" cy="4464496"/>
          </a:xfrm>
          <a:prstGeom prst="rect">
            <a:avLst/>
          </a:prstGeom>
          <a:noFill/>
          <a:ln>
            <a:noFill/>
          </a:ln>
        </p:spPr>
      </p:pic>
      <p:pic>
        <p:nvPicPr>
          <p:cNvPr id="8" name="Рисунок 7" descr="C:\Users\Администратор\Downloads\IMG-288e6fde027bcc7af6969dc1357d1553-V.jpg"/>
          <p:cNvPicPr/>
          <p:nvPr/>
        </p:nvPicPr>
        <p:blipFill rotWithShape="1">
          <a:blip r:embed="rId3" cstate="print">
            <a:extLst>
              <a:ext uri="{28A0092B-C50C-407E-A947-70E740481C1C}">
                <a14:useLocalDpi xmlns:a14="http://schemas.microsoft.com/office/drawing/2010/main" val="0"/>
              </a:ext>
            </a:extLst>
          </a:blip>
          <a:srcRect l="12380" r="23272"/>
          <a:stretch/>
        </p:blipFill>
        <p:spPr bwMode="auto">
          <a:xfrm>
            <a:off x="4866276" y="332656"/>
            <a:ext cx="4170219" cy="4464496"/>
          </a:xfrm>
          <a:prstGeom prst="rect">
            <a:avLst/>
          </a:prstGeom>
          <a:noFill/>
          <a:ln>
            <a:noFill/>
          </a:ln>
        </p:spPr>
      </p:pic>
    </p:spTree>
    <p:extLst>
      <p:ext uri="{BB962C8B-B14F-4D97-AF65-F5344CB8AC3E}">
        <p14:creationId xmlns:p14="http://schemas.microsoft.com/office/powerpoint/2010/main" val="24002923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
            <a:ext cx="8712968" cy="692695"/>
          </a:xfrm>
        </p:spPr>
        <p:txBody>
          <a:bodyPr/>
          <a:lstStyle/>
          <a:p>
            <a:pPr marL="0" indent="0" algn="ctr">
              <a:buNone/>
            </a:pPr>
            <a:r>
              <a:rPr lang="uk-UA" dirty="0">
                <a:solidFill>
                  <a:schemeClr val="accent5">
                    <a:lumMod val="75000"/>
                  </a:schemeClr>
                </a:solidFill>
                <a:latin typeface="Times New Roman" panose="02020603050405020304" pitchFamily="18" charset="0"/>
                <a:cs typeface="Times New Roman" panose="02020603050405020304" pitchFamily="18" charset="0"/>
              </a:rPr>
              <a:t>Науково-дослідницька діяльність викладачів</a:t>
            </a:r>
            <a:endParaRPr lang="ru-RU"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07505" y="1556792"/>
            <a:ext cx="3384375" cy="5182762"/>
          </a:xfrm>
        </p:spPr>
        <p:txBody>
          <a:bodyPr>
            <a:normAutofit fontScale="70000" lnSpcReduction="20000"/>
          </a:bodyPr>
          <a:lstStyle/>
          <a:p>
            <a:pPr marL="45720" indent="0">
              <a:buNone/>
            </a:pPr>
            <a:r>
              <a:rPr lang="uk-UA" sz="2300" b="1" dirty="0">
                <a:solidFill>
                  <a:schemeClr val="accent5">
                    <a:lumMod val="50000"/>
                  </a:schemeClr>
                </a:solidFill>
                <a:latin typeface="Times New Roman" panose="02020603050405020304" pitchFamily="18" charset="0"/>
                <a:cs typeface="Times New Roman" panose="02020603050405020304" pitchFamily="18" charset="0"/>
              </a:rPr>
              <a:t>18 квітня 2024 року на базі ВСП «Ужгородський торговельно-економічний фаховий коледж Державного торговельно-економічного університету» відбулася Всеукраїнська  студентська науково-практична конференція «Природничо-математичні та комп’ютерні науки: інновації, роль у розв’язанні глобальних викликів людству»,</a:t>
            </a:r>
            <a:r>
              <a:rPr lang="uk-UA" sz="2300" b="1" i="1" dirty="0">
                <a:solidFill>
                  <a:schemeClr val="accent5">
                    <a:lumMod val="50000"/>
                  </a:schemeClr>
                </a:solidFill>
                <a:latin typeface="Times New Roman" panose="02020603050405020304" pitchFamily="18" charset="0"/>
                <a:cs typeface="Times New Roman" panose="02020603050405020304" pitchFamily="18" charset="0"/>
              </a:rPr>
              <a:t> </a:t>
            </a:r>
            <a:r>
              <a:rPr lang="uk-UA" sz="2300" b="1" dirty="0">
                <a:solidFill>
                  <a:schemeClr val="accent5">
                    <a:lumMod val="50000"/>
                  </a:schemeClr>
                </a:solidFill>
                <a:latin typeface="Times New Roman" panose="02020603050405020304" pitchFamily="18" charset="0"/>
                <a:cs typeface="Times New Roman" panose="02020603050405020304" pitchFamily="18" charset="0"/>
              </a:rPr>
              <a:t>у роботі якої взяли участь понад 40 учасників – здобувачів фахової </a:t>
            </a:r>
            <a:r>
              <a:rPr lang="uk-UA" sz="2300" b="1" dirty="0" err="1">
                <a:solidFill>
                  <a:schemeClr val="accent5">
                    <a:lumMod val="50000"/>
                  </a:schemeClr>
                </a:solidFill>
                <a:latin typeface="Times New Roman" panose="02020603050405020304" pitchFamily="18" charset="0"/>
                <a:cs typeface="Times New Roman" panose="02020603050405020304" pitchFamily="18" charset="0"/>
              </a:rPr>
              <a:t>передвищої</a:t>
            </a:r>
            <a:r>
              <a:rPr lang="uk-UA" sz="2300" b="1" dirty="0">
                <a:solidFill>
                  <a:schemeClr val="accent5">
                    <a:lumMod val="50000"/>
                  </a:schemeClr>
                </a:solidFill>
                <a:latin typeface="Times New Roman" panose="02020603050405020304" pitchFamily="18" charset="0"/>
                <a:cs typeface="Times New Roman" panose="02020603050405020304" pitchFamily="18" charset="0"/>
              </a:rPr>
              <a:t> освіти з різних областей України, зокрема  Дніпропетровської, Донецької, Івано-Франківської, Вінницької, Черкаської, Закарпатської. </a:t>
            </a:r>
            <a:endParaRPr lang="ru-RU" sz="2300" dirty="0">
              <a:solidFill>
                <a:schemeClr val="accent5">
                  <a:lumMod val="50000"/>
                </a:schemeClr>
              </a:solidFill>
              <a:latin typeface="Times New Roman" panose="02020603050405020304" pitchFamily="18" charset="0"/>
              <a:cs typeface="Times New Roman" panose="02020603050405020304" pitchFamily="18" charset="0"/>
            </a:endParaRPr>
          </a:p>
          <a:p>
            <a:pPr marL="45720" indent="0">
              <a:buNone/>
            </a:pPr>
            <a:r>
              <a:rPr lang="uk-UA" sz="2300" b="1" dirty="0">
                <a:solidFill>
                  <a:schemeClr val="accent5">
                    <a:lumMod val="50000"/>
                  </a:schemeClr>
                </a:solidFill>
                <a:latin typeface="Times New Roman" panose="02020603050405020304" pitchFamily="18" charset="0"/>
                <a:cs typeface="Times New Roman" panose="02020603050405020304" pitchFamily="18" charset="0"/>
              </a:rPr>
              <a:t>Учасників та гостей конференції привітав директор  ВСП «УТЕФК ДТЕУ», кандидат історичних наук Волощук С.М.</a:t>
            </a:r>
            <a:endParaRPr lang="ru-RU" sz="2300" dirty="0">
              <a:solidFill>
                <a:schemeClr val="accent5">
                  <a:lumMod val="50000"/>
                </a:schemeClr>
              </a:solidFill>
              <a:latin typeface="Times New Roman" panose="02020603050405020304" pitchFamily="18" charset="0"/>
              <a:cs typeface="Times New Roman" panose="02020603050405020304" pitchFamily="18" charset="0"/>
            </a:endParaRPr>
          </a:p>
          <a:p>
            <a:endParaRPr lang="ru-RU" dirty="0"/>
          </a:p>
        </p:txBody>
      </p:sp>
      <p:sp>
        <p:nvSpPr>
          <p:cNvPr id="4" name="Текст 3"/>
          <p:cNvSpPr>
            <a:spLocks noGrp="1"/>
          </p:cNvSpPr>
          <p:nvPr>
            <p:ph type="body" sz="half" idx="2"/>
          </p:nvPr>
        </p:nvSpPr>
        <p:spPr>
          <a:xfrm>
            <a:off x="287524" y="821856"/>
            <a:ext cx="8568952" cy="692695"/>
          </a:xfrm>
        </p:spPr>
        <p:txBody>
          <a:bodyPr>
            <a:normAutofit fontScale="47500" lnSpcReduction="20000"/>
          </a:bodyPr>
          <a:lstStyle/>
          <a:p>
            <a:pPr algn="ctr"/>
            <a:r>
              <a:rPr lang="uk-UA" sz="4400" b="1" i="1" dirty="0">
                <a:solidFill>
                  <a:schemeClr val="tx1"/>
                </a:solidFill>
                <a:latin typeface="Times New Roman" panose="02020603050405020304" pitchFamily="18" charset="0"/>
                <a:cs typeface="Times New Roman" panose="02020603050405020304" pitchFamily="18" charset="0"/>
              </a:rPr>
              <a:t>Участь у Всеукраїнській  студентській науково-  практичній конференції  </a:t>
            </a:r>
            <a:endParaRPr lang="ru-RU" sz="4400" b="1" i="1" dirty="0">
              <a:solidFill>
                <a:schemeClr val="tx1"/>
              </a:solidFill>
              <a:latin typeface="Times New Roman" panose="02020603050405020304" pitchFamily="18" charset="0"/>
              <a:cs typeface="Times New Roman" panose="02020603050405020304" pitchFamily="18" charset="0"/>
            </a:endParaRPr>
          </a:p>
          <a:p>
            <a:endParaRPr lang="ru-RU" dirty="0"/>
          </a:p>
        </p:txBody>
      </p:sp>
      <p:pic>
        <p:nvPicPr>
          <p:cNvPr id="6" name="Рисунок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5856" y="1440944"/>
            <a:ext cx="5760640" cy="5508654"/>
          </a:xfrm>
          <a:prstGeom prst="rect">
            <a:avLst/>
          </a:prstGeom>
          <a:noFill/>
          <a:ln>
            <a:noFill/>
          </a:ln>
        </p:spPr>
      </p:pic>
    </p:spTree>
    <p:extLst>
      <p:ext uri="{BB962C8B-B14F-4D97-AF65-F5344CB8AC3E}">
        <p14:creationId xmlns:p14="http://schemas.microsoft.com/office/powerpoint/2010/main" val="17163347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half" idx="2"/>
          </p:nvPr>
        </p:nvSpPr>
        <p:spPr>
          <a:xfrm>
            <a:off x="251520" y="5445224"/>
            <a:ext cx="8712968" cy="1296144"/>
          </a:xfrm>
        </p:spPr>
        <p:txBody>
          <a:bodyPr>
            <a:normAutofit fontScale="77500" lnSpcReduction="20000"/>
          </a:bodyPr>
          <a:lstStyle/>
          <a:p>
            <a:pPr marL="0" indent="0">
              <a:buNone/>
            </a:pPr>
            <a:r>
              <a:rPr lang="uk-UA" sz="2000" b="1" dirty="0">
                <a:solidFill>
                  <a:schemeClr val="tx1"/>
                </a:solidFill>
                <a:latin typeface="Times New Roman" panose="02020603050405020304" pitchFamily="18" charset="0"/>
                <a:cs typeface="Times New Roman" panose="02020603050405020304" pitchFamily="18" charset="0"/>
              </a:rPr>
              <a:t>Особливий інтерес викликала в учасників конференції доповідь «Сучасні тенденції розвитку географічної науки та освіти» про найважливіші задачі та дослідження сучасної географічної науки задля вирішення актуальних світових проблем, з якою виступив під час пленарного засідання  </a:t>
            </a:r>
            <a:r>
              <a:rPr lang="uk-UA" sz="2000" b="1" dirty="0" err="1">
                <a:solidFill>
                  <a:schemeClr val="tx1"/>
                </a:solidFill>
                <a:latin typeface="Times New Roman" panose="02020603050405020304" pitchFamily="18" charset="0"/>
                <a:cs typeface="Times New Roman" panose="02020603050405020304" pitchFamily="18" charset="0"/>
              </a:rPr>
              <a:t>Карабінюк</a:t>
            </a:r>
            <a:r>
              <a:rPr lang="uk-UA" sz="2000" b="1" dirty="0">
                <a:solidFill>
                  <a:schemeClr val="tx1"/>
                </a:solidFill>
                <a:latin typeface="Times New Roman" panose="02020603050405020304" pitchFamily="18" charset="0"/>
                <a:cs typeface="Times New Roman" panose="02020603050405020304" pitchFamily="18" charset="0"/>
              </a:rPr>
              <a:t> Микола Миколайович</a:t>
            </a:r>
            <a:r>
              <a:rPr lang="uk-UA" sz="2000" b="1" i="1" dirty="0">
                <a:solidFill>
                  <a:schemeClr val="tx1"/>
                </a:solidFill>
                <a:latin typeface="Times New Roman" panose="02020603050405020304" pitchFamily="18" charset="0"/>
                <a:cs typeface="Times New Roman" panose="02020603050405020304" pitchFamily="18" charset="0"/>
              </a:rPr>
              <a:t>,</a:t>
            </a:r>
            <a:r>
              <a:rPr lang="uk-UA" sz="2000" b="1" dirty="0">
                <a:solidFill>
                  <a:schemeClr val="tx1"/>
                </a:solidFill>
                <a:latin typeface="Times New Roman" panose="02020603050405020304" pitchFamily="18" charset="0"/>
                <a:cs typeface="Times New Roman" panose="02020603050405020304" pitchFamily="18" charset="0"/>
              </a:rPr>
              <a:t>  кандидат географічних наук, доцент кафедри фізичної географії та раціонального природокористування ДВНЗ «Ужгородський національний університет».</a:t>
            </a:r>
            <a:endParaRPr lang="ru-RU" sz="2000" dirty="0">
              <a:solidFill>
                <a:schemeClr val="tx1"/>
              </a:solidFill>
              <a:latin typeface="Times New Roman" panose="02020603050405020304" pitchFamily="18" charset="0"/>
              <a:cs typeface="Times New Roman" panose="02020603050405020304" pitchFamily="18" charset="0"/>
            </a:endParaRPr>
          </a:p>
        </p:txBody>
      </p:sp>
      <p:pic>
        <p:nvPicPr>
          <p:cNvPr id="5" name="Рисунок 4"/>
          <p:cNvPicPr/>
          <p:nvPr/>
        </p:nvPicPr>
        <p:blipFill rotWithShape="1">
          <a:blip r:embed="rId2">
            <a:extLst>
              <a:ext uri="{28A0092B-C50C-407E-A947-70E740481C1C}">
                <a14:useLocalDpi xmlns:a14="http://schemas.microsoft.com/office/drawing/2010/main" val="0"/>
              </a:ext>
            </a:extLst>
          </a:blip>
          <a:srcRect t="14357" b="4390"/>
          <a:stretch/>
        </p:blipFill>
        <p:spPr bwMode="auto">
          <a:xfrm>
            <a:off x="683568" y="72008"/>
            <a:ext cx="7848872" cy="5229200"/>
          </a:xfrm>
          <a:prstGeom prst="rect">
            <a:avLst/>
          </a:prstGeom>
          <a:noFill/>
          <a:ln>
            <a:noFill/>
          </a:ln>
        </p:spPr>
      </p:pic>
    </p:spTree>
    <p:extLst>
      <p:ext uri="{BB962C8B-B14F-4D97-AF65-F5344CB8AC3E}">
        <p14:creationId xmlns:p14="http://schemas.microsoft.com/office/powerpoint/2010/main" val="25884271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404664"/>
            <a:ext cx="2771799" cy="5904656"/>
          </a:xfrm>
        </p:spPr>
        <p:txBody>
          <a:bodyPr>
            <a:noAutofit/>
          </a:bodyPr>
          <a:lstStyle/>
          <a:p>
            <a:pPr marL="45720" indent="0">
              <a:buNone/>
            </a:pPr>
            <a:r>
              <a:rPr lang="uk-UA" sz="1800" b="1" dirty="0">
                <a:solidFill>
                  <a:schemeClr val="accent5">
                    <a:lumMod val="75000"/>
                  </a:schemeClr>
                </a:solidFill>
                <a:latin typeface="Times New Roman" panose="02020603050405020304" pitchFamily="18" charset="0"/>
                <a:cs typeface="Times New Roman" panose="02020603050405020304" pitchFamily="18" charset="0"/>
              </a:rPr>
              <a:t>Здобувачі освіти продемонстрували високий рівень представлених доповідей у процесі  обговорення фундаментальних інноваційних досягнень, досліджень, проблем і перспектив розвитку у сфері природничо-математичних та інформаційно-комп’ютерних наук, їх значимості у житті людини, суспільному розвитку, природничо-науковому підході до вирішення актуальних проблем сучасності </a:t>
            </a:r>
            <a:endParaRPr lang="ru-RU" sz="1800" dirty="0">
              <a:solidFill>
                <a:schemeClr val="accent5">
                  <a:lumMod val="75000"/>
                </a:schemeClr>
              </a:solidFill>
              <a:latin typeface="Times New Roman" panose="02020603050405020304" pitchFamily="18" charset="0"/>
              <a:cs typeface="Times New Roman" panose="02020603050405020304" pitchFamily="18" charset="0"/>
            </a:endParaRPr>
          </a:p>
        </p:txBody>
      </p:sp>
      <p:pic>
        <p:nvPicPr>
          <p:cNvPr id="6" name="Рисунок 5" descr="C:\Users\Администратор\Downloads\20240422_10392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7784" y="241598"/>
            <a:ext cx="6300743" cy="6372751"/>
          </a:xfrm>
          <a:prstGeom prst="rect">
            <a:avLst/>
          </a:prstGeom>
          <a:noFill/>
          <a:ln>
            <a:noFill/>
          </a:ln>
        </p:spPr>
      </p:pic>
    </p:spTree>
    <p:extLst>
      <p:ext uri="{BB962C8B-B14F-4D97-AF65-F5344CB8AC3E}">
        <p14:creationId xmlns:p14="http://schemas.microsoft.com/office/powerpoint/2010/main" val="38232942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p:nvPr/>
        </p:nvPicPr>
        <p:blipFill rotWithShape="1">
          <a:blip r:embed="rId2" cstate="print">
            <a:extLst>
              <a:ext uri="{28A0092B-C50C-407E-A947-70E740481C1C}">
                <a14:useLocalDpi xmlns:a14="http://schemas.microsoft.com/office/drawing/2010/main" val="0"/>
              </a:ext>
            </a:extLst>
          </a:blip>
          <a:srcRect t="6626" b="28575"/>
          <a:stretch/>
        </p:blipFill>
        <p:spPr bwMode="auto">
          <a:xfrm>
            <a:off x="4459957" y="3521174"/>
            <a:ext cx="4528492" cy="3217937"/>
          </a:xfrm>
          <a:prstGeom prst="rect">
            <a:avLst/>
          </a:prstGeom>
          <a:noFill/>
          <a:ln>
            <a:noFill/>
          </a:ln>
        </p:spPr>
      </p:pic>
      <p:pic>
        <p:nvPicPr>
          <p:cNvPr id="4" name="Рисунок 3"/>
          <p:cNvPicPr/>
          <p:nvPr/>
        </p:nvPicPr>
        <p:blipFill rotWithShape="1">
          <a:blip r:embed="rId3" cstate="print">
            <a:extLst>
              <a:ext uri="{28A0092B-C50C-407E-A947-70E740481C1C}">
                <a14:useLocalDpi xmlns:a14="http://schemas.microsoft.com/office/drawing/2010/main" val="0"/>
              </a:ext>
            </a:extLst>
          </a:blip>
          <a:srcRect t="13094"/>
          <a:stretch/>
        </p:blipFill>
        <p:spPr bwMode="auto">
          <a:xfrm>
            <a:off x="187524" y="80789"/>
            <a:ext cx="4240460" cy="3348211"/>
          </a:xfrm>
          <a:prstGeom prst="rect">
            <a:avLst/>
          </a:prstGeom>
          <a:noFill/>
          <a:ln>
            <a:noFill/>
          </a:ln>
        </p:spPr>
      </p:pic>
      <p:pic>
        <p:nvPicPr>
          <p:cNvPr id="5" name="Рисунок 4">
            <a:extLst>
              <a:ext uri="{FF2B5EF4-FFF2-40B4-BE49-F238E27FC236}">
                <a16:creationId xmlns="" xmlns:a16="http://schemas.microsoft.com/office/drawing/2014/main" id="{CA9F841E-AE87-42E9-9D55-32007C26695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7524" y="3521174"/>
            <a:ext cx="4240460" cy="3217937"/>
          </a:xfrm>
          <a:prstGeom prst="rect">
            <a:avLst/>
          </a:prstGeom>
          <a:noFill/>
          <a:ln>
            <a:noFill/>
          </a:ln>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9957" y="80789"/>
            <a:ext cx="4528492" cy="336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01195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683568" y="5733256"/>
            <a:ext cx="7776864" cy="1008112"/>
          </a:xfrm>
        </p:spPr>
        <p:txBody>
          <a:bodyPr>
            <a:normAutofit/>
          </a:bodyPr>
          <a:lstStyle/>
          <a:p>
            <a:pPr algn="ctr"/>
            <a:r>
              <a:rPr lang="uk-UA" sz="2400" b="1" dirty="0">
                <a:solidFill>
                  <a:schemeClr val="accent5">
                    <a:lumMod val="75000"/>
                  </a:schemeClr>
                </a:solidFill>
                <a:latin typeface="Times New Roman" panose="02020603050405020304" pitchFamily="18" charset="0"/>
                <a:cs typeface="Times New Roman" panose="02020603050405020304" pitchFamily="18" charset="0"/>
              </a:rPr>
              <a:t>Подяки та сертифікати за активну участь у роботі               конференції учасникам конференції</a:t>
            </a:r>
            <a:endParaRPr lang="ru-RU" sz="2400" dirty="0">
              <a:solidFill>
                <a:schemeClr val="accent5">
                  <a:lumMod val="75000"/>
                </a:schemeClr>
              </a:solidFill>
              <a:latin typeface="Times New Roman" panose="02020603050405020304" pitchFamily="18" charset="0"/>
              <a:cs typeface="Times New Roman" panose="02020603050405020304" pitchFamily="18" charset="0"/>
            </a:endParaRPr>
          </a:p>
        </p:txBody>
      </p:sp>
      <p:pic>
        <p:nvPicPr>
          <p:cNvPr id="5" name="Рисунок 4"/>
          <p:cNvPicPr/>
          <p:nvPr/>
        </p:nvPicPr>
        <p:blipFill rotWithShape="1">
          <a:blip r:embed="rId2" cstate="print">
            <a:extLst>
              <a:ext uri="{28A0092B-C50C-407E-A947-70E740481C1C}">
                <a14:useLocalDpi xmlns:a14="http://schemas.microsoft.com/office/drawing/2010/main" val="0"/>
              </a:ext>
            </a:extLst>
          </a:blip>
          <a:srcRect b="22686"/>
          <a:stretch/>
        </p:blipFill>
        <p:spPr bwMode="auto">
          <a:xfrm>
            <a:off x="683568" y="116632"/>
            <a:ext cx="7632848" cy="5472608"/>
          </a:xfrm>
          <a:prstGeom prst="rect">
            <a:avLst/>
          </a:prstGeom>
          <a:noFill/>
          <a:ln>
            <a:noFill/>
          </a:ln>
        </p:spPr>
      </p:pic>
    </p:spTree>
    <p:extLst>
      <p:ext uri="{BB962C8B-B14F-4D97-AF65-F5344CB8AC3E}">
        <p14:creationId xmlns:p14="http://schemas.microsoft.com/office/powerpoint/2010/main" val="19169633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260649"/>
            <a:ext cx="8424936" cy="864095"/>
          </a:xfrm>
        </p:spPr>
        <p:txBody>
          <a:bodyPr/>
          <a:lstStyle/>
          <a:p>
            <a:pPr marL="0" indent="0" algn="ctr">
              <a:buNone/>
            </a:pPr>
            <a:r>
              <a:rPr lang="uk-UA" sz="2400" dirty="0">
                <a:solidFill>
                  <a:schemeClr val="tx1"/>
                </a:solidFill>
                <a:latin typeface="Times New Roman" panose="02020603050405020304" pitchFamily="18" charset="0"/>
                <a:cs typeface="Times New Roman" panose="02020603050405020304" pitchFamily="18" charset="0"/>
              </a:rPr>
              <a:t>Участь студентів у Всеукраїнській науково</a:t>
            </a:r>
            <a:r>
              <a:rPr lang="ru-RU" sz="2400" dirty="0">
                <a:solidFill>
                  <a:schemeClr val="tx1"/>
                </a:solidFill>
                <a:latin typeface="Times New Roman" panose="02020603050405020304" pitchFamily="18" charset="0"/>
                <a:cs typeface="Times New Roman" panose="02020603050405020304" pitchFamily="18" charset="0"/>
              </a:rPr>
              <a:t>-</a:t>
            </a:r>
            <a:r>
              <a:rPr lang="uk-UA" sz="2400" dirty="0">
                <a:solidFill>
                  <a:schemeClr val="tx1"/>
                </a:solidFill>
                <a:latin typeface="Times New Roman" panose="02020603050405020304" pitchFamily="18" charset="0"/>
                <a:cs typeface="Times New Roman" panose="02020603050405020304" pitchFamily="18" charset="0"/>
              </a:rPr>
              <a:t>практичній конференції </a:t>
            </a:r>
            <a:r>
              <a:rPr lang="ru-RU" sz="2400" dirty="0">
                <a:solidFill>
                  <a:schemeClr val="tx1"/>
                </a:solidFill>
                <a:latin typeface="Times New Roman" panose="02020603050405020304" pitchFamily="18" charset="0"/>
                <a:cs typeface="Times New Roman" panose="02020603050405020304" pitchFamily="18" charset="0"/>
              </a:rPr>
              <a:t>«</a:t>
            </a:r>
            <a:r>
              <a:rPr lang="uk-UA" sz="2400" dirty="0">
                <a:solidFill>
                  <a:schemeClr val="tx1"/>
                </a:solidFill>
                <a:latin typeface="Times New Roman" panose="02020603050405020304" pitchFamily="18" charset="0"/>
                <a:cs typeface="Times New Roman" panose="02020603050405020304" pitchFamily="18" charset="0"/>
              </a:rPr>
              <a:t>Економіка України в умовах війни</a:t>
            </a:r>
            <a:r>
              <a:rPr lang="ru-RU" sz="2400" dirty="0">
                <a:solidFill>
                  <a:schemeClr val="tx1"/>
                </a:solidFill>
                <a:latin typeface="Times New Roman" panose="02020603050405020304" pitchFamily="18" charset="0"/>
                <a:cs typeface="Times New Roman" panose="02020603050405020304" pitchFamily="18" charset="0"/>
              </a:rPr>
              <a:t>» </a:t>
            </a:r>
          </a:p>
        </p:txBody>
      </p:sp>
      <p:sp>
        <p:nvSpPr>
          <p:cNvPr id="4" name="Текст 3"/>
          <p:cNvSpPr>
            <a:spLocks noGrp="1"/>
          </p:cNvSpPr>
          <p:nvPr>
            <p:ph type="body" sz="half" idx="2"/>
          </p:nvPr>
        </p:nvSpPr>
        <p:spPr>
          <a:xfrm>
            <a:off x="6012160" y="1268760"/>
            <a:ext cx="2956612" cy="5472608"/>
          </a:xfrm>
        </p:spPr>
        <p:txBody>
          <a:bodyPr>
            <a:normAutofit/>
          </a:bodyPr>
          <a:lstStyle/>
          <a:p>
            <a:r>
              <a:rPr lang="uk-UA" sz="1600" b="1" i="1" dirty="0">
                <a:solidFill>
                  <a:schemeClr val="accent5">
                    <a:lumMod val="50000"/>
                  </a:schemeClr>
                </a:solidFill>
              </a:rPr>
              <a:t>Конференція відбулась між закладами фахової </a:t>
            </a:r>
            <a:r>
              <a:rPr lang="uk-UA" sz="1600" b="1" i="1" dirty="0" err="1">
                <a:solidFill>
                  <a:schemeClr val="accent5">
                    <a:lumMod val="50000"/>
                  </a:schemeClr>
                </a:solidFill>
              </a:rPr>
              <a:t>передвищої</a:t>
            </a:r>
            <a:r>
              <a:rPr lang="uk-UA" sz="1600" b="1" i="1" dirty="0">
                <a:solidFill>
                  <a:schemeClr val="accent5">
                    <a:lumMod val="50000"/>
                  </a:schemeClr>
                </a:solidFill>
              </a:rPr>
              <a:t> освіти на базі ВСП «Виноградівський фаховий коледж Мукачівського державного </a:t>
            </a:r>
            <a:r>
              <a:rPr lang="uk-UA" sz="1600" b="1" i="1" dirty="0" smtClean="0">
                <a:solidFill>
                  <a:schemeClr val="accent5">
                    <a:lumMod val="50000"/>
                  </a:schemeClr>
                </a:solidFill>
              </a:rPr>
              <a:t>університету»</a:t>
            </a:r>
          </a:p>
          <a:p>
            <a:r>
              <a:rPr lang="uk-UA" sz="1600" b="1" i="1" dirty="0" smtClean="0">
                <a:solidFill>
                  <a:schemeClr val="accent5">
                    <a:lumMod val="50000"/>
                  </a:schemeClr>
                </a:solidFill>
              </a:rPr>
              <a:t> 24 жовтня 2023 року.   </a:t>
            </a:r>
            <a:endParaRPr lang="ru-RU" sz="1600" b="1" i="1" dirty="0" smtClean="0">
              <a:solidFill>
                <a:schemeClr val="accent5">
                  <a:lumMod val="50000"/>
                </a:schemeClr>
              </a:solidFill>
            </a:endParaRPr>
          </a:p>
          <a:p>
            <a:r>
              <a:rPr lang="uk-UA" sz="1600" b="1" i="1" dirty="0" smtClean="0">
                <a:solidFill>
                  <a:schemeClr val="accent5">
                    <a:lumMod val="50000"/>
                  </a:schemeClr>
                </a:solidFill>
              </a:rPr>
              <a:t>З</a:t>
            </a:r>
            <a:r>
              <a:rPr lang="ru-RU" sz="1600" b="1" i="1" dirty="0" err="1" smtClean="0">
                <a:solidFill>
                  <a:schemeClr val="accent5">
                    <a:lumMod val="50000"/>
                  </a:schemeClr>
                </a:solidFill>
              </a:rPr>
              <a:t>аступник</a:t>
            </a:r>
            <a:r>
              <a:rPr lang="ru-RU" sz="1600" b="1" i="1" dirty="0" smtClean="0">
                <a:solidFill>
                  <a:schemeClr val="accent5">
                    <a:lumMod val="50000"/>
                  </a:schemeClr>
                </a:solidFill>
              </a:rPr>
              <a:t> директора з </a:t>
            </a:r>
            <a:r>
              <a:rPr lang="ru-RU" sz="1600" b="1" i="1" dirty="0" err="1" smtClean="0">
                <a:solidFill>
                  <a:schemeClr val="accent5">
                    <a:lumMod val="50000"/>
                  </a:schemeClr>
                </a:solidFill>
              </a:rPr>
              <a:t>навчальної</a:t>
            </a:r>
            <a:r>
              <a:rPr lang="ru-RU" sz="1600" b="1" i="1" dirty="0" smtClean="0">
                <a:solidFill>
                  <a:schemeClr val="accent5">
                    <a:lumMod val="50000"/>
                  </a:schemeClr>
                </a:solidFill>
              </a:rPr>
              <a:t> </a:t>
            </a:r>
            <a:r>
              <a:rPr lang="ru-RU" sz="1600" b="1" i="1" dirty="0" err="1" smtClean="0">
                <a:solidFill>
                  <a:schemeClr val="accent5">
                    <a:lumMod val="50000"/>
                  </a:schemeClr>
                </a:solidFill>
              </a:rPr>
              <a:t>роботи</a:t>
            </a:r>
            <a:r>
              <a:rPr lang="ru-RU" sz="1600" b="1" i="1" dirty="0" smtClean="0">
                <a:solidFill>
                  <a:schemeClr val="accent5">
                    <a:lumMod val="50000"/>
                  </a:schemeClr>
                </a:solidFill>
              </a:rPr>
              <a:t> </a:t>
            </a:r>
            <a:r>
              <a:rPr lang="ru-RU" sz="1600" b="1" i="1" dirty="0" err="1" smtClean="0">
                <a:solidFill>
                  <a:schemeClr val="accent5">
                    <a:lumMod val="50000"/>
                  </a:schemeClr>
                </a:solidFill>
              </a:rPr>
              <a:t>Раті</a:t>
            </a:r>
            <a:r>
              <a:rPr lang="uk-UA" sz="1600" b="1" i="1" dirty="0" smtClean="0">
                <a:solidFill>
                  <a:schemeClr val="accent5">
                    <a:lumMod val="50000"/>
                  </a:schemeClr>
                </a:solidFill>
              </a:rPr>
              <a:t> О.Л. вручила г</a:t>
            </a:r>
            <a:r>
              <a:rPr lang="ru-RU" sz="1600" b="1" i="1" dirty="0" err="1" smtClean="0">
                <a:solidFill>
                  <a:schemeClr val="accent5">
                    <a:lumMod val="50000"/>
                  </a:schemeClr>
                </a:solidFill>
              </a:rPr>
              <a:t>рамоти</a:t>
            </a:r>
            <a:r>
              <a:rPr lang="uk-UA" sz="1600" b="1" i="1" dirty="0" smtClean="0">
                <a:solidFill>
                  <a:schemeClr val="accent5">
                    <a:lumMod val="50000"/>
                  </a:schemeClr>
                </a:solidFill>
              </a:rPr>
              <a:t>, сертифікати, подяки </a:t>
            </a:r>
            <a:r>
              <a:rPr lang="ru-RU" sz="1600" b="1" i="1" dirty="0" smtClean="0">
                <a:solidFill>
                  <a:schemeClr val="accent5">
                    <a:lumMod val="50000"/>
                  </a:schemeClr>
                </a:solidFill>
              </a:rPr>
              <a:t>за </a:t>
            </a:r>
            <a:r>
              <a:rPr lang="ru-RU" sz="1600" b="1" i="1" dirty="0" err="1" smtClean="0">
                <a:solidFill>
                  <a:schemeClr val="accent5">
                    <a:lumMod val="50000"/>
                  </a:schemeClr>
                </a:solidFill>
              </a:rPr>
              <a:t>активну</a:t>
            </a:r>
            <a:r>
              <a:rPr lang="ru-RU" sz="1600" b="1" i="1" dirty="0" smtClean="0">
                <a:solidFill>
                  <a:schemeClr val="accent5">
                    <a:lumMod val="50000"/>
                  </a:schemeClr>
                </a:solidFill>
              </a:rPr>
              <a:t> участь та </a:t>
            </a:r>
            <a:r>
              <a:rPr lang="ru-RU" sz="1600" b="1" i="1" dirty="0" err="1" smtClean="0">
                <a:solidFill>
                  <a:schemeClr val="accent5">
                    <a:lumMod val="50000"/>
                  </a:schemeClr>
                </a:solidFill>
              </a:rPr>
              <a:t>високий</a:t>
            </a:r>
            <a:r>
              <a:rPr lang="ru-RU" sz="1600" b="1" i="1" dirty="0" smtClean="0">
                <a:solidFill>
                  <a:schemeClr val="accent5">
                    <a:lumMod val="50000"/>
                  </a:schemeClr>
                </a:solidFill>
              </a:rPr>
              <a:t> </a:t>
            </a:r>
            <a:r>
              <a:rPr lang="ru-RU" sz="1600" b="1" i="1" dirty="0" err="1" smtClean="0">
                <a:solidFill>
                  <a:schemeClr val="accent5">
                    <a:lumMod val="50000"/>
                  </a:schemeClr>
                </a:solidFill>
              </a:rPr>
              <a:t>рівень</a:t>
            </a:r>
            <a:r>
              <a:rPr lang="ru-RU" sz="1600" b="1" i="1" dirty="0" smtClean="0">
                <a:solidFill>
                  <a:schemeClr val="accent5">
                    <a:lumMod val="50000"/>
                  </a:schemeClr>
                </a:solidFill>
              </a:rPr>
              <a:t> </a:t>
            </a:r>
            <a:r>
              <a:rPr lang="ru-RU" sz="1600" b="1" i="1" dirty="0" err="1" smtClean="0">
                <a:solidFill>
                  <a:schemeClr val="accent5">
                    <a:lumMod val="50000"/>
                  </a:schemeClr>
                </a:solidFill>
              </a:rPr>
              <a:t>підготовки</a:t>
            </a:r>
            <a:r>
              <a:rPr lang="ru-RU" sz="1600" b="1" i="1" dirty="0" smtClean="0">
                <a:solidFill>
                  <a:schemeClr val="accent5">
                    <a:lumMod val="50000"/>
                  </a:schemeClr>
                </a:solidFill>
              </a:rPr>
              <a:t> </a:t>
            </a:r>
            <a:r>
              <a:rPr lang="ru-RU" sz="1600" b="1" i="1" dirty="0" err="1" smtClean="0">
                <a:solidFill>
                  <a:schemeClr val="accent5">
                    <a:lumMod val="50000"/>
                  </a:schemeClr>
                </a:solidFill>
              </a:rPr>
              <a:t>студентської</a:t>
            </a:r>
            <a:r>
              <a:rPr lang="ru-RU" sz="1600" b="1" i="1" dirty="0" smtClean="0">
                <a:solidFill>
                  <a:schemeClr val="accent5">
                    <a:lumMod val="50000"/>
                  </a:schemeClr>
                </a:solidFill>
              </a:rPr>
              <a:t> </a:t>
            </a:r>
            <a:r>
              <a:rPr lang="ru-RU" sz="1600" b="1" i="1" dirty="0" err="1" smtClean="0">
                <a:solidFill>
                  <a:schemeClr val="accent5">
                    <a:lumMod val="50000"/>
                  </a:schemeClr>
                </a:solidFill>
              </a:rPr>
              <a:t>молоді</a:t>
            </a:r>
            <a:r>
              <a:rPr lang="ru-RU" sz="1600" b="1" i="1" dirty="0" smtClean="0">
                <a:solidFill>
                  <a:schemeClr val="accent5">
                    <a:lumMod val="50000"/>
                  </a:schemeClr>
                </a:solidFill>
              </a:rPr>
              <a:t> до </a:t>
            </a:r>
            <a:r>
              <a:rPr lang="ru-RU" sz="1600" b="1" i="1" dirty="0" err="1" smtClean="0">
                <a:solidFill>
                  <a:schemeClr val="accent5">
                    <a:lumMod val="50000"/>
                  </a:schemeClr>
                </a:solidFill>
              </a:rPr>
              <a:t>конференції</a:t>
            </a:r>
            <a:r>
              <a:rPr lang="uk-UA" sz="1600" b="1" i="1" dirty="0" smtClean="0">
                <a:solidFill>
                  <a:schemeClr val="accent5">
                    <a:lumMod val="50000"/>
                  </a:schemeClr>
                </a:solidFill>
              </a:rPr>
              <a:t>  здобувачам освіти </a:t>
            </a:r>
            <a:r>
              <a:rPr lang="ru-RU" sz="1600" b="1" i="1" dirty="0" smtClean="0">
                <a:solidFill>
                  <a:schemeClr val="accent5">
                    <a:lumMod val="50000"/>
                  </a:schemeClr>
                </a:solidFill>
              </a:rPr>
              <a:t>Король</a:t>
            </a:r>
            <a:r>
              <a:rPr lang="uk-UA" sz="1600" b="1" i="1" dirty="0" smtClean="0">
                <a:solidFill>
                  <a:schemeClr val="accent5">
                    <a:lumMod val="50000"/>
                  </a:schemeClr>
                </a:solidFill>
              </a:rPr>
              <a:t> К.- </a:t>
            </a:r>
            <a:r>
              <a:rPr lang="ru-RU" sz="1600" b="1" i="1" dirty="0" smtClean="0">
                <a:solidFill>
                  <a:schemeClr val="accent5">
                    <a:lumMod val="50000"/>
                  </a:schemeClr>
                </a:solidFill>
              </a:rPr>
              <a:t>ІІ ОО</a:t>
            </a:r>
            <a:r>
              <a:rPr lang="uk-UA" sz="1600" b="1" i="1" dirty="0" smtClean="0">
                <a:solidFill>
                  <a:schemeClr val="accent5">
                    <a:lumMod val="50000"/>
                  </a:schemeClr>
                </a:solidFill>
              </a:rPr>
              <a:t>, </a:t>
            </a:r>
            <a:r>
              <a:rPr lang="ru-RU" sz="1600" b="1" i="1" dirty="0" smtClean="0">
                <a:solidFill>
                  <a:schemeClr val="accent5">
                    <a:lumMod val="50000"/>
                  </a:schemeClr>
                </a:solidFill>
              </a:rPr>
              <a:t>Солов</a:t>
            </a:r>
            <a:r>
              <a:rPr lang="uk-UA" sz="1600" b="1" i="1" dirty="0" smtClean="0">
                <a:solidFill>
                  <a:schemeClr val="accent5">
                    <a:lumMod val="50000"/>
                  </a:schemeClr>
                </a:solidFill>
              </a:rPr>
              <a:t>ці А.,-  </a:t>
            </a:r>
            <a:r>
              <a:rPr lang="ru-RU" sz="1600" b="1" i="1" dirty="0" smtClean="0">
                <a:solidFill>
                  <a:schemeClr val="accent5">
                    <a:lumMod val="50000"/>
                  </a:schemeClr>
                </a:solidFill>
              </a:rPr>
              <a:t>ІІ ТМС</a:t>
            </a:r>
            <a:r>
              <a:rPr lang="uk-UA" sz="1600" b="1" i="1" dirty="0" smtClean="0">
                <a:solidFill>
                  <a:schemeClr val="accent5">
                    <a:lumMod val="50000"/>
                  </a:schemeClr>
                </a:solidFill>
              </a:rPr>
              <a:t> А та </a:t>
            </a:r>
            <a:r>
              <a:rPr lang="ru-RU" sz="1600" b="1" i="1" dirty="0" err="1" smtClean="0">
                <a:solidFill>
                  <a:schemeClr val="accent5">
                    <a:lumMod val="50000"/>
                  </a:schemeClr>
                </a:solidFill>
              </a:rPr>
              <a:t>викладач</a:t>
            </a:r>
            <a:r>
              <a:rPr lang="uk-UA" sz="1600" b="1" i="1" dirty="0" err="1" smtClean="0">
                <a:solidFill>
                  <a:schemeClr val="accent5">
                    <a:lumMod val="50000"/>
                  </a:schemeClr>
                </a:solidFill>
              </a:rPr>
              <a:t>ам</a:t>
            </a:r>
            <a:r>
              <a:rPr lang="uk-UA" sz="1600" b="1" i="1" dirty="0" smtClean="0">
                <a:solidFill>
                  <a:schemeClr val="accent5">
                    <a:lumMod val="50000"/>
                  </a:schemeClr>
                </a:solidFill>
              </a:rPr>
              <a:t> </a:t>
            </a:r>
            <a:r>
              <a:rPr lang="ru-RU" sz="1600" b="1" i="1" dirty="0" err="1" smtClean="0">
                <a:solidFill>
                  <a:schemeClr val="accent5">
                    <a:lumMod val="50000"/>
                  </a:schemeClr>
                </a:solidFill>
              </a:rPr>
              <a:t>Денчил</a:t>
            </a:r>
            <a:r>
              <a:rPr lang="uk-UA" sz="1600" b="1" i="1" dirty="0" smtClean="0">
                <a:solidFill>
                  <a:schemeClr val="accent5">
                    <a:lumMod val="50000"/>
                  </a:schemeClr>
                </a:solidFill>
              </a:rPr>
              <a:t>і</a:t>
            </a:r>
            <a:r>
              <a:rPr lang="en-US" sz="1600" b="1" i="1" dirty="0" smtClean="0">
                <a:solidFill>
                  <a:schemeClr val="accent5">
                    <a:lumMod val="50000"/>
                  </a:schemeClr>
                </a:solidFill>
              </a:rPr>
              <a:t>-</a:t>
            </a:r>
            <a:r>
              <a:rPr lang="ru-RU" sz="1600" b="1" i="1" dirty="0" err="1" smtClean="0">
                <a:solidFill>
                  <a:schemeClr val="accent5">
                    <a:lumMod val="50000"/>
                  </a:schemeClr>
                </a:solidFill>
              </a:rPr>
              <a:t>Сакаль</a:t>
            </a:r>
            <a:r>
              <a:rPr lang="uk-UA" sz="1600" b="1" i="1" dirty="0" smtClean="0">
                <a:solidFill>
                  <a:schemeClr val="accent5">
                    <a:lumMod val="50000"/>
                  </a:schemeClr>
                </a:solidFill>
              </a:rPr>
              <a:t> Г.М. і </a:t>
            </a:r>
            <a:r>
              <a:rPr lang="ru-RU" sz="1600" b="1" i="1" dirty="0" smtClean="0">
                <a:solidFill>
                  <a:schemeClr val="accent5">
                    <a:lumMod val="50000"/>
                  </a:schemeClr>
                </a:solidFill>
              </a:rPr>
              <a:t>Голуб</a:t>
            </a:r>
            <a:r>
              <a:rPr lang="uk-UA" sz="1600" b="1" i="1" dirty="0" smtClean="0">
                <a:solidFill>
                  <a:schemeClr val="accent5">
                    <a:lumMod val="50000"/>
                  </a:schemeClr>
                </a:solidFill>
              </a:rPr>
              <a:t>ці С.М. </a:t>
            </a:r>
            <a:endParaRPr lang="ru-RU" sz="1600" b="1" i="1" dirty="0" smtClean="0">
              <a:solidFill>
                <a:schemeClr val="accent5">
                  <a:lumMod val="50000"/>
                </a:schemeClr>
              </a:solidFill>
            </a:endParaRPr>
          </a:p>
          <a:p>
            <a:endParaRPr lang="ru-RU" dirty="0"/>
          </a:p>
        </p:txBody>
      </p:sp>
      <p:pic>
        <p:nvPicPr>
          <p:cNvPr id="6" name="Рисунок 5"/>
          <p:cNvPicPr/>
          <p:nvPr/>
        </p:nvPicPr>
        <p:blipFill rotWithShape="1">
          <a:blip r:embed="rId2">
            <a:extLst>
              <a:ext uri="{28A0092B-C50C-407E-A947-70E740481C1C}">
                <a14:useLocalDpi xmlns:a14="http://schemas.microsoft.com/office/drawing/2010/main" val="0"/>
              </a:ext>
            </a:extLst>
          </a:blip>
          <a:srcRect t="6109"/>
          <a:stretch/>
        </p:blipFill>
        <p:spPr bwMode="auto">
          <a:xfrm>
            <a:off x="323528" y="1268760"/>
            <a:ext cx="5481796" cy="5369090"/>
          </a:xfrm>
          <a:prstGeom prst="rect">
            <a:avLst/>
          </a:prstGeom>
          <a:noFill/>
          <a:ln>
            <a:noFill/>
          </a:ln>
        </p:spPr>
      </p:pic>
    </p:spTree>
    <p:extLst>
      <p:ext uri="{BB962C8B-B14F-4D97-AF65-F5344CB8AC3E}">
        <p14:creationId xmlns:p14="http://schemas.microsoft.com/office/powerpoint/2010/main" val="42262695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idx="1"/>
          </p:nvPr>
        </p:nvSpPr>
        <p:spPr>
          <a:xfrm>
            <a:off x="341276" y="0"/>
            <a:ext cx="8479196" cy="1412776"/>
          </a:xfrm>
        </p:spPr>
        <p:txBody>
          <a:bodyPr/>
          <a:lstStyle/>
          <a:p>
            <a:pPr fontAlgn="base"/>
            <a:r>
              <a:rPr lang="uk-UA" sz="2000" dirty="0">
                <a:solidFill>
                  <a:schemeClr val="accent5">
                    <a:lumMod val="75000"/>
                  </a:schemeClr>
                </a:solidFill>
                <a:latin typeface="Times New Roman" panose="02020603050405020304" pitchFamily="18" charset="0"/>
                <a:cs typeface="Times New Roman" panose="02020603050405020304" pitchFamily="18" charset="0"/>
              </a:rPr>
              <a:t>Участь у ІV Всеукраїнській науково-практичній конференції «Маркетинг, реклама та </a:t>
            </a:r>
            <a:r>
              <a:rPr lang="en-US" sz="2000" dirty="0">
                <a:solidFill>
                  <a:schemeClr val="accent5">
                    <a:lumMod val="75000"/>
                  </a:schemeClr>
                </a:solidFill>
                <a:latin typeface="Times New Roman" panose="02020603050405020304" pitchFamily="18" charset="0"/>
                <a:cs typeface="Times New Roman" panose="02020603050405020304" pitchFamily="18" charset="0"/>
              </a:rPr>
              <a:t>PR</a:t>
            </a:r>
            <a:r>
              <a:rPr lang="uk-UA" sz="2000" dirty="0">
                <a:solidFill>
                  <a:schemeClr val="accent5">
                    <a:lumMod val="75000"/>
                  </a:schemeClr>
                </a:solidFill>
                <a:latin typeface="Times New Roman" panose="02020603050405020304" pitchFamily="18" charset="0"/>
                <a:cs typeface="Times New Roman" panose="02020603050405020304" pitchFamily="18" charset="0"/>
              </a:rPr>
              <a:t>: новітні технології для бізнесу»,</a:t>
            </a:r>
          </a:p>
          <a:p>
            <a:pPr fontAlgn="base"/>
            <a:r>
              <a:rPr lang="uk-UA" sz="1800" dirty="0">
                <a:solidFill>
                  <a:schemeClr val="accent5">
                    <a:lumMod val="75000"/>
                  </a:schemeClr>
                </a:solidFill>
                <a:latin typeface="Times New Roman" panose="02020603050405020304" pitchFamily="18" charset="0"/>
                <a:cs typeface="Times New Roman" panose="02020603050405020304" pitchFamily="18" charset="0"/>
              </a:rPr>
              <a:t> </a:t>
            </a:r>
            <a:r>
              <a:rPr lang="uk-UA" sz="1600" dirty="0">
                <a:solidFill>
                  <a:schemeClr val="accent5">
                    <a:lumMod val="75000"/>
                  </a:schemeClr>
                </a:solidFill>
                <a:latin typeface="Times New Roman" panose="02020603050405020304" pitchFamily="18" charset="0"/>
                <a:cs typeface="Times New Roman" panose="02020603050405020304" pitchFamily="18" charset="0"/>
              </a:rPr>
              <a:t>проведеної на базі ВСП</a:t>
            </a:r>
            <a:r>
              <a:rPr lang="ru-RU" sz="1600" dirty="0">
                <a:solidFill>
                  <a:schemeClr val="accent5">
                    <a:lumMod val="75000"/>
                  </a:schemeClr>
                </a:solidFill>
                <a:latin typeface="Times New Roman" panose="02020603050405020304" pitchFamily="18" charset="0"/>
                <a:cs typeface="Times New Roman" panose="02020603050405020304" pitchFamily="18" charset="0"/>
              </a:rPr>
              <a:t> «</a:t>
            </a:r>
            <a:r>
              <a:rPr lang="uk-UA" sz="1600" dirty="0">
                <a:solidFill>
                  <a:schemeClr val="accent5">
                    <a:lumMod val="75000"/>
                  </a:schemeClr>
                </a:solidFill>
                <a:latin typeface="Times New Roman" panose="02020603050405020304" pitchFamily="18" charset="0"/>
                <a:cs typeface="Times New Roman" panose="02020603050405020304" pitchFamily="18" charset="0"/>
              </a:rPr>
              <a:t>Київський торговельно</a:t>
            </a:r>
            <a:r>
              <a:rPr lang="ru-RU" sz="1600" dirty="0">
                <a:solidFill>
                  <a:schemeClr val="accent5">
                    <a:lumMod val="75000"/>
                  </a:schemeClr>
                </a:solidFill>
                <a:latin typeface="Times New Roman" panose="02020603050405020304" pitchFamily="18" charset="0"/>
                <a:cs typeface="Times New Roman" panose="02020603050405020304" pitchFamily="18" charset="0"/>
              </a:rPr>
              <a:t>- </a:t>
            </a:r>
            <a:r>
              <a:rPr lang="uk-UA" sz="1600" dirty="0">
                <a:solidFill>
                  <a:schemeClr val="accent5">
                    <a:lumMod val="75000"/>
                  </a:schemeClr>
                </a:solidFill>
                <a:latin typeface="Times New Roman" panose="02020603050405020304" pitchFamily="18" charset="0"/>
                <a:cs typeface="Times New Roman" panose="02020603050405020304" pitchFamily="18" charset="0"/>
              </a:rPr>
              <a:t>економічний фаховий коледж ДТЕУ»</a:t>
            </a:r>
          </a:p>
          <a:p>
            <a:pPr fontAlgn="base"/>
            <a:r>
              <a:rPr lang="uk-UA" sz="1600" dirty="0">
                <a:solidFill>
                  <a:schemeClr val="accent5">
                    <a:lumMod val="75000"/>
                  </a:schemeClr>
                </a:solidFill>
                <a:latin typeface="Times New Roman" panose="02020603050405020304" pitchFamily="18" charset="0"/>
                <a:cs typeface="Times New Roman" panose="02020603050405020304" pitchFamily="18" charset="0"/>
              </a:rPr>
              <a:t>                                                                                                           </a:t>
            </a:r>
            <a:r>
              <a:rPr lang="ru-RU" sz="1600" dirty="0">
                <a:solidFill>
                  <a:schemeClr val="accent5">
                    <a:lumMod val="75000"/>
                  </a:schemeClr>
                </a:solidFill>
                <a:latin typeface="Times New Roman" panose="02020603050405020304" pitchFamily="18" charset="0"/>
                <a:cs typeface="Times New Roman" panose="02020603050405020304" pitchFamily="18" charset="0"/>
              </a:rPr>
              <a:t>29 </a:t>
            </a:r>
            <a:r>
              <a:rPr lang="uk-UA" sz="1600" dirty="0">
                <a:solidFill>
                  <a:schemeClr val="accent5">
                    <a:lumMod val="75000"/>
                  </a:schemeClr>
                </a:solidFill>
                <a:latin typeface="Times New Roman" panose="02020603050405020304" pitchFamily="18" charset="0"/>
                <a:cs typeface="Times New Roman" panose="02020603050405020304" pitchFamily="18" charset="0"/>
              </a:rPr>
              <a:t>листопада</a:t>
            </a:r>
            <a:r>
              <a:rPr lang="ru-RU" sz="1600" dirty="0">
                <a:solidFill>
                  <a:schemeClr val="accent5">
                    <a:lumMod val="75000"/>
                  </a:schemeClr>
                </a:solidFill>
                <a:latin typeface="Times New Roman" panose="02020603050405020304" pitchFamily="18" charset="0"/>
                <a:cs typeface="Times New Roman" panose="02020603050405020304" pitchFamily="18" charset="0"/>
              </a:rPr>
              <a:t>   2023 </a:t>
            </a:r>
            <a:r>
              <a:rPr lang="uk-UA" sz="1600" dirty="0">
                <a:solidFill>
                  <a:schemeClr val="accent5">
                    <a:lumMod val="75000"/>
                  </a:schemeClr>
                </a:solidFill>
                <a:latin typeface="Times New Roman" panose="02020603050405020304" pitchFamily="18" charset="0"/>
                <a:cs typeface="Times New Roman" panose="02020603050405020304" pitchFamily="18" charset="0"/>
              </a:rPr>
              <a:t>року</a:t>
            </a:r>
            <a:endParaRPr lang="ru-RU" sz="1600"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4" name="Текст 3"/>
          <p:cNvSpPr>
            <a:spLocks noGrp="1"/>
          </p:cNvSpPr>
          <p:nvPr>
            <p:ph type="body" sz="quarter" idx="3"/>
          </p:nvPr>
        </p:nvSpPr>
        <p:spPr>
          <a:xfrm>
            <a:off x="107504" y="5877272"/>
            <a:ext cx="9036496" cy="864096"/>
          </a:xfrm>
        </p:spPr>
        <p:txBody>
          <a:bodyPr/>
          <a:lstStyle/>
          <a:p>
            <a:pPr algn="l"/>
            <a:r>
              <a:rPr lang="uk-UA" sz="1400" i="1" dirty="0">
                <a:solidFill>
                  <a:srgbClr val="006600"/>
                </a:solidFill>
                <a:latin typeface="Times New Roman" panose="02020603050405020304" pitchFamily="18" charset="0"/>
                <a:cs typeface="Times New Roman" panose="02020603050405020304" pitchFamily="18" charset="0"/>
              </a:rPr>
              <a:t>Іменні сертифікати за активну участь у конференції отримали здобувачі освіти Анастасія </a:t>
            </a:r>
            <a:r>
              <a:rPr lang="uk-UA" sz="1400" i="1" dirty="0" err="1">
                <a:solidFill>
                  <a:srgbClr val="006600"/>
                </a:solidFill>
                <a:latin typeface="Times New Roman" panose="02020603050405020304" pitchFamily="18" charset="0"/>
                <a:cs typeface="Times New Roman" panose="02020603050405020304" pitchFamily="18" charset="0"/>
              </a:rPr>
              <a:t>Тимко</a:t>
            </a:r>
            <a:r>
              <a:rPr lang="uk-UA" sz="1400" i="1" dirty="0">
                <a:solidFill>
                  <a:srgbClr val="006600"/>
                </a:solidFill>
                <a:latin typeface="Times New Roman" panose="02020603050405020304" pitchFamily="18" charset="0"/>
                <a:cs typeface="Times New Roman" panose="02020603050405020304" pitchFamily="18" charset="0"/>
              </a:rPr>
              <a:t> – </a:t>
            </a:r>
          </a:p>
          <a:p>
            <a:pPr algn="l"/>
            <a:r>
              <a:rPr lang="uk-UA" sz="1400" i="1" dirty="0">
                <a:solidFill>
                  <a:srgbClr val="006600"/>
                </a:solidFill>
                <a:latin typeface="Times New Roman" panose="02020603050405020304" pitchFamily="18" charset="0"/>
                <a:cs typeface="Times New Roman" panose="02020603050405020304" pitchFamily="18" charset="0"/>
              </a:rPr>
              <a:t> ІІ ТМС </a:t>
            </a:r>
            <a:r>
              <a:rPr lang="uk-UA" sz="1400" i="1" dirty="0" err="1">
                <a:solidFill>
                  <a:srgbClr val="006600"/>
                </a:solidFill>
                <a:latin typeface="Times New Roman" panose="02020603050405020304" pitchFamily="18" charset="0"/>
                <a:cs typeface="Times New Roman" panose="02020603050405020304" pitchFamily="18" charset="0"/>
              </a:rPr>
              <a:t>А.і</a:t>
            </a:r>
            <a:r>
              <a:rPr lang="uk-UA" sz="1400" i="1" dirty="0">
                <a:solidFill>
                  <a:srgbClr val="006600"/>
                </a:solidFill>
                <a:latin typeface="Times New Roman" panose="02020603050405020304" pitchFamily="18" charset="0"/>
                <a:cs typeface="Times New Roman" panose="02020603050405020304" pitchFamily="18" charset="0"/>
              </a:rPr>
              <a:t> Дмитро Чума - ІІ ОО та їх керівники Ганна  Денчиля -Сакаль  та Світлана Голубка</a:t>
            </a:r>
            <a:endParaRPr lang="ru-RU" sz="1400" i="1" dirty="0">
              <a:solidFill>
                <a:srgbClr val="006600"/>
              </a:solidFill>
              <a:latin typeface="Times New Roman" panose="02020603050405020304" pitchFamily="18" charset="0"/>
              <a:cs typeface="Times New Roman" panose="02020603050405020304" pitchFamily="18" charset="0"/>
            </a:endParaRPr>
          </a:p>
        </p:txBody>
      </p:sp>
      <p:pic>
        <p:nvPicPr>
          <p:cNvPr id="7" name="Рисунок 6"/>
          <p:cNvPicPr/>
          <p:nvPr/>
        </p:nvPicPr>
        <p:blipFill>
          <a:blip r:embed="rId2">
            <a:extLst>
              <a:ext uri="{28A0092B-C50C-407E-A947-70E740481C1C}">
                <a14:useLocalDpi xmlns:a14="http://schemas.microsoft.com/office/drawing/2010/main" val="0"/>
              </a:ext>
            </a:extLst>
          </a:blip>
          <a:srcRect/>
          <a:stretch>
            <a:fillRect/>
          </a:stretch>
        </p:blipFill>
        <p:spPr bwMode="auto">
          <a:xfrm>
            <a:off x="971600" y="1412776"/>
            <a:ext cx="7344816" cy="4752528"/>
          </a:xfrm>
          <a:prstGeom prst="rect">
            <a:avLst/>
          </a:prstGeom>
          <a:noFill/>
          <a:ln>
            <a:noFill/>
          </a:ln>
        </p:spPr>
      </p:pic>
    </p:spTree>
    <p:extLst>
      <p:ext uri="{BB962C8B-B14F-4D97-AF65-F5344CB8AC3E}">
        <p14:creationId xmlns:p14="http://schemas.microsoft.com/office/powerpoint/2010/main" val="13854256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5846"/>
            <a:ext cx="8568952" cy="1258493"/>
          </a:xfrm>
        </p:spPr>
        <p:txBody>
          <a:bodyPr/>
          <a:lstStyle/>
          <a:p>
            <a:pPr marL="0" indent="0" algn="ctr">
              <a:buNone/>
            </a:pPr>
            <a:r>
              <a:rPr lang="uk-UA" sz="2000" dirty="0">
                <a:solidFill>
                  <a:schemeClr val="accent5">
                    <a:lumMod val="75000"/>
                  </a:schemeClr>
                </a:solidFill>
                <a:latin typeface="Times New Roman" panose="02020603050405020304" pitchFamily="18" charset="0"/>
                <a:cs typeface="Times New Roman" panose="02020603050405020304" pitchFamily="18" charset="0"/>
              </a:rPr>
              <a:t>Участь у  Всеукраїнському фестивалі учнівських та студентських </a:t>
            </a:r>
            <a:r>
              <a:rPr lang="uk-UA" sz="2000" dirty="0" err="1">
                <a:solidFill>
                  <a:schemeClr val="accent5">
                    <a:lumMod val="75000"/>
                  </a:schemeClr>
                </a:solidFill>
                <a:latin typeface="Times New Roman" panose="02020603050405020304" pitchFamily="18" charset="0"/>
                <a:cs typeface="Times New Roman" panose="02020603050405020304" pitchFamily="18" charset="0"/>
              </a:rPr>
              <a:t>проєктів</a:t>
            </a:r>
            <a:r>
              <a:rPr lang="uk-UA" sz="2000" dirty="0">
                <a:solidFill>
                  <a:schemeClr val="accent5">
                    <a:lumMod val="75000"/>
                  </a:schemeClr>
                </a:solidFill>
                <a:latin typeface="Times New Roman" panose="02020603050405020304" pitchFamily="18" charset="0"/>
                <a:cs typeface="Times New Roman" panose="02020603050405020304" pitchFamily="18" charset="0"/>
              </a:rPr>
              <a:t> з хімії на базі Полтавського національного педагогічного університету імені В. Г. Короленка, який відбувся 26 квітня 2024 року</a:t>
            </a:r>
            <a:r>
              <a:rPr lang="uk-UA" sz="1800" dirty="0">
                <a:solidFill>
                  <a:schemeClr val="accent5">
                    <a:lumMod val="75000"/>
                  </a:schemeClr>
                </a:solidFill>
                <a:latin typeface="Times New Roman" panose="02020603050405020304" pitchFamily="18" charset="0"/>
                <a:cs typeface="Times New Roman" panose="02020603050405020304" pitchFamily="18" charset="0"/>
              </a:rPr>
              <a:t/>
            </a:r>
            <a:br>
              <a:rPr lang="uk-UA" sz="1800" dirty="0">
                <a:solidFill>
                  <a:schemeClr val="accent5">
                    <a:lumMod val="75000"/>
                  </a:schemeClr>
                </a:solidFill>
                <a:latin typeface="Times New Roman" panose="02020603050405020304" pitchFamily="18" charset="0"/>
                <a:cs typeface="Times New Roman" panose="02020603050405020304" pitchFamily="18" charset="0"/>
              </a:rPr>
            </a:br>
            <a:endParaRPr lang="ru-RU" sz="1800"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395536" y="5812878"/>
            <a:ext cx="8424936" cy="1045122"/>
          </a:xfrm>
        </p:spPr>
        <p:txBody>
          <a:bodyPr>
            <a:normAutofit fontScale="77500" lnSpcReduction="20000"/>
          </a:bodyPr>
          <a:lstStyle/>
          <a:p>
            <a:pPr marL="45720" indent="0">
              <a:buNone/>
            </a:pPr>
            <a:r>
              <a:rPr lang="uk-UA" b="1" i="1" dirty="0">
                <a:solidFill>
                  <a:schemeClr val="tx1">
                    <a:lumMod val="65000"/>
                    <a:lumOff val="35000"/>
                  </a:schemeClr>
                </a:solidFill>
                <a:latin typeface="Times New Roman" panose="02020603050405020304" pitchFamily="18" charset="0"/>
                <a:cs typeface="Times New Roman" panose="02020603050405020304" pitchFamily="18" charset="0"/>
              </a:rPr>
              <a:t>Фестиваль об'єднав у такий складний час понад 300 учасників з 17 областей України  – учителів,   викладачів хімії закладів загальної середньої, професійної, фахової </a:t>
            </a:r>
            <a:r>
              <a:rPr lang="uk-UA" b="1" i="1" dirty="0" err="1">
                <a:solidFill>
                  <a:schemeClr val="tx1">
                    <a:lumMod val="65000"/>
                    <a:lumOff val="35000"/>
                  </a:schemeClr>
                </a:solidFill>
                <a:latin typeface="Times New Roman" panose="02020603050405020304" pitchFamily="18" charset="0"/>
                <a:cs typeface="Times New Roman" panose="02020603050405020304" pitchFamily="18" charset="0"/>
              </a:rPr>
              <a:t>передвищої</a:t>
            </a:r>
            <a:r>
              <a:rPr lang="uk-UA" b="1" i="1" dirty="0">
                <a:solidFill>
                  <a:schemeClr val="tx1">
                    <a:lumMod val="65000"/>
                    <a:lumOff val="35000"/>
                  </a:schemeClr>
                </a:solidFill>
                <a:latin typeface="Times New Roman" panose="02020603050405020304" pitchFamily="18" charset="0"/>
                <a:cs typeface="Times New Roman" panose="02020603050405020304" pitchFamily="18" charset="0"/>
              </a:rPr>
              <a:t> і вищої освіти та здобувачів освіти, котрі  представили цікаві </a:t>
            </a:r>
            <a:r>
              <a:rPr lang="uk-UA" b="1" i="1" dirty="0" err="1">
                <a:solidFill>
                  <a:schemeClr val="tx1">
                    <a:lumMod val="65000"/>
                    <a:lumOff val="35000"/>
                  </a:schemeClr>
                </a:solidFill>
                <a:latin typeface="Times New Roman" panose="02020603050405020304" pitchFamily="18" charset="0"/>
                <a:cs typeface="Times New Roman" panose="02020603050405020304" pitchFamily="18" charset="0"/>
              </a:rPr>
              <a:t>наробки</a:t>
            </a:r>
            <a:r>
              <a:rPr lang="uk-UA" b="1" i="1" dirty="0">
                <a:solidFill>
                  <a:schemeClr val="tx1">
                    <a:lumMod val="65000"/>
                    <a:lumOff val="35000"/>
                  </a:schemeClr>
                </a:solidFill>
                <a:latin typeface="Times New Roman" panose="02020603050405020304" pitchFamily="18" charset="0"/>
                <a:cs typeface="Times New Roman" panose="02020603050405020304" pitchFamily="18" charset="0"/>
              </a:rPr>
              <a:t>, власні навчально-дослідницькі </a:t>
            </a:r>
            <a:r>
              <a:rPr lang="uk-UA" b="1" i="1" dirty="0" err="1">
                <a:solidFill>
                  <a:schemeClr val="tx1">
                    <a:lumMod val="65000"/>
                    <a:lumOff val="35000"/>
                  </a:schemeClr>
                </a:solidFill>
                <a:latin typeface="Times New Roman" panose="02020603050405020304" pitchFamily="18" charset="0"/>
                <a:cs typeface="Times New Roman" panose="02020603050405020304" pitchFamily="18" charset="0"/>
              </a:rPr>
              <a:t>проєкти</a:t>
            </a:r>
            <a:r>
              <a:rPr lang="uk-UA" b="1" i="1" dirty="0">
                <a:solidFill>
                  <a:schemeClr val="tx1">
                    <a:lumMod val="65000"/>
                    <a:lumOff val="35000"/>
                  </a:schemeClr>
                </a:solidFill>
                <a:latin typeface="Times New Roman" panose="02020603050405020304" pitchFamily="18" charset="0"/>
                <a:cs typeface="Times New Roman" panose="02020603050405020304" pitchFamily="18" charset="0"/>
              </a:rPr>
              <a:t>. </a:t>
            </a:r>
            <a:endParaRPr lang="ru-RU" b="1" i="1"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pic>
        <p:nvPicPr>
          <p:cNvPr id="7" name="Рисунок 6"/>
          <p:cNvPicPr/>
          <p:nvPr/>
        </p:nvPicPr>
        <p:blipFill>
          <a:blip r:embed="rId2">
            <a:extLst>
              <a:ext uri="{28A0092B-C50C-407E-A947-70E740481C1C}">
                <a14:useLocalDpi xmlns:a14="http://schemas.microsoft.com/office/drawing/2010/main" val="0"/>
              </a:ext>
            </a:extLst>
          </a:blip>
          <a:srcRect/>
          <a:stretch>
            <a:fillRect/>
          </a:stretch>
        </p:blipFill>
        <p:spPr bwMode="auto">
          <a:xfrm>
            <a:off x="395536" y="1196752"/>
            <a:ext cx="8280920" cy="4536504"/>
          </a:xfrm>
          <a:prstGeom prst="rect">
            <a:avLst/>
          </a:prstGeom>
          <a:noFill/>
          <a:ln>
            <a:noFill/>
          </a:ln>
        </p:spPr>
      </p:pic>
    </p:spTree>
    <p:extLst>
      <p:ext uri="{BB962C8B-B14F-4D97-AF65-F5344CB8AC3E}">
        <p14:creationId xmlns:p14="http://schemas.microsoft.com/office/powerpoint/2010/main" val="31787422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692696"/>
            <a:ext cx="2088232" cy="5328592"/>
          </a:xfrm>
        </p:spPr>
        <p:txBody>
          <a:bodyPr/>
          <a:lstStyle/>
          <a:p>
            <a:pPr marL="0" indent="0" algn="l">
              <a:buNone/>
            </a:pPr>
            <a:r>
              <a:rPr lang="uk-UA" sz="1600" dirty="0">
                <a:solidFill>
                  <a:schemeClr val="tx1"/>
                </a:solidFill>
                <a:effectLst/>
                <a:latin typeface="Times New Roman" panose="02020603050405020304" pitchFamily="18" charset="0"/>
                <a:cs typeface="Times New Roman" panose="02020603050405020304" pitchFamily="18" charset="0"/>
              </a:rPr>
              <a:t>Диплом та сертифікат - подяка </a:t>
            </a:r>
            <a:r>
              <a:rPr lang="uk-UA" sz="1600" dirty="0" err="1">
                <a:solidFill>
                  <a:schemeClr val="tx1"/>
                </a:solidFill>
                <a:effectLst/>
                <a:latin typeface="Times New Roman" panose="02020603050405020304" pitchFamily="18" charset="0"/>
                <a:cs typeface="Times New Roman" panose="02020603050405020304" pitchFamily="18" charset="0"/>
              </a:rPr>
              <a:t>Рейпаші</a:t>
            </a:r>
            <a:r>
              <a:rPr lang="uk-UA" sz="1600" dirty="0">
                <a:solidFill>
                  <a:schemeClr val="tx1"/>
                </a:solidFill>
                <a:effectLst/>
                <a:latin typeface="Times New Roman" panose="02020603050405020304" pitchFamily="18" charset="0"/>
                <a:cs typeface="Times New Roman" panose="02020603050405020304" pitchFamily="18" charset="0"/>
              </a:rPr>
              <a:t> Наталії, студентці  І курсу спеціальності «</a:t>
            </a:r>
            <a:r>
              <a:rPr lang="uk-UA" sz="1600" dirty="0" err="1">
                <a:solidFill>
                  <a:schemeClr val="tx1"/>
                </a:solidFill>
                <a:effectLst/>
                <a:latin typeface="Times New Roman" panose="02020603050405020304" pitchFamily="18" charset="0"/>
                <a:cs typeface="Times New Roman" panose="02020603050405020304" pitchFamily="18" charset="0"/>
              </a:rPr>
              <a:t>Готельно</a:t>
            </a:r>
            <a:r>
              <a:rPr lang="uk-UA" sz="1600" dirty="0">
                <a:solidFill>
                  <a:schemeClr val="tx1"/>
                </a:solidFill>
                <a:effectLst/>
                <a:latin typeface="Times New Roman" panose="02020603050405020304" pitchFamily="18" charset="0"/>
                <a:cs typeface="Times New Roman" panose="02020603050405020304" pitchFamily="18" charset="0"/>
              </a:rPr>
              <a:t> </a:t>
            </a:r>
            <a:r>
              <a:rPr lang="uk-UA" sz="1600" dirty="0" err="1">
                <a:solidFill>
                  <a:schemeClr val="tx1"/>
                </a:solidFill>
                <a:effectLst/>
                <a:latin typeface="Times New Roman" panose="02020603050405020304" pitchFamily="18" charset="0"/>
                <a:cs typeface="Times New Roman" panose="02020603050405020304" pitchFamily="18" charset="0"/>
              </a:rPr>
              <a:t>-ресторанна</a:t>
            </a:r>
            <a:r>
              <a:rPr lang="uk-UA" sz="1600" dirty="0">
                <a:solidFill>
                  <a:schemeClr val="tx1"/>
                </a:solidFill>
                <a:effectLst/>
                <a:latin typeface="Times New Roman" panose="02020603050405020304" pitchFamily="18" charset="0"/>
                <a:cs typeface="Times New Roman" panose="02020603050405020304" pitchFamily="18" charset="0"/>
              </a:rPr>
              <a:t> справа» та керівнику – викладачу хімії Ганні </a:t>
            </a:r>
            <a:r>
              <a:rPr lang="uk-UA" sz="1600" dirty="0" err="1">
                <a:solidFill>
                  <a:schemeClr val="tx1"/>
                </a:solidFill>
                <a:effectLst/>
                <a:latin typeface="Times New Roman" panose="02020603050405020304" pitchFamily="18" charset="0"/>
                <a:cs typeface="Times New Roman" panose="02020603050405020304" pitchFamily="18" charset="0"/>
              </a:rPr>
              <a:t>Чернобук</a:t>
            </a:r>
            <a:r>
              <a:rPr lang="uk-UA" sz="1600" dirty="0">
                <a:solidFill>
                  <a:schemeClr val="tx1"/>
                </a:solidFill>
                <a:effectLst/>
                <a:latin typeface="Times New Roman" panose="02020603050405020304" pitchFamily="18" charset="0"/>
                <a:cs typeface="Times New Roman" panose="02020603050405020304" pitchFamily="18" charset="0"/>
              </a:rPr>
              <a:t> за активну участь у роботі фестивалю та цікавий представлений навчально-дослідницький </a:t>
            </a:r>
            <a:r>
              <a:rPr lang="uk-UA" sz="1600" dirty="0" err="1">
                <a:solidFill>
                  <a:schemeClr val="tx1"/>
                </a:solidFill>
                <a:effectLst/>
                <a:latin typeface="Times New Roman" panose="02020603050405020304" pitchFamily="18" charset="0"/>
                <a:cs typeface="Times New Roman" panose="02020603050405020304" pitchFamily="18" charset="0"/>
              </a:rPr>
              <a:t>проєкт</a:t>
            </a:r>
            <a:r>
              <a:rPr lang="uk-UA" sz="1600" dirty="0">
                <a:solidFill>
                  <a:schemeClr val="tx1"/>
                </a:solidFill>
                <a:effectLst/>
                <a:latin typeface="Times New Roman" panose="02020603050405020304" pitchFamily="18" charset="0"/>
                <a:cs typeface="Times New Roman" panose="02020603050405020304" pitchFamily="18" charset="0"/>
              </a:rPr>
              <a:t> за напрямом «Ужиткова хімія</a:t>
            </a:r>
            <a:r>
              <a:rPr lang="uk-UA" sz="1400" dirty="0">
                <a:solidFill>
                  <a:schemeClr val="tx1"/>
                </a:solidFill>
                <a:effectLst/>
              </a:rPr>
              <a:t>»</a:t>
            </a:r>
            <a:r>
              <a:rPr lang="ru-RU" sz="1400" dirty="0">
                <a:solidFill>
                  <a:schemeClr val="tx1"/>
                </a:solidFill>
                <a:effectLst/>
              </a:rPr>
              <a:t/>
            </a:r>
            <a:br>
              <a:rPr lang="ru-RU" sz="1400" dirty="0">
                <a:solidFill>
                  <a:schemeClr val="tx1"/>
                </a:solidFill>
                <a:effectLst/>
              </a:rPr>
            </a:br>
            <a:endParaRPr lang="ru-RU" sz="1400" dirty="0">
              <a:solidFill>
                <a:schemeClr val="tx1"/>
              </a:solidFill>
            </a:endParaRPr>
          </a:p>
        </p:txBody>
      </p:sp>
      <p:pic>
        <p:nvPicPr>
          <p:cNvPr id="3" name="Рисунок 2"/>
          <p:cNvPicPr/>
          <p:nvPr/>
        </p:nvPicPr>
        <p:blipFill>
          <a:blip r:embed="rId2">
            <a:extLst>
              <a:ext uri="{28A0092B-C50C-407E-A947-70E740481C1C}">
                <a14:useLocalDpi xmlns:a14="http://schemas.microsoft.com/office/drawing/2010/main" val="0"/>
              </a:ext>
            </a:extLst>
          </a:blip>
          <a:srcRect/>
          <a:stretch>
            <a:fillRect/>
          </a:stretch>
        </p:blipFill>
        <p:spPr bwMode="auto">
          <a:xfrm>
            <a:off x="2411760" y="188640"/>
            <a:ext cx="6609204" cy="6336704"/>
          </a:xfrm>
          <a:prstGeom prst="rect">
            <a:avLst/>
          </a:prstGeom>
          <a:noFill/>
          <a:ln>
            <a:noFill/>
          </a:ln>
        </p:spPr>
      </p:pic>
    </p:spTree>
    <p:extLst>
      <p:ext uri="{BB962C8B-B14F-4D97-AF65-F5344CB8AC3E}">
        <p14:creationId xmlns:p14="http://schemas.microsoft.com/office/powerpoint/2010/main" val="40216687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28F843EB-8203-41C6-A4A1-BD2410CC7E9D}"/>
              </a:ext>
            </a:extLst>
          </p:cNvPr>
          <p:cNvSpPr>
            <a:spLocks noGrp="1"/>
          </p:cNvSpPr>
          <p:nvPr>
            <p:ph type="title"/>
          </p:nvPr>
        </p:nvSpPr>
        <p:spPr>
          <a:xfrm>
            <a:off x="467544" y="116632"/>
            <a:ext cx="8424936" cy="936104"/>
          </a:xfrm>
        </p:spPr>
        <p:txBody>
          <a:bodyPr/>
          <a:lstStyle/>
          <a:p>
            <a:pPr indent="0" algn="ctr">
              <a:lnSpc>
                <a:spcPct val="107000"/>
              </a:lnSpc>
              <a:spcAft>
                <a:spcPts val="800"/>
              </a:spcAft>
              <a:buNone/>
            </a:pPr>
            <a:r>
              <a:rPr lang="uk-UA" sz="2400" b="1" dirty="0" smtClean="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Методична </a:t>
            </a:r>
            <a:r>
              <a:rPr lang="uk-UA" sz="2400" b="1"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проблема, над якою працювали </a:t>
            </a:r>
            <a:r>
              <a:rPr lang="en-US" sz="2400"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a:r>
            <a:br>
              <a:rPr lang="en-US" sz="2400"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rPr>
            </a:br>
            <a:r>
              <a:rPr lang="uk-UA" sz="2400" b="1" dirty="0" smtClean="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викладачі </a:t>
            </a:r>
            <a:r>
              <a:rPr lang="uk-UA" sz="2400" b="1"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комісії </a:t>
            </a:r>
            <a:r>
              <a:rPr lang="uk-UA" sz="1800" dirty="0">
                <a:effectLst/>
                <a:latin typeface="Calibri" panose="020F0502020204030204" pitchFamily="34" charset="0"/>
                <a:ea typeface="Calibri" panose="020F0502020204030204" pitchFamily="34" charset="0"/>
                <a:cs typeface="Times New Roman" panose="02020603050405020304" pitchFamily="18" charset="0"/>
              </a:rPr>
              <a:t/>
            </a:r>
            <a:br>
              <a:rPr lang="uk-UA" sz="1800" dirty="0">
                <a:effectLst/>
                <a:latin typeface="Calibri" panose="020F0502020204030204" pitchFamily="34" charset="0"/>
                <a:ea typeface="Calibri" panose="020F0502020204030204" pitchFamily="34" charset="0"/>
                <a:cs typeface="Times New Roman" panose="02020603050405020304" pitchFamily="18" charset="0"/>
              </a:rPr>
            </a:br>
            <a:r>
              <a:rPr lang="uk-UA" sz="1800" dirty="0">
                <a:solidFill>
                  <a:srgbClr val="C459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uk-UA" sz="1800" dirty="0">
                <a:effectLst/>
                <a:latin typeface="Calibri" panose="020F0502020204030204" pitchFamily="34" charset="0"/>
                <a:ea typeface="Calibri" panose="020F0502020204030204" pitchFamily="34" charset="0"/>
                <a:cs typeface="Times New Roman" panose="02020603050405020304" pitchFamily="18" charset="0"/>
              </a:rPr>
              <a:t/>
            </a:r>
            <a:br>
              <a:rPr lang="uk-UA" sz="1800" dirty="0">
                <a:effectLst/>
                <a:latin typeface="Calibri" panose="020F0502020204030204" pitchFamily="34" charset="0"/>
                <a:ea typeface="Calibri" panose="020F0502020204030204" pitchFamily="34" charset="0"/>
                <a:cs typeface="Times New Roman" panose="02020603050405020304" pitchFamily="18" charset="0"/>
              </a:rPr>
            </a:br>
            <a:r>
              <a:rPr lang="uk-UA" sz="1800" b="1" i="1" dirty="0">
                <a:solidFill>
                  <a:srgbClr val="833C0B"/>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uk-UA" dirty="0"/>
          </a:p>
        </p:txBody>
      </p:sp>
      <p:sp>
        <p:nvSpPr>
          <p:cNvPr id="3" name="Прямоугольник с двумя скругленными противолежащими углами 2"/>
          <p:cNvSpPr/>
          <p:nvPr/>
        </p:nvSpPr>
        <p:spPr>
          <a:xfrm>
            <a:off x="179512" y="908720"/>
            <a:ext cx="8712968" cy="1296144"/>
          </a:xfrm>
          <a:prstGeom prst="round2Diag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smtClean="0">
                <a:solidFill>
                  <a:srgbClr val="35532D"/>
                </a:solidFill>
              </a:rPr>
              <a:t>Упровадження </a:t>
            </a:r>
            <a:r>
              <a:rPr lang="uk-UA" b="1" dirty="0" err="1" smtClean="0">
                <a:solidFill>
                  <a:srgbClr val="35532D"/>
                </a:solidFill>
              </a:rPr>
              <a:t>компетентнісного</a:t>
            </a:r>
            <a:r>
              <a:rPr lang="uk-UA" b="1" dirty="0" smtClean="0">
                <a:solidFill>
                  <a:srgbClr val="35532D"/>
                </a:solidFill>
              </a:rPr>
              <a:t>, </a:t>
            </a:r>
            <a:r>
              <a:rPr lang="uk-UA" b="1" dirty="0" err="1" smtClean="0">
                <a:solidFill>
                  <a:srgbClr val="35532D"/>
                </a:solidFill>
              </a:rPr>
              <a:t>особистісно</a:t>
            </a:r>
            <a:r>
              <a:rPr lang="uk-UA" b="1" dirty="0" smtClean="0">
                <a:solidFill>
                  <a:srgbClr val="35532D"/>
                </a:solidFill>
              </a:rPr>
              <a:t> орієнтованого підходу в освітній діяльності з використанням інноваційних технологій для забезпечення формування ключових базових та професійних </a:t>
            </a:r>
            <a:r>
              <a:rPr lang="uk-UA" b="1" dirty="0" err="1" smtClean="0">
                <a:solidFill>
                  <a:srgbClr val="35532D"/>
                </a:solidFill>
              </a:rPr>
              <a:t>компетентностей</a:t>
            </a:r>
            <a:r>
              <a:rPr lang="uk-UA" b="1" dirty="0" smtClean="0">
                <a:solidFill>
                  <a:srgbClr val="35532D"/>
                </a:solidFill>
              </a:rPr>
              <a:t> здобувачів освіти </a:t>
            </a:r>
            <a:endParaRPr lang="ru-RU" dirty="0">
              <a:solidFill>
                <a:srgbClr val="35532D"/>
              </a:solidFill>
            </a:endParaRPr>
          </a:p>
        </p:txBody>
      </p:sp>
      <p:sp>
        <p:nvSpPr>
          <p:cNvPr id="5" name="Овал 4"/>
          <p:cNvSpPr/>
          <p:nvPr/>
        </p:nvSpPr>
        <p:spPr>
          <a:xfrm>
            <a:off x="2339752" y="3789040"/>
            <a:ext cx="4176464" cy="1152128"/>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dirty="0"/>
              <a:t> </a:t>
            </a:r>
            <a:r>
              <a:rPr lang="uk-UA" sz="2400" b="1" dirty="0">
                <a:solidFill>
                  <a:srgbClr val="006600"/>
                </a:solidFill>
              </a:rPr>
              <a:t>Шляхи </a:t>
            </a:r>
            <a:r>
              <a:rPr lang="uk-UA" sz="2400" b="1" dirty="0" smtClean="0">
                <a:solidFill>
                  <a:srgbClr val="006600"/>
                </a:solidFill>
              </a:rPr>
              <a:t>реалізації</a:t>
            </a:r>
            <a:endParaRPr lang="ru-RU" sz="2400" dirty="0">
              <a:solidFill>
                <a:srgbClr val="006600"/>
              </a:solidFill>
            </a:endParaRPr>
          </a:p>
        </p:txBody>
      </p:sp>
      <p:sp>
        <p:nvSpPr>
          <p:cNvPr id="6" name="Овал 5"/>
          <p:cNvSpPr/>
          <p:nvPr/>
        </p:nvSpPr>
        <p:spPr>
          <a:xfrm>
            <a:off x="179512" y="2348880"/>
            <a:ext cx="3240360" cy="1656184"/>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100" b="1" i="1" dirty="0">
                <a:solidFill>
                  <a:schemeClr val="accent5">
                    <a:lumMod val="75000"/>
                  </a:schemeClr>
                </a:solidFill>
              </a:rPr>
              <a:t>Створення мотиваційної атмосфери співробітництва; застосування продуктивних, проблемних, евристичних, інтерактивних методів </a:t>
            </a:r>
            <a:r>
              <a:rPr lang="uk-UA" sz="1100" b="1" i="1" dirty="0" smtClean="0">
                <a:solidFill>
                  <a:schemeClr val="accent5">
                    <a:lumMod val="75000"/>
                  </a:schemeClr>
                </a:solidFill>
              </a:rPr>
              <a:t>взаємодії</a:t>
            </a:r>
            <a:endParaRPr lang="en-US" sz="1100" b="1" i="1" dirty="0" smtClean="0">
              <a:solidFill>
                <a:schemeClr val="accent5">
                  <a:lumMod val="75000"/>
                </a:schemeClr>
              </a:solidFill>
            </a:endParaRPr>
          </a:p>
        </p:txBody>
      </p:sp>
      <p:sp>
        <p:nvSpPr>
          <p:cNvPr id="7" name="Овал 6"/>
          <p:cNvSpPr/>
          <p:nvPr/>
        </p:nvSpPr>
        <p:spPr>
          <a:xfrm>
            <a:off x="179512" y="4893249"/>
            <a:ext cx="3240360" cy="1704103"/>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400" b="1" i="1" dirty="0">
                <a:solidFill>
                  <a:schemeClr val="accent5">
                    <a:lumMod val="75000"/>
                  </a:schemeClr>
                </a:solidFill>
              </a:rPr>
              <a:t>Підвищення  професійного рівня та цифрової компетентності викладачів</a:t>
            </a:r>
            <a:endParaRPr lang="ru-RU" sz="1400" b="1" i="1" dirty="0">
              <a:solidFill>
                <a:schemeClr val="accent5">
                  <a:lumMod val="75000"/>
                </a:schemeClr>
              </a:solidFill>
            </a:endParaRPr>
          </a:p>
        </p:txBody>
      </p:sp>
      <p:sp>
        <p:nvSpPr>
          <p:cNvPr id="8" name="Овал 7"/>
          <p:cNvSpPr/>
          <p:nvPr/>
        </p:nvSpPr>
        <p:spPr>
          <a:xfrm>
            <a:off x="5508104" y="2348880"/>
            <a:ext cx="3528392" cy="1656184"/>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uk-UA" sz="1100" b="1" i="1" dirty="0" smtClean="0">
                <a:solidFill>
                  <a:schemeClr val="accent5">
                    <a:lumMod val="75000"/>
                  </a:schemeClr>
                </a:solidFill>
              </a:rPr>
              <a:t>Творча співпраця викладачів і студенів: активне залучення здобувачів освіти до участі в олімпіадах, науково-практичних конференціях, турнірах, конкурсах</a:t>
            </a:r>
            <a:endParaRPr lang="uk-UA" sz="1100" b="1" i="1" dirty="0">
              <a:solidFill>
                <a:schemeClr val="accent5">
                  <a:lumMod val="75000"/>
                </a:schemeClr>
              </a:solidFill>
            </a:endParaRPr>
          </a:p>
        </p:txBody>
      </p:sp>
      <p:sp>
        <p:nvSpPr>
          <p:cNvPr id="9" name="Овал 8"/>
          <p:cNvSpPr/>
          <p:nvPr/>
        </p:nvSpPr>
        <p:spPr>
          <a:xfrm>
            <a:off x="5364088" y="4845071"/>
            <a:ext cx="3672408" cy="1752281"/>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100" b="1" i="1" dirty="0" smtClean="0">
                <a:solidFill>
                  <a:schemeClr val="accent5">
                    <a:lumMod val="75000"/>
                  </a:schemeClr>
                </a:solidFill>
              </a:rPr>
              <a:t>Використання</a:t>
            </a:r>
            <a:r>
              <a:rPr lang="en-US" sz="1100" b="1" i="1" dirty="0" smtClean="0">
                <a:solidFill>
                  <a:schemeClr val="accent5">
                    <a:lumMod val="75000"/>
                  </a:schemeClr>
                </a:solidFill>
              </a:rPr>
              <a:t> </a:t>
            </a:r>
            <a:r>
              <a:rPr lang="uk-UA" sz="1100" b="1" i="1" dirty="0" smtClean="0">
                <a:solidFill>
                  <a:schemeClr val="accent5">
                    <a:lumMod val="75000"/>
                  </a:schemeClr>
                </a:solidFill>
              </a:rPr>
              <a:t> </a:t>
            </a:r>
            <a:r>
              <a:rPr lang="uk-UA" sz="1100" b="1" i="1" dirty="0" err="1" smtClean="0">
                <a:solidFill>
                  <a:schemeClr val="accent5">
                    <a:lumMod val="75000"/>
                  </a:schemeClr>
                </a:solidFill>
              </a:rPr>
              <a:t>Інтернет-сервісів</a:t>
            </a:r>
            <a:r>
              <a:rPr lang="uk-UA" sz="1100" b="1" i="1" dirty="0">
                <a:solidFill>
                  <a:schemeClr val="accent5">
                    <a:lumMod val="75000"/>
                  </a:schemeClr>
                </a:solidFill>
              </a:rPr>
              <a:t>, освітніх </a:t>
            </a:r>
            <a:r>
              <a:rPr lang="uk-UA" sz="1100" b="1" i="1" dirty="0" smtClean="0">
                <a:solidFill>
                  <a:schemeClr val="accent5">
                    <a:lumMod val="75000"/>
                  </a:schemeClr>
                </a:solidFill>
              </a:rPr>
              <a:t>платформ</a:t>
            </a:r>
            <a:r>
              <a:rPr lang="uk-UA" sz="1100" b="1" i="1" dirty="0">
                <a:solidFill>
                  <a:schemeClr val="accent5">
                    <a:lumMod val="75000"/>
                  </a:schemeClr>
                </a:solidFill>
              </a:rPr>
              <a:t> </a:t>
            </a:r>
            <a:r>
              <a:rPr lang="uk-UA" sz="1100" b="1" i="1" dirty="0" smtClean="0">
                <a:solidFill>
                  <a:schemeClr val="accent5">
                    <a:lumMod val="75000"/>
                  </a:schemeClr>
                </a:solidFill>
              </a:rPr>
              <a:t>«На урок», «</a:t>
            </a:r>
            <a:r>
              <a:rPr lang="uk-UA" sz="1100" b="1" i="1" dirty="0" err="1" smtClean="0">
                <a:solidFill>
                  <a:schemeClr val="accent5">
                    <a:lumMod val="75000"/>
                  </a:schemeClr>
                </a:solidFill>
              </a:rPr>
              <a:t>Всеосвіта</a:t>
            </a:r>
            <a:r>
              <a:rPr lang="uk-UA" sz="1100" b="1" i="1" dirty="0" smtClean="0">
                <a:solidFill>
                  <a:schemeClr val="accent5">
                    <a:lumMod val="75000"/>
                  </a:schemeClr>
                </a:solidFill>
              </a:rPr>
              <a:t>», </a:t>
            </a:r>
            <a:r>
              <a:rPr lang="en-US" sz="1100" b="1" i="1" dirty="0" err="1" smtClean="0">
                <a:solidFill>
                  <a:schemeClr val="accent5">
                    <a:lumMod val="75000"/>
                  </a:schemeClr>
                </a:solidFill>
              </a:rPr>
              <a:t>Kahoot</a:t>
            </a:r>
            <a:r>
              <a:rPr lang="en-US" sz="1100" b="1" i="1" dirty="0" smtClean="0">
                <a:solidFill>
                  <a:schemeClr val="accent5">
                    <a:lumMod val="75000"/>
                  </a:schemeClr>
                </a:solidFill>
              </a:rPr>
              <a:t>, Google </a:t>
            </a:r>
            <a:r>
              <a:rPr lang="uk-UA" sz="1100" b="1" i="1" dirty="0" smtClean="0">
                <a:solidFill>
                  <a:schemeClr val="accent5">
                    <a:lumMod val="75000"/>
                  </a:schemeClr>
                </a:solidFill>
              </a:rPr>
              <a:t>диск,  </a:t>
            </a:r>
            <a:r>
              <a:rPr lang="en-US" sz="1100" b="1" i="1" dirty="0" smtClean="0">
                <a:solidFill>
                  <a:schemeClr val="accent5">
                    <a:lumMod val="75000"/>
                  </a:schemeClr>
                </a:solidFill>
              </a:rPr>
              <a:t> </a:t>
            </a:r>
            <a:r>
              <a:rPr lang="uk-UA" sz="1100" b="1" i="1" dirty="0" smtClean="0">
                <a:solidFill>
                  <a:schemeClr val="accent5">
                    <a:lumMod val="75000"/>
                  </a:schemeClr>
                </a:solidFill>
              </a:rPr>
              <a:t>навчальних   </a:t>
            </a:r>
            <a:r>
              <a:rPr lang="uk-UA" sz="1100" b="1" i="1" dirty="0" err="1" smtClean="0">
                <a:solidFill>
                  <a:schemeClr val="accent5">
                    <a:lumMod val="75000"/>
                  </a:schemeClr>
                </a:solidFill>
              </a:rPr>
              <a:t>відеоматералв</a:t>
            </a:r>
            <a:r>
              <a:rPr lang="uk-UA" sz="1100" b="1" i="1" dirty="0">
                <a:solidFill>
                  <a:schemeClr val="accent5">
                    <a:lumMod val="75000"/>
                  </a:schemeClr>
                </a:solidFill>
              </a:rPr>
              <a:t>, </a:t>
            </a:r>
            <a:r>
              <a:rPr lang="uk-UA" sz="1100" b="1" i="1" dirty="0" smtClean="0">
                <a:solidFill>
                  <a:schemeClr val="accent5">
                    <a:lumMod val="75000"/>
                  </a:schemeClr>
                </a:solidFill>
              </a:rPr>
              <a:t>   3D-моделей </a:t>
            </a:r>
            <a:r>
              <a:rPr lang="uk-UA" sz="1100" b="1" i="1" dirty="0">
                <a:solidFill>
                  <a:schemeClr val="accent5">
                    <a:lumMod val="75000"/>
                  </a:schemeClr>
                </a:solidFill>
              </a:rPr>
              <a:t>різних об'єктів, яскравої </a:t>
            </a:r>
            <a:r>
              <a:rPr lang="uk-UA" sz="1100" b="1" i="1" dirty="0" err="1">
                <a:solidFill>
                  <a:schemeClr val="accent5">
                    <a:lumMod val="75000"/>
                  </a:schemeClr>
                </a:solidFill>
              </a:rPr>
              <a:t>інфографіки</a:t>
            </a:r>
            <a:r>
              <a:rPr lang="uk-UA" sz="1100" b="1" i="1" dirty="0">
                <a:solidFill>
                  <a:schemeClr val="accent5">
                    <a:lumMod val="75000"/>
                  </a:schemeClr>
                </a:solidFill>
              </a:rPr>
              <a:t>, </a:t>
            </a:r>
            <a:r>
              <a:rPr lang="uk-UA" sz="1100" b="1" i="1" dirty="0" smtClean="0">
                <a:solidFill>
                  <a:schemeClr val="accent5">
                    <a:lumMod val="75000"/>
                  </a:schemeClr>
                </a:solidFill>
              </a:rPr>
              <a:t>технологій </a:t>
            </a:r>
            <a:r>
              <a:rPr lang="uk-UA" sz="1100" b="1" i="1" dirty="0">
                <a:solidFill>
                  <a:schemeClr val="accent5">
                    <a:lumMod val="75000"/>
                  </a:schemeClr>
                </a:solidFill>
              </a:rPr>
              <a:t>штучного інтелекту та </a:t>
            </a:r>
            <a:r>
              <a:rPr lang="uk-UA" sz="1100" b="1" i="1" dirty="0" smtClean="0">
                <a:solidFill>
                  <a:schemeClr val="accent5">
                    <a:lumMod val="75000"/>
                  </a:schemeClr>
                </a:solidFill>
              </a:rPr>
              <a:t>інших </a:t>
            </a:r>
            <a:endParaRPr lang="ru-RU" sz="1100" b="1" i="1" dirty="0">
              <a:solidFill>
                <a:schemeClr val="accent5">
                  <a:lumMod val="75000"/>
                </a:schemeClr>
              </a:solidFill>
            </a:endParaRPr>
          </a:p>
        </p:txBody>
      </p:sp>
      <p:sp>
        <p:nvSpPr>
          <p:cNvPr id="10" name="Стрелка углом 9"/>
          <p:cNvSpPr/>
          <p:nvPr/>
        </p:nvSpPr>
        <p:spPr>
          <a:xfrm>
            <a:off x="5040050" y="2996952"/>
            <a:ext cx="468053" cy="792088"/>
          </a:xfrm>
          <a:prstGeom prst="ben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1" name="Стрелка углом 10"/>
          <p:cNvSpPr/>
          <p:nvPr/>
        </p:nvSpPr>
        <p:spPr>
          <a:xfrm rot="10800000">
            <a:off x="3419872" y="4941168"/>
            <a:ext cx="504056" cy="792088"/>
          </a:xfrm>
          <a:prstGeom prst="ben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2" name="Стрелка углом 11"/>
          <p:cNvSpPr/>
          <p:nvPr/>
        </p:nvSpPr>
        <p:spPr>
          <a:xfrm flipH="1">
            <a:off x="3419870" y="2996952"/>
            <a:ext cx="504057" cy="792088"/>
          </a:xfrm>
          <a:prstGeom prst="ben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3" name="Стрелка углом 12"/>
          <p:cNvSpPr/>
          <p:nvPr/>
        </p:nvSpPr>
        <p:spPr>
          <a:xfrm rot="10800000" flipH="1">
            <a:off x="4932040" y="4941169"/>
            <a:ext cx="432048" cy="792088"/>
          </a:xfrm>
          <a:prstGeom prst="ben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Tree>
    <p:extLst>
      <p:ext uri="{BB962C8B-B14F-4D97-AF65-F5344CB8AC3E}">
        <p14:creationId xmlns:p14="http://schemas.microsoft.com/office/powerpoint/2010/main" val="28814494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A389C31A-E485-4D5E-AB01-5F7FD90E44E0}"/>
              </a:ext>
            </a:extLst>
          </p:cNvPr>
          <p:cNvSpPr>
            <a:spLocks noGrp="1"/>
          </p:cNvSpPr>
          <p:nvPr>
            <p:ph type="title"/>
          </p:nvPr>
        </p:nvSpPr>
        <p:spPr>
          <a:xfrm>
            <a:off x="179512" y="404664"/>
            <a:ext cx="8424936" cy="1656184"/>
          </a:xfrm>
        </p:spPr>
        <p:txBody>
          <a:bodyPr/>
          <a:lstStyle/>
          <a:p>
            <a:pPr marL="0" indent="0" algn="ctr" fontAlgn="base">
              <a:lnSpc>
                <a:spcPts val="1920"/>
              </a:lnSpc>
              <a:spcAft>
                <a:spcPts val="800"/>
              </a:spcAft>
              <a:buNone/>
            </a:pPr>
            <a:r>
              <a:rPr lang="uk-UA" sz="2400" b="1"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Військово-патріотичне виховання здобувачів  освіти - важлива складова всього навчального процесу</a:t>
            </a:r>
            <a:br>
              <a:rPr lang="uk-UA" sz="2400" b="1"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br>
            <a:r>
              <a:rPr lang="uk-UA" sz="2400" b="1" dirty="0">
                <a:solidFill>
                  <a:srgbClr val="1F4E79"/>
                </a:solidFill>
                <a:effectLst/>
                <a:latin typeface="Times New Roman" panose="02020603050405020304" pitchFamily="18" charset="0"/>
                <a:ea typeface="Calibri" panose="020F0502020204030204" pitchFamily="34" charset="0"/>
                <a:cs typeface="Times New Roman" panose="02020603050405020304" pitchFamily="18" charset="0"/>
              </a:rPr>
              <a:t> </a:t>
            </a:r>
            <a:r>
              <a:rPr lang="uk-UA" sz="2400" dirty="0">
                <a:effectLst/>
                <a:latin typeface="Calibri" panose="020F0502020204030204" pitchFamily="34" charset="0"/>
                <a:ea typeface="Calibri" panose="020F0502020204030204" pitchFamily="34" charset="0"/>
                <a:cs typeface="Times New Roman" panose="02020603050405020304" pitchFamily="18" charset="0"/>
              </a:rPr>
              <a:t/>
            </a:r>
            <a:br>
              <a:rPr lang="uk-UA" sz="2400" dirty="0">
                <a:effectLst/>
                <a:latin typeface="Calibri" panose="020F0502020204030204" pitchFamily="34" charset="0"/>
                <a:ea typeface="Calibri" panose="020F0502020204030204" pitchFamily="34" charset="0"/>
                <a:cs typeface="Times New Roman" panose="02020603050405020304" pitchFamily="18" charset="0"/>
              </a:rPr>
            </a:br>
            <a:r>
              <a:rPr lang="uk-UA" sz="2400" b="1"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Зустріч з </a:t>
            </a:r>
            <a:r>
              <a:rPr lang="uk-UA" sz="2400" b="1" i="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військовослужбовицею</a:t>
            </a:r>
            <a:r>
              <a:rPr lang="uk-UA" sz="2400" b="1"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ЗСУ до Дня захисників і захисниць України </a:t>
            </a:r>
            <a:r>
              <a:rPr lang="uk-UA"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r>
            <a:br>
              <a:rPr lang="uk-UA"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lang="uk-UA" dirty="0">
              <a:solidFill>
                <a:schemeClr val="tx1"/>
              </a:solidFill>
            </a:endParaRPr>
          </a:p>
        </p:txBody>
      </p:sp>
      <p:pic>
        <p:nvPicPr>
          <p:cNvPr id="3" name="Рисунок 2">
            <a:extLst>
              <a:ext uri="{FF2B5EF4-FFF2-40B4-BE49-F238E27FC236}">
                <a16:creationId xmlns="" xmlns:a16="http://schemas.microsoft.com/office/drawing/2014/main" id="{0C0C8A96-FE66-4189-8AB0-4519FA1D2A8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700808"/>
            <a:ext cx="5832648" cy="5040560"/>
          </a:xfrm>
          <a:prstGeom prst="rect">
            <a:avLst/>
          </a:prstGeom>
          <a:noFill/>
          <a:ln>
            <a:noFill/>
          </a:ln>
        </p:spPr>
      </p:pic>
      <p:sp>
        <p:nvSpPr>
          <p:cNvPr id="5" name="TextBox 4">
            <a:extLst>
              <a:ext uri="{FF2B5EF4-FFF2-40B4-BE49-F238E27FC236}">
                <a16:creationId xmlns="" xmlns:a16="http://schemas.microsoft.com/office/drawing/2014/main" id="{D64C033B-99A1-4469-9194-8C075CF3D9E9}"/>
              </a:ext>
            </a:extLst>
          </p:cNvPr>
          <p:cNvSpPr txBox="1"/>
          <p:nvPr/>
        </p:nvSpPr>
        <p:spPr>
          <a:xfrm>
            <a:off x="6156176" y="1844824"/>
            <a:ext cx="2880320" cy="6074292"/>
          </a:xfrm>
          <a:prstGeom prst="rect">
            <a:avLst/>
          </a:prstGeom>
          <a:noFill/>
        </p:spPr>
        <p:txBody>
          <a:bodyPr wrap="square">
            <a:spAutoFit/>
          </a:bodyPr>
          <a:lstStyle/>
          <a:p>
            <a:pPr>
              <a:lnSpc>
                <a:spcPct val="107000"/>
              </a:lnSpc>
              <a:spcAft>
                <a:spcPts val="800"/>
              </a:spcAft>
            </a:pPr>
            <a:r>
              <a:rPr lang="uk-UA" sz="2000" b="1" i="1"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Студенти дізнались багато цікавого з історії та сьогодення Збройних Сил України, їх вагомий вклад у захист нашої Держави; подякували усім воїнам Збройних Сил України за можливість навчатися та отримати професію у такий складний для нашої держави час</a:t>
            </a:r>
            <a:endParaRPr lang="uk-UA" sz="2000" i="1"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just" fontAlgn="base">
              <a:lnSpc>
                <a:spcPts val="1920"/>
              </a:lnSpc>
              <a:spcAft>
                <a:spcPts val="800"/>
              </a:spcAft>
            </a:pPr>
            <a:r>
              <a:rPr lang="uk-UA" sz="2000" b="1" dirty="0">
                <a:solidFill>
                  <a:srgbClr val="1F4E79"/>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just" fontAlgn="base">
              <a:lnSpc>
                <a:spcPts val="1920"/>
              </a:lnSpc>
              <a:spcAft>
                <a:spcPts val="800"/>
              </a:spcAft>
            </a:pPr>
            <a:endParaRPr lang="uk-UA" sz="2000" b="1" dirty="0">
              <a:solidFill>
                <a:srgbClr val="1F4E79"/>
              </a:solidFill>
              <a:latin typeface="Times New Roman" panose="02020603050405020304" pitchFamily="18" charset="0"/>
              <a:ea typeface="Calibri" panose="020F0502020204030204" pitchFamily="34" charset="0"/>
              <a:cs typeface="Times New Roman" panose="02020603050405020304" pitchFamily="18" charset="0"/>
            </a:endParaRPr>
          </a:p>
          <a:p>
            <a:pPr algn="just" fontAlgn="base">
              <a:lnSpc>
                <a:spcPts val="1920"/>
              </a:lnSpc>
              <a:spcAft>
                <a:spcPts val="800"/>
              </a:spcAft>
            </a:pPr>
            <a:endParaRPr lang="uk-UA" sz="2000" b="1" dirty="0">
              <a:solidFill>
                <a:srgbClr val="1F4E79"/>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fontAlgn="base">
              <a:lnSpc>
                <a:spcPts val="1920"/>
              </a:lnSpc>
              <a:spcAft>
                <a:spcPts val="800"/>
              </a:spcAft>
            </a:pPr>
            <a:endParaRPr lang="uk-UA"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512434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433349D7-CB39-4A0A-A812-7E9E70E7DB2A}"/>
              </a:ext>
            </a:extLst>
          </p:cNvPr>
          <p:cNvSpPr>
            <a:spLocks noGrp="1"/>
          </p:cNvSpPr>
          <p:nvPr>
            <p:ph type="title"/>
          </p:nvPr>
        </p:nvSpPr>
        <p:spPr>
          <a:xfrm>
            <a:off x="0" y="136823"/>
            <a:ext cx="8856983" cy="1368152"/>
          </a:xfrm>
        </p:spPr>
        <p:txBody>
          <a:bodyPr/>
          <a:lstStyle/>
          <a:p>
            <a:pPr marL="0" indent="0" algn="ctr">
              <a:buNone/>
            </a:pPr>
            <a:r>
              <a:rPr lang="uk-UA" sz="2000" b="1" kern="180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Зустріч здобувачів освіти  з представниками 3-ї окремої штурмової бригади Збройних Сил України</a:t>
            </a:r>
            <a:r>
              <a:rPr lang="uk-UA" sz="2000" b="1"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та представниками</a:t>
            </a:r>
            <a:r>
              <a:rPr lang="en-US" sz="2000" b="1"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smtClean="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r>
            <a:br>
              <a:rPr lang="en-US" sz="2000" b="1" dirty="0" smtClean="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br>
            <a:r>
              <a:rPr lang="uk-UA" sz="2000" b="1" dirty="0" smtClean="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молодіжної </a:t>
            </a:r>
            <a:r>
              <a:rPr lang="uk-UA" sz="2000" b="1"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організації</a:t>
            </a:r>
            <a:r>
              <a:rPr lang="en-US" sz="2000" b="1"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Centur</a:t>
            </a:r>
            <a:r>
              <a:rPr lang="en-US" sz="1800" b="1" dirty="0" err="1">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rPr>
              <a:t>ia</a:t>
            </a:r>
            <a:r>
              <a:rPr lang="en-US" sz="1800" b="1"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rPr>
              <a:t>”</a:t>
            </a:r>
            <a:r>
              <a:rPr lang="en-US" sz="1800"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br>
              <a:rPr lang="en-US" sz="1800"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br>
            <a:r>
              <a:rPr lang="uk-UA" sz="1800"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a:r>
            <a:br>
              <a:rPr lang="uk-UA" sz="1800"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rPr>
            </a:br>
            <a:endParaRPr lang="uk-UA" dirty="0">
              <a:solidFill>
                <a:schemeClr val="accent5">
                  <a:lumMod val="75000"/>
                </a:schemeClr>
              </a:solidFill>
            </a:endParaRPr>
          </a:p>
        </p:txBody>
      </p:sp>
      <p:pic>
        <p:nvPicPr>
          <p:cNvPr id="3" name="Рисунок 2">
            <a:extLst>
              <a:ext uri="{FF2B5EF4-FFF2-40B4-BE49-F238E27FC236}">
                <a16:creationId xmlns="" xmlns:a16="http://schemas.microsoft.com/office/drawing/2014/main" id="{FBAA9738-F0E2-4A95-81FA-6F4B848D8E5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83967" y="1216944"/>
            <a:ext cx="4716523" cy="4156272"/>
          </a:xfrm>
          <a:prstGeom prst="rect">
            <a:avLst/>
          </a:prstGeom>
          <a:noFill/>
          <a:ln>
            <a:noFill/>
          </a:ln>
        </p:spPr>
      </p:pic>
      <p:pic>
        <p:nvPicPr>
          <p:cNvPr id="4" name="Рисунок 3">
            <a:extLst>
              <a:ext uri="{FF2B5EF4-FFF2-40B4-BE49-F238E27FC236}">
                <a16:creationId xmlns="" xmlns:a16="http://schemas.microsoft.com/office/drawing/2014/main" id="{951A5EF8-061F-42AA-A8A1-69327B73448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3136" y="1196753"/>
            <a:ext cx="4140830" cy="4156272"/>
          </a:xfrm>
          <a:prstGeom prst="rect">
            <a:avLst/>
          </a:prstGeom>
          <a:noFill/>
          <a:ln>
            <a:noFill/>
          </a:ln>
        </p:spPr>
      </p:pic>
      <p:sp>
        <p:nvSpPr>
          <p:cNvPr id="8" name="TextBox 7">
            <a:extLst>
              <a:ext uri="{FF2B5EF4-FFF2-40B4-BE49-F238E27FC236}">
                <a16:creationId xmlns="" xmlns:a16="http://schemas.microsoft.com/office/drawing/2014/main" id="{D18EEC23-099C-45A0-BB59-B0C33CD8B02D}"/>
              </a:ext>
            </a:extLst>
          </p:cNvPr>
          <p:cNvSpPr txBox="1"/>
          <p:nvPr/>
        </p:nvSpPr>
        <p:spPr>
          <a:xfrm>
            <a:off x="107505" y="5445224"/>
            <a:ext cx="9036496" cy="1558247"/>
          </a:xfrm>
          <a:prstGeom prst="rect">
            <a:avLst/>
          </a:prstGeom>
          <a:noFill/>
        </p:spPr>
        <p:txBody>
          <a:bodyPr wrap="square">
            <a:spAutoFit/>
          </a:bodyPr>
          <a:lstStyle/>
          <a:p>
            <a:pPr>
              <a:lnSpc>
                <a:spcPct val="107000"/>
              </a:lnSpc>
              <a:spcAft>
                <a:spcPts val="800"/>
              </a:spcAft>
            </a:pPr>
            <a:r>
              <a:rPr lang="uk-UA" sz="1600" b="1" i="1" dirty="0">
                <a:solidFill>
                  <a:srgbClr val="006600"/>
                </a:solidFill>
                <a:effectLst/>
                <a:latin typeface="Arial" panose="020B0604020202020204" pitchFamily="34" charset="0"/>
                <a:ea typeface="Calibri" panose="020F0502020204030204" pitchFamily="34" charset="0"/>
                <a:cs typeface="Times New Roman" panose="02020603050405020304" pitchFamily="18" charset="0"/>
              </a:rPr>
              <a:t>Студенти отримали цікаву інформацію про діяльність</a:t>
            </a:r>
            <a:r>
              <a:rPr lang="en-US" sz="1600" b="1" i="1" dirty="0">
                <a:solidFill>
                  <a:srgbClr val="006600"/>
                </a:solidFill>
                <a:effectLst/>
                <a:latin typeface="Arial" panose="020B0604020202020204" pitchFamily="34" charset="0"/>
                <a:ea typeface="Calibri" panose="020F0502020204030204" pitchFamily="34" charset="0"/>
                <a:cs typeface="Times New Roman" panose="02020603050405020304" pitchFamily="18" charset="0"/>
              </a:rPr>
              <a:t> 3-</a:t>
            </a:r>
            <a:r>
              <a:rPr lang="uk-UA" sz="1600" b="1" i="1" dirty="0">
                <a:solidFill>
                  <a:srgbClr val="006600"/>
                </a:solidFill>
                <a:effectLst/>
                <a:latin typeface="Arial" panose="020B0604020202020204" pitchFamily="34" charset="0"/>
                <a:ea typeface="Calibri" panose="020F0502020204030204" pitchFamily="34" charset="0"/>
                <a:cs typeface="Times New Roman" panose="02020603050405020304" pitchFamily="18" charset="0"/>
              </a:rPr>
              <a:t>ї окремої штурмової бригади та особливості її підрозділів, які сформовані на тих самих принципах, що й легендарний «Азов» та весь Азовський рух</a:t>
            </a:r>
            <a:r>
              <a:rPr lang="uk-UA" sz="1600" b="1" i="1" dirty="0">
                <a:solidFill>
                  <a:srgbClr val="006600"/>
                </a:solidFill>
                <a:latin typeface="Arial" panose="020B0604020202020204" pitchFamily="34" charset="0"/>
                <a:ea typeface="Calibri" panose="020F0502020204030204" pitchFamily="34" charset="0"/>
                <a:cs typeface="Times New Roman" panose="02020603050405020304" pitchFamily="18" charset="0"/>
              </a:rPr>
              <a:t>; висловили слова вдячності </a:t>
            </a:r>
            <a:r>
              <a:rPr lang="uk-UA" sz="1600" b="1" i="1"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uk-UA" b="1" i="1"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за захист України та можливість навчатися в умовах війни.</a:t>
            </a:r>
            <a:endParaRPr lang="uk-UA" i="1"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endParaRPr>
          </a:p>
          <a:p>
            <a:pPr algn="just" fontAlgn="base">
              <a:lnSpc>
                <a:spcPts val="1920"/>
              </a:lnSpc>
              <a:spcAft>
                <a:spcPts val="800"/>
              </a:spcAft>
            </a:pPr>
            <a:r>
              <a:rPr lang="uk-UA" sz="1800" b="1" i="1" dirty="0">
                <a:solidFill>
                  <a:srgbClr val="1F4E79"/>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uk-UA"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970355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A574337C-240A-400A-A06F-457FBAF9AE80}"/>
              </a:ext>
            </a:extLst>
          </p:cNvPr>
          <p:cNvSpPr>
            <a:spLocks noGrp="1"/>
          </p:cNvSpPr>
          <p:nvPr>
            <p:ph type="title"/>
          </p:nvPr>
        </p:nvSpPr>
        <p:spPr>
          <a:xfrm>
            <a:off x="107504" y="116632"/>
            <a:ext cx="8712968" cy="980728"/>
          </a:xfrm>
        </p:spPr>
        <p:txBody>
          <a:bodyPr/>
          <a:lstStyle/>
          <a:p>
            <a:pPr marL="0" indent="0" algn="ctr">
              <a:buNone/>
            </a:pPr>
            <a:r>
              <a:rPr lang="uk-UA" sz="2400" b="1" dirty="0" smtClean="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Вшанування пам’яті </a:t>
            </a:r>
            <a:r>
              <a:rPr lang="uk-UA" sz="2400" b="1"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воїнів-захисників </a:t>
            </a:r>
            <a:r>
              <a:rPr lang="uk-UA" sz="2400" b="1" dirty="0" err="1">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ужгородців</a:t>
            </a:r>
            <a:r>
              <a:rPr lang="uk-UA" sz="2400" b="1"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з нагоди   відзначення Дня захисників та захисниць України</a:t>
            </a:r>
            <a:endParaRPr lang="uk-UA" sz="2400" dirty="0">
              <a:solidFill>
                <a:schemeClr val="accent5">
                  <a:lumMod val="75000"/>
                </a:schemeClr>
              </a:solidFill>
            </a:endParaRPr>
          </a:p>
        </p:txBody>
      </p:sp>
      <p:pic>
        <p:nvPicPr>
          <p:cNvPr id="4" name="Рисунок 3">
            <a:extLst>
              <a:ext uri="{FF2B5EF4-FFF2-40B4-BE49-F238E27FC236}">
                <a16:creationId xmlns="" xmlns:a16="http://schemas.microsoft.com/office/drawing/2014/main" id="{FF3E3DC8-60C8-4F92-823F-ECB059E51CB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1285106"/>
            <a:ext cx="3744416" cy="4016102"/>
          </a:xfrm>
          <a:prstGeom prst="rect">
            <a:avLst/>
          </a:prstGeom>
          <a:noFill/>
          <a:ln>
            <a:noFill/>
          </a:ln>
        </p:spPr>
      </p:pic>
      <p:sp>
        <p:nvSpPr>
          <p:cNvPr id="6" name="TextBox 5">
            <a:extLst>
              <a:ext uri="{FF2B5EF4-FFF2-40B4-BE49-F238E27FC236}">
                <a16:creationId xmlns="" xmlns:a16="http://schemas.microsoft.com/office/drawing/2014/main" id="{FFF649F2-556D-4E42-B9D4-CB8131E63D0C}"/>
              </a:ext>
            </a:extLst>
          </p:cNvPr>
          <p:cNvSpPr txBox="1"/>
          <p:nvPr/>
        </p:nvSpPr>
        <p:spPr>
          <a:xfrm>
            <a:off x="107504" y="5301208"/>
            <a:ext cx="8928992" cy="1958485"/>
          </a:xfrm>
          <a:prstGeom prst="rect">
            <a:avLst/>
          </a:prstGeom>
          <a:noFill/>
        </p:spPr>
        <p:txBody>
          <a:bodyPr wrap="square">
            <a:spAutoFit/>
          </a:bodyPr>
          <a:lstStyle/>
          <a:p>
            <a:pPr>
              <a:lnSpc>
                <a:spcPct val="107000"/>
              </a:lnSpc>
              <a:spcAft>
                <a:spcPts val="800"/>
              </a:spcAft>
            </a:pPr>
            <a:r>
              <a:rPr lang="uk-UA" sz="1800" b="1" i="1"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Хвилиною шани, мовчання та безмежної вдячності студенти коледжу ІІ курсу ТМС А групи разом з </a:t>
            </a:r>
            <a:r>
              <a:rPr lang="uk-UA" sz="1800" b="1" i="1" dirty="0" err="1">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академнаставником</a:t>
            </a:r>
            <a:r>
              <a:rPr lang="uk-UA" sz="1800" b="1" i="1"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uk-UA" sz="1800" b="1" i="1" dirty="0" err="1">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Чернобук</a:t>
            </a:r>
            <a:r>
              <a:rPr lang="uk-UA" sz="1800" b="1" i="1"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Г.Г.  вшанували пам‘ять полеглих Героїв -воїнів захисників </a:t>
            </a:r>
            <a:r>
              <a:rPr lang="uk-UA" sz="1800" b="1" i="1" dirty="0" err="1">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ужгородців</a:t>
            </a:r>
            <a:r>
              <a:rPr lang="uk-UA" sz="1800" b="1" i="1"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та глибоко усвідомили, що наш обов‘язок – завжди пам‘ятати, якою ціною виборюється незалежність нашої країни, можливість жити і навчатися у рідному краї під мирним небом.</a:t>
            </a:r>
            <a:endParaRPr lang="uk-UA" sz="1600" b="1" i="1"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uk-UA" sz="1800" dirty="0">
                <a:solidFill>
                  <a:srgbClr val="1F4E79"/>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uk-UA"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a:extLst>
              <a:ext uri="{FF2B5EF4-FFF2-40B4-BE49-F238E27FC236}">
                <a16:creationId xmlns="" xmlns:a16="http://schemas.microsoft.com/office/drawing/2014/main" id="{A65B6AFC-07F9-4ACA-8823-1C094170656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285106"/>
            <a:ext cx="5184576" cy="4016102"/>
          </a:xfrm>
          <a:prstGeom prst="rect">
            <a:avLst/>
          </a:prstGeom>
          <a:noFill/>
          <a:ln>
            <a:noFill/>
          </a:ln>
        </p:spPr>
      </p:pic>
    </p:spTree>
    <p:extLst>
      <p:ext uri="{BB962C8B-B14F-4D97-AF65-F5344CB8AC3E}">
        <p14:creationId xmlns:p14="http://schemas.microsoft.com/office/powerpoint/2010/main" val="3840059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744BEEBF-21FA-4954-B808-81A7BACBEE70}"/>
              </a:ext>
            </a:extLst>
          </p:cNvPr>
          <p:cNvSpPr>
            <a:spLocks noGrp="1"/>
          </p:cNvSpPr>
          <p:nvPr>
            <p:ph type="title"/>
          </p:nvPr>
        </p:nvSpPr>
        <p:spPr>
          <a:xfrm>
            <a:off x="179512" y="0"/>
            <a:ext cx="8568952" cy="1196752"/>
          </a:xfrm>
        </p:spPr>
        <p:txBody>
          <a:bodyPr/>
          <a:lstStyle/>
          <a:p>
            <a:pPr marL="0" indent="0" algn="ctr">
              <a:buNone/>
            </a:pPr>
            <a:r>
              <a:rPr lang="uk-UA"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Військово-патріотичні </a:t>
            </a:r>
            <a:r>
              <a:rPr lang="uk-UA"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змагання «Козацькому роду нема переводу» серед здобувачів освіти  коледжу, приурочені  Дню захисників та захисниць України </a:t>
            </a:r>
            <a:r>
              <a:rPr lang="uk-UA" sz="2400" dirty="0">
                <a:effectLst/>
                <a:latin typeface="Calibri" panose="020F0502020204030204" pitchFamily="34" charset="0"/>
                <a:ea typeface="Calibri" panose="020F0502020204030204" pitchFamily="34" charset="0"/>
                <a:cs typeface="Times New Roman" panose="02020603050405020304" pitchFamily="18" charset="0"/>
              </a:rPr>
              <a:t/>
            </a:r>
            <a:br>
              <a:rPr lang="uk-UA" sz="2400" dirty="0">
                <a:effectLst/>
                <a:latin typeface="Calibri" panose="020F0502020204030204" pitchFamily="34" charset="0"/>
                <a:ea typeface="Calibri" panose="020F0502020204030204" pitchFamily="34" charset="0"/>
                <a:cs typeface="Times New Roman" panose="02020603050405020304" pitchFamily="18" charset="0"/>
              </a:rPr>
            </a:br>
            <a:endParaRPr lang="uk-UA" sz="2400" dirty="0"/>
          </a:p>
        </p:txBody>
      </p:sp>
      <p:pic>
        <p:nvPicPr>
          <p:cNvPr id="3" name="Рисунок 2">
            <a:extLst>
              <a:ext uri="{FF2B5EF4-FFF2-40B4-BE49-F238E27FC236}">
                <a16:creationId xmlns="" xmlns:a16="http://schemas.microsoft.com/office/drawing/2014/main" id="{588F92CA-FABA-45F9-9D77-5E95EBE6E93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268760"/>
            <a:ext cx="3600400" cy="3888431"/>
          </a:xfrm>
          <a:prstGeom prst="rect">
            <a:avLst/>
          </a:prstGeom>
          <a:noFill/>
          <a:ln>
            <a:noFill/>
          </a:ln>
        </p:spPr>
      </p:pic>
      <p:pic>
        <p:nvPicPr>
          <p:cNvPr id="4" name="Рисунок 3">
            <a:extLst>
              <a:ext uri="{FF2B5EF4-FFF2-40B4-BE49-F238E27FC236}">
                <a16:creationId xmlns="" xmlns:a16="http://schemas.microsoft.com/office/drawing/2014/main" id="{47AE2C7D-2C8C-4481-8F3B-F25FF5B0F03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1920" y="1268760"/>
            <a:ext cx="5112568" cy="3888431"/>
          </a:xfrm>
          <a:prstGeom prst="rect">
            <a:avLst/>
          </a:prstGeom>
          <a:noFill/>
          <a:ln>
            <a:noFill/>
          </a:ln>
        </p:spPr>
      </p:pic>
      <p:sp>
        <p:nvSpPr>
          <p:cNvPr id="6" name="TextBox 5">
            <a:extLst>
              <a:ext uri="{FF2B5EF4-FFF2-40B4-BE49-F238E27FC236}">
                <a16:creationId xmlns="" xmlns:a16="http://schemas.microsoft.com/office/drawing/2014/main" id="{CB9574EC-F949-4B46-96E9-CF0991CD8C65}"/>
              </a:ext>
            </a:extLst>
          </p:cNvPr>
          <p:cNvSpPr txBox="1"/>
          <p:nvPr/>
        </p:nvSpPr>
        <p:spPr>
          <a:xfrm>
            <a:off x="107504" y="5157192"/>
            <a:ext cx="8856984" cy="1764714"/>
          </a:xfrm>
          <a:prstGeom prst="rect">
            <a:avLst/>
          </a:prstGeom>
          <a:noFill/>
        </p:spPr>
        <p:txBody>
          <a:bodyPr wrap="square">
            <a:spAutoFit/>
          </a:bodyPr>
          <a:lstStyle/>
          <a:p>
            <a:pPr>
              <a:lnSpc>
                <a:spcPct val="107000"/>
              </a:lnSpc>
              <a:spcAft>
                <a:spcPts val="800"/>
              </a:spcAft>
            </a:pPr>
            <a:r>
              <a:rPr lang="en-US" sz="1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uk-UA" sz="1800" b="1" dirty="0" smtClean="0">
                <a:effectLst/>
                <a:latin typeface="Times New Roman" panose="02020603050405020304" pitchFamily="18" charset="0"/>
                <a:ea typeface="Calibri" panose="020F0502020204030204" pitchFamily="34" charset="0"/>
                <a:cs typeface="Times New Roman" panose="02020603050405020304" pitchFamily="18" charset="0"/>
              </a:rPr>
              <a:t>Переможці </a:t>
            </a:r>
            <a:r>
              <a:rPr lang="uk-UA" sz="1800" b="1" dirty="0">
                <a:effectLst/>
                <a:latin typeface="Times New Roman" panose="02020603050405020304" pitchFamily="18" charset="0"/>
                <a:ea typeface="Calibri" panose="020F0502020204030204" pitchFamily="34" charset="0"/>
                <a:cs typeface="Times New Roman" panose="02020603050405020304" pitchFamily="18" charset="0"/>
              </a:rPr>
              <a:t>змагання із розбирання та складання автомата серед юнаків: </a:t>
            </a:r>
            <a:endParaRPr lang="uk-UA"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uk-UA" sz="1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І </a:t>
            </a:r>
            <a:r>
              <a:rPr lang="uk-UA" sz="1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місце – Шпак Олександр, ІІ ТЛД</a:t>
            </a:r>
            <a:br>
              <a:rPr lang="uk-UA" sz="1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uk-UA" sz="1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ІІ </a:t>
            </a:r>
            <a:r>
              <a:rPr lang="uk-UA" sz="1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місце – </a:t>
            </a:r>
            <a:r>
              <a:rPr lang="uk-UA" sz="18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Ребрик</a:t>
            </a:r>
            <a:r>
              <a:rPr lang="uk-UA" sz="1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Євген, ІІ Х Т “А”</a:t>
            </a:r>
            <a:br>
              <a:rPr lang="uk-UA" sz="1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uk-UA" sz="1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ІІІ </a:t>
            </a:r>
            <a:r>
              <a:rPr lang="uk-UA" sz="1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місце – Ярош Олександр, ІІ ХТ ” Б”</a:t>
            </a:r>
            <a:endParaRPr lang="uk-UA" sz="14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uk-UA" sz="1800" b="1" dirty="0">
                <a:solidFill>
                  <a:srgbClr val="1F4E79"/>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uk-UA"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731208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E00049F5-E283-462C-AE60-C255ECAF540E}"/>
              </a:ext>
            </a:extLst>
          </p:cNvPr>
          <p:cNvSpPr>
            <a:spLocks noGrp="1"/>
          </p:cNvSpPr>
          <p:nvPr>
            <p:ph type="title"/>
          </p:nvPr>
        </p:nvSpPr>
        <p:spPr>
          <a:xfrm>
            <a:off x="107504" y="116632"/>
            <a:ext cx="8856983" cy="1512168"/>
          </a:xfrm>
        </p:spPr>
        <p:txBody>
          <a:bodyPr/>
          <a:lstStyle/>
          <a:p>
            <a:endParaRPr lang="uk-UA" dirty="0"/>
          </a:p>
        </p:txBody>
      </p:sp>
      <p:pic>
        <p:nvPicPr>
          <p:cNvPr id="3" name="Рисунок 2">
            <a:extLst>
              <a:ext uri="{FF2B5EF4-FFF2-40B4-BE49-F238E27FC236}">
                <a16:creationId xmlns="" xmlns:a16="http://schemas.microsoft.com/office/drawing/2014/main" id="{3AE95A0A-B352-463E-8E23-97637F0126A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1798" y="108580"/>
            <a:ext cx="4218756" cy="4544556"/>
          </a:xfrm>
          <a:prstGeom prst="rect">
            <a:avLst/>
          </a:prstGeom>
          <a:noFill/>
          <a:ln>
            <a:noFill/>
          </a:ln>
        </p:spPr>
      </p:pic>
      <p:pic>
        <p:nvPicPr>
          <p:cNvPr id="4" name="Рисунок 3">
            <a:extLst>
              <a:ext uri="{FF2B5EF4-FFF2-40B4-BE49-F238E27FC236}">
                <a16:creationId xmlns="" xmlns:a16="http://schemas.microsoft.com/office/drawing/2014/main" id="{39826253-B043-4B2D-BBFA-2CD48E7E444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7410" y="103613"/>
            <a:ext cx="4447077" cy="4544557"/>
          </a:xfrm>
          <a:prstGeom prst="rect">
            <a:avLst/>
          </a:prstGeom>
          <a:noFill/>
          <a:ln>
            <a:noFill/>
          </a:ln>
        </p:spPr>
      </p:pic>
      <p:sp>
        <p:nvSpPr>
          <p:cNvPr id="6" name="TextBox 5">
            <a:extLst>
              <a:ext uri="{FF2B5EF4-FFF2-40B4-BE49-F238E27FC236}">
                <a16:creationId xmlns="" xmlns:a16="http://schemas.microsoft.com/office/drawing/2014/main" id="{8A59D7EB-184C-4E4D-97F2-E91C8B052BD6}"/>
              </a:ext>
            </a:extLst>
          </p:cNvPr>
          <p:cNvSpPr txBox="1"/>
          <p:nvPr/>
        </p:nvSpPr>
        <p:spPr>
          <a:xfrm>
            <a:off x="0" y="4648170"/>
            <a:ext cx="8856982" cy="3662413"/>
          </a:xfrm>
          <a:prstGeom prst="rect">
            <a:avLst/>
          </a:prstGeom>
          <a:noFill/>
        </p:spPr>
        <p:txBody>
          <a:bodyPr wrap="square">
            <a:spAutoFit/>
          </a:bodyPr>
          <a:lstStyle/>
          <a:p>
            <a:pPr>
              <a:lnSpc>
                <a:spcPct val="107000"/>
              </a:lnSpc>
              <a:spcAft>
                <a:spcPts val="800"/>
              </a:spcAft>
            </a:pPr>
            <a:r>
              <a:rPr lang="uk-UA" sz="2000" b="1"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Призери  змагання зі спорядження магазина патронами серед юнаків:</a:t>
            </a:r>
            <a:endParaRPr lang="uk-UA" sz="2000"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uk-UA" sz="1800" b="1"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І місце – </a:t>
            </a:r>
            <a:r>
              <a:rPr lang="uk-UA" sz="1800" b="1" dirty="0" err="1">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Фенцик</a:t>
            </a:r>
            <a:r>
              <a:rPr lang="uk-UA" sz="1800" b="1"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 Юрій, ІІ ФБС</a:t>
            </a:r>
            <a:br>
              <a:rPr lang="uk-UA" sz="1800" b="1"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br>
            <a:r>
              <a:rPr lang="uk-UA" sz="1800" b="1"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ІІ місце – Скалозуб Данило, ІІ ТМС ” Б”</a:t>
            </a:r>
            <a:br>
              <a:rPr lang="uk-UA" sz="1800" b="1"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br>
            <a:r>
              <a:rPr lang="uk-UA" sz="1800" b="1"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ІІІ місце – Жорж Максиміліан,  ІІ ХТ “А” </a:t>
            </a:r>
            <a:endParaRPr lang="en-US" sz="1800" b="1"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uk-UA" sz="1800" b="1"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Військово-патріотичний захід організували викладачі предмета </a:t>
            </a:r>
            <a:endParaRPr lang="uk-UA" sz="1800"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uk-UA" sz="1800" b="1"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«Захист України» Омелян </a:t>
            </a:r>
            <a:r>
              <a:rPr lang="uk-UA" sz="1800" b="1" dirty="0" err="1">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Івановчик</a:t>
            </a:r>
            <a:r>
              <a:rPr lang="uk-UA" sz="1800" b="1"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та Тетяна </a:t>
            </a:r>
            <a:r>
              <a:rPr lang="uk-UA" sz="1800" b="1" dirty="0" err="1">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Машура</a:t>
            </a:r>
            <a:r>
              <a:rPr lang="uk-UA" sz="1800" b="1"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uk-UA" sz="1800"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uk-UA" sz="1800" b="1" dirty="0">
                <a:solidFill>
                  <a:srgbClr val="1F4E79"/>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uk-UA"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uk-UA" sz="1800" b="1" dirty="0">
                <a:solidFill>
                  <a:srgbClr val="1F4E79"/>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uk-UA"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uk-UA" sz="16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uk-UA"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303430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8AD50696-5F4B-4115-9F21-24C082D989EC}"/>
              </a:ext>
            </a:extLst>
          </p:cNvPr>
          <p:cNvSpPr>
            <a:spLocks noGrp="1"/>
          </p:cNvSpPr>
          <p:nvPr>
            <p:ph type="title"/>
          </p:nvPr>
        </p:nvSpPr>
        <p:spPr>
          <a:xfrm>
            <a:off x="6066420" y="1201551"/>
            <a:ext cx="3077580" cy="5472607"/>
          </a:xfrm>
        </p:spPr>
        <p:txBody>
          <a:bodyPr/>
          <a:lstStyle/>
          <a:p>
            <a:pPr algn="l" fontAlgn="base">
              <a:lnSpc>
                <a:spcPct val="107000"/>
              </a:lnSpc>
              <a:spcAft>
                <a:spcPts val="800"/>
              </a:spcAft>
            </a:pPr>
            <a:r>
              <a:rPr lang="uk-UA" sz="1800" b="1"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rPr>
              <a:t>Переможці змагань серед студенток ІІ  курсу</a:t>
            </a:r>
            <a:r>
              <a:rPr lang="en-US" sz="1800"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br>
              <a:rPr lang="en-US" sz="1800"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br>
            <a:r>
              <a:rPr lang="uk-UA" sz="1800" b="1"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І місце – </a:t>
            </a:r>
            <a:r>
              <a:rPr lang="uk-UA" sz="1800" b="1" dirty="0" err="1">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Банга</a:t>
            </a:r>
            <a:r>
              <a:rPr lang="uk-UA" sz="1800" b="1"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 Ангеліна, ІІ ТМС “А”</a:t>
            </a:r>
            <a:br>
              <a:rPr lang="uk-UA" sz="1800" b="1"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br>
            <a:r>
              <a:rPr lang="uk-UA" sz="1800" b="1"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ІІ місце – </a:t>
            </a:r>
            <a:r>
              <a:rPr lang="uk-UA" sz="1800" b="1" dirty="0" err="1">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Махоткіна</a:t>
            </a:r>
            <a:r>
              <a:rPr lang="uk-UA" sz="1800" b="1"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 Анастасія, ІІ ХТ “Б”</a:t>
            </a:r>
            <a:br>
              <a:rPr lang="uk-UA" sz="1800" b="1"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br>
            <a:r>
              <a:rPr lang="uk-UA" sz="1800" b="1"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ІІІ місце – </a:t>
            </a:r>
            <a:r>
              <a:rPr lang="uk-UA" sz="1800" b="1" dirty="0" err="1">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Щадей</a:t>
            </a:r>
            <a:r>
              <a:rPr lang="uk-UA" sz="1800" b="1"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 Ольга, ІІТМС ” Б”</a:t>
            </a:r>
            <a:r>
              <a:rPr lang="uk-UA" sz="1800"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rPr>
              <a:t/>
            </a:r>
            <a:br>
              <a:rPr lang="uk-UA" sz="1800"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rPr>
            </a:br>
            <a:r>
              <a:rPr lang="uk-UA" sz="1800" b="1" dirty="0">
                <a:solidFill>
                  <a:srgbClr val="1F4E79"/>
                </a:solidFill>
                <a:effectLst/>
                <a:latin typeface="Times New Roman" panose="02020603050405020304" pitchFamily="18" charset="0"/>
                <a:ea typeface="Calibri" panose="020F0502020204030204" pitchFamily="34" charset="0"/>
                <a:cs typeface="Times New Roman" panose="02020603050405020304" pitchFamily="18" charset="0"/>
              </a:rPr>
              <a:t> </a:t>
            </a:r>
            <a:r>
              <a:rPr lang="uk-UA" sz="1800" b="1"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rPr>
              <a:t>Переможці змагань серед студенток І курсу</a:t>
            </a:r>
            <a:r>
              <a:rPr lang="en-US" sz="1800"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br>
              <a:rPr lang="en-US" sz="1800"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br>
            <a:r>
              <a:rPr lang="uk-UA" sz="1800"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І місце -  </a:t>
            </a:r>
            <a:r>
              <a:rPr lang="uk-UA" sz="1800" dirty="0" err="1">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Пичкар</a:t>
            </a:r>
            <a:r>
              <a:rPr lang="uk-UA" sz="1800"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 Мар</a:t>
            </a:r>
            <a:r>
              <a:rPr lang="en-US" sz="1800"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a:t>
            </a:r>
            <a:r>
              <a:rPr lang="uk-UA" sz="1800" dirty="0" err="1">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яна</a:t>
            </a:r>
            <a:r>
              <a:rPr lang="uk-UA" sz="1800"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 І ХТ</a:t>
            </a:r>
            <a:r>
              <a:rPr lang="en-US" sz="1800"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uk-UA" sz="1800"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Б</a:t>
            </a:r>
            <a:r>
              <a:rPr lang="en-US" sz="1800"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a:t>
            </a:r>
            <a:br>
              <a:rPr lang="en-US" sz="1800"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br>
            <a:r>
              <a:rPr lang="uk-UA" sz="1800"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ІІ місце - Газа </a:t>
            </a:r>
            <a:r>
              <a:rPr lang="uk-UA" sz="1800" dirty="0" err="1">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Крістіна</a:t>
            </a:r>
            <a:r>
              <a:rPr lang="uk-UA" sz="1800" dirty="0" smtClean="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smtClean="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uk-UA" sz="1800" dirty="0" smtClean="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uk-UA" sz="1800"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І ОО</a:t>
            </a:r>
            <a:r>
              <a:rPr lang="en-US" sz="1800"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
            </a:r>
            <a:br>
              <a:rPr lang="en-US" sz="1800"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br>
            <a:r>
              <a:rPr lang="uk-UA" sz="1800"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ІІІ місце - </a:t>
            </a:r>
            <a:r>
              <a:rPr lang="uk-UA" sz="1800" dirty="0" err="1">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Тошнаді</a:t>
            </a:r>
            <a:r>
              <a:rPr lang="uk-UA" sz="1800"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 Ангеліна,  І ХТ</a:t>
            </a:r>
            <a:r>
              <a:rPr lang="en-US" sz="1800"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uk-UA" sz="1800"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А</a:t>
            </a:r>
            <a:r>
              <a:rPr lang="en-US" sz="1800"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uk-UA" dirty="0">
              <a:solidFill>
                <a:schemeClr val="accent6">
                  <a:lumMod val="50000"/>
                </a:schemeClr>
              </a:solidFill>
            </a:endParaRPr>
          </a:p>
        </p:txBody>
      </p:sp>
      <p:pic>
        <p:nvPicPr>
          <p:cNvPr id="3" name="Рисунок 2">
            <a:extLst>
              <a:ext uri="{FF2B5EF4-FFF2-40B4-BE49-F238E27FC236}">
                <a16:creationId xmlns="" xmlns:a16="http://schemas.microsoft.com/office/drawing/2014/main" id="{4EF870A8-F8B5-41F9-A787-46F29A2D60D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251" y="980728"/>
            <a:ext cx="2070485" cy="2664296"/>
          </a:xfrm>
          <a:prstGeom prst="rect">
            <a:avLst/>
          </a:prstGeom>
          <a:noFill/>
          <a:ln>
            <a:noFill/>
          </a:ln>
        </p:spPr>
      </p:pic>
      <p:pic>
        <p:nvPicPr>
          <p:cNvPr id="4" name="Рисунок 3">
            <a:extLst>
              <a:ext uri="{FF2B5EF4-FFF2-40B4-BE49-F238E27FC236}">
                <a16:creationId xmlns="" xmlns:a16="http://schemas.microsoft.com/office/drawing/2014/main" id="{DBEEAD48-D710-45F1-857F-99F8333BC8D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95737" y="984425"/>
            <a:ext cx="4062610" cy="2660600"/>
          </a:xfrm>
          <a:prstGeom prst="rect">
            <a:avLst/>
          </a:prstGeom>
          <a:noFill/>
          <a:ln>
            <a:noFill/>
          </a:ln>
        </p:spPr>
      </p:pic>
      <p:pic>
        <p:nvPicPr>
          <p:cNvPr id="5" name="Рисунок 4">
            <a:extLst>
              <a:ext uri="{FF2B5EF4-FFF2-40B4-BE49-F238E27FC236}">
                <a16:creationId xmlns="" xmlns:a16="http://schemas.microsoft.com/office/drawing/2014/main" id="{CCC38BA9-7B0B-4DBD-92EE-57EC11C951B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39752" y="3845023"/>
            <a:ext cx="3918595" cy="2853703"/>
          </a:xfrm>
          <a:prstGeom prst="rect">
            <a:avLst/>
          </a:prstGeom>
          <a:noFill/>
          <a:ln>
            <a:noFill/>
          </a:ln>
        </p:spPr>
      </p:pic>
      <p:pic>
        <p:nvPicPr>
          <p:cNvPr id="6" name="Рисунок 5">
            <a:extLst>
              <a:ext uri="{FF2B5EF4-FFF2-40B4-BE49-F238E27FC236}">
                <a16:creationId xmlns="" xmlns:a16="http://schemas.microsoft.com/office/drawing/2014/main" id="{2978365B-2DD4-460C-A52F-F539D72E39E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077" y="3845024"/>
            <a:ext cx="2251011" cy="2853702"/>
          </a:xfrm>
          <a:prstGeom prst="rect">
            <a:avLst/>
          </a:prstGeom>
          <a:noFill/>
          <a:ln>
            <a:noFill/>
          </a:ln>
        </p:spPr>
      </p:pic>
      <p:sp>
        <p:nvSpPr>
          <p:cNvPr id="8" name="TextBox 7">
            <a:extLst>
              <a:ext uri="{FF2B5EF4-FFF2-40B4-BE49-F238E27FC236}">
                <a16:creationId xmlns="" xmlns:a16="http://schemas.microsoft.com/office/drawing/2014/main" id="{9281632E-DFEE-487A-8B5B-C38240D196F9}"/>
              </a:ext>
            </a:extLst>
          </p:cNvPr>
          <p:cNvSpPr txBox="1"/>
          <p:nvPr/>
        </p:nvSpPr>
        <p:spPr>
          <a:xfrm>
            <a:off x="251520" y="171174"/>
            <a:ext cx="7704856" cy="1125463"/>
          </a:xfrm>
          <a:prstGeom prst="rect">
            <a:avLst/>
          </a:prstGeom>
          <a:noFill/>
        </p:spPr>
        <p:txBody>
          <a:bodyPr wrap="square">
            <a:spAutoFit/>
          </a:bodyPr>
          <a:lstStyle/>
          <a:p>
            <a:r>
              <a:rPr lang="uk-UA" sz="24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З</a:t>
            </a:r>
            <a:r>
              <a:rPr lang="uk-UA" sz="2400" b="1"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магання зі стрільби з пневматичної гвинтівки серед    </a:t>
            </a:r>
          </a:p>
          <a:p>
            <a:r>
              <a:rPr lang="uk-UA" sz="24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uk-UA" sz="2400" b="1"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дівчат</a:t>
            </a:r>
            <a:r>
              <a:rPr lang="uk-UA" sz="1800"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a:r>
            <a:br>
              <a:rPr lang="uk-UA" sz="1800"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rPr>
            </a:br>
            <a:r>
              <a:rPr lang="uk-UA" sz="1800" b="1"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uk-UA" dirty="0"/>
          </a:p>
        </p:txBody>
      </p:sp>
    </p:spTree>
    <p:extLst>
      <p:ext uri="{BB962C8B-B14F-4D97-AF65-F5344CB8AC3E}">
        <p14:creationId xmlns:p14="http://schemas.microsoft.com/office/powerpoint/2010/main" val="28789682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87632950-5477-4E72-9AED-174BC378D756}"/>
              </a:ext>
            </a:extLst>
          </p:cNvPr>
          <p:cNvSpPr>
            <a:spLocks noGrp="1"/>
          </p:cNvSpPr>
          <p:nvPr>
            <p:ph type="title"/>
          </p:nvPr>
        </p:nvSpPr>
        <p:spPr>
          <a:xfrm>
            <a:off x="323528" y="116632"/>
            <a:ext cx="8305800" cy="936104"/>
          </a:xfrm>
        </p:spPr>
        <p:txBody>
          <a:bodyPr/>
          <a:lstStyle/>
          <a:p>
            <a:pPr marL="0" indent="0" algn="ctr">
              <a:lnSpc>
                <a:spcPct val="107000"/>
              </a:lnSpc>
              <a:spcAft>
                <a:spcPts val="800"/>
              </a:spcAft>
              <a:buNone/>
            </a:pPr>
            <a:r>
              <a:rPr lang="uk-UA" sz="2400" b="1"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Набуття студентами -юнаками І курсу практичних   </a:t>
            </a:r>
            <a:r>
              <a:rPr lang="uk-UA" sz="2400"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a:r>
            <a:br>
              <a:rPr lang="uk-UA" sz="2400"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rPr>
            </a:br>
            <a:r>
              <a:rPr lang="uk-UA" sz="2400" b="1"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бойових навичок на військовому полігоні </a:t>
            </a:r>
            <a:r>
              <a:rPr lang="uk-UA" sz="2400" dirty="0">
                <a:effectLst/>
                <a:latin typeface="Calibri" panose="020F0502020204030204" pitchFamily="34" charset="0"/>
                <a:ea typeface="Calibri" panose="020F0502020204030204" pitchFamily="34" charset="0"/>
                <a:cs typeface="Times New Roman" panose="02020603050405020304" pitchFamily="18" charset="0"/>
              </a:rPr>
              <a:t/>
            </a:r>
            <a:br>
              <a:rPr lang="uk-UA" sz="2400" dirty="0">
                <a:effectLst/>
                <a:latin typeface="Calibri" panose="020F0502020204030204" pitchFamily="34" charset="0"/>
                <a:ea typeface="Calibri" panose="020F0502020204030204" pitchFamily="34" charset="0"/>
                <a:cs typeface="Times New Roman" panose="02020603050405020304" pitchFamily="18" charset="0"/>
              </a:rPr>
            </a:br>
            <a:endParaRPr lang="uk-UA" dirty="0"/>
          </a:p>
        </p:txBody>
      </p:sp>
      <p:pic>
        <p:nvPicPr>
          <p:cNvPr id="3" name="Рисунок 2" descr="D:\хімкабінет\Марина\Циклова комісія\Звіт ЦК 23-24 н.р\Виховні заходи\zobrazhennya_viber_2024-05-09_10-28-24-022-kopiya-1024x800.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062256"/>
            <a:ext cx="3528392" cy="2942808"/>
          </a:xfrm>
          <a:prstGeom prst="rect">
            <a:avLst/>
          </a:prstGeom>
          <a:noFill/>
          <a:ln>
            <a:noFill/>
          </a:ln>
        </p:spPr>
      </p:pic>
      <p:pic>
        <p:nvPicPr>
          <p:cNvPr id="4" name="Рисунок 3" descr="D:\хімкабінет\Марина\Циклова комісія\Звіт ЦК 23-24 н.р\Виховні заходи\zobrazhennya_viber_2024-05-09_10-28-24-183-kopiya-678x381.jpg"/>
          <p:cNvPicPr/>
          <p:nvPr/>
        </p:nvPicPr>
        <p:blipFill>
          <a:blip r:embed="rId3">
            <a:extLst>
              <a:ext uri="{28A0092B-C50C-407E-A947-70E740481C1C}">
                <a14:useLocalDpi xmlns:a14="http://schemas.microsoft.com/office/drawing/2010/main" val="0"/>
              </a:ext>
            </a:extLst>
          </a:blip>
          <a:srcRect/>
          <a:stretch>
            <a:fillRect/>
          </a:stretch>
        </p:blipFill>
        <p:spPr bwMode="auto">
          <a:xfrm>
            <a:off x="4139952" y="1062256"/>
            <a:ext cx="4248472" cy="2942808"/>
          </a:xfrm>
          <a:prstGeom prst="rect">
            <a:avLst/>
          </a:prstGeom>
          <a:noFill/>
          <a:ln>
            <a:noFill/>
          </a:ln>
        </p:spPr>
      </p:pic>
      <p:pic>
        <p:nvPicPr>
          <p:cNvPr id="5" name="Рисунок 4" descr="D:\хімкабінет\Марина\Циклова комісія\Звіт ЦК 23-24 н.р\Виховні заходи\zobrazhennya_viber_2024-05-09_10-28-24-307-kopiya-1024x665.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089" y="3861048"/>
            <a:ext cx="3530863" cy="2736304"/>
          </a:xfrm>
          <a:prstGeom prst="rect">
            <a:avLst/>
          </a:prstGeom>
          <a:noFill/>
          <a:ln>
            <a:noFill/>
          </a:ln>
        </p:spPr>
      </p:pic>
      <p:pic>
        <p:nvPicPr>
          <p:cNvPr id="6" name="Рисунок 5" descr="D:\хімкабінет\Марина\Циклова комісія\Звіт ЦК 23-24 н.р\Виховні заходи\zobrazhennya_viber_2024-05-09_10-28-24-433-kopiya-1024x707.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39952" y="3856072"/>
            <a:ext cx="4248472" cy="2741280"/>
          </a:xfrm>
          <a:prstGeom prst="rect">
            <a:avLst/>
          </a:prstGeom>
          <a:noFill/>
          <a:ln>
            <a:noFill/>
          </a:ln>
        </p:spPr>
      </p:pic>
    </p:spTree>
    <p:extLst>
      <p:ext uri="{BB962C8B-B14F-4D97-AF65-F5344CB8AC3E}">
        <p14:creationId xmlns:p14="http://schemas.microsoft.com/office/powerpoint/2010/main" val="32064115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91F18903-AD1E-447B-9EB7-5F84A7996CD7}"/>
              </a:ext>
            </a:extLst>
          </p:cNvPr>
          <p:cNvSpPr>
            <a:spLocks noGrp="1"/>
          </p:cNvSpPr>
          <p:nvPr>
            <p:ph type="title"/>
          </p:nvPr>
        </p:nvSpPr>
        <p:spPr>
          <a:xfrm>
            <a:off x="90810" y="0"/>
            <a:ext cx="8945686" cy="548680"/>
          </a:xfrm>
        </p:spPr>
        <p:txBody>
          <a:bodyPr/>
          <a:lstStyle/>
          <a:p>
            <a:pPr marL="0" indent="0" algn="ctr">
              <a:buNone/>
            </a:pPr>
            <a:r>
              <a:rPr lang="uk-UA" sz="2400" b="1" kern="180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Об’єктове навчання і тренування з цивільного захисту</a:t>
            </a:r>
            <a:r>
              <a:rPr lang="uk-UA" sz="2400" dirty="0">
                <a:effectLst/>
                <a:latin typeface="Calibri" panose="020F0502020204030204" pitchFamily="34" charset="0"/>
                <a:ea typeface="Calibri" panose="020F0502020204030204" pitchFamily="34" charset="0"/>
                <a:cs typeface="Times New Roman" panose="02020603050405020304" pitchFamily="18" charset="0"/>
              </a:rPr>
              <a:t/>
            </a:r>
            <a:br>
              <a:rPr lang="uk-UA" sz="2400" dirty="0">
                <a:effectLst/>
                <a:latin typeface="Calibri" panose="020F0502020204030204" pitchFamily="34" charset="0"/>
                <a:ea typeface="Calibri" panose="020F0502020204030204" pitchFamily="34" charset="0"/>
                <a:cs typeface="Times New Roman" panose="02020603050405020304" pitchFamily="18" charset="0"/>
              </a:rPr>
            </a:br>
            <a:endParaRPr lang="uk-UA" sz="2400" dirty="0"/>
          </a:p>
        </p:txBody>
      </p:sp>
      <p:pic>
        <p:nvPicPr>
          <p:cNvPr id="3" name="Рисунок 2">
            <a:extLst>
              <a:ext uri="{FF2B5EF4-FFF2-40B4-BE49-F238E27FC236}">
                <a16:creationId xmlns="" xmlns:a16="http://schemas.microsoft.com/office/drawing/2014/main" id="{288AA4F6-0B04-4FA5-AA73-02C7C6572A5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449" y="548680"/>
            <a:ext cx="5722722" cy="3096344"/>
          </a:xfrm>
          <a:prstGeom prst="rect">
            <a:avLst/>
          </a:prstGeom>
          <a:noFill/>
          <a:ln>
            <a:noFill/>
          </a:ln>
        </p:spPr>
      </p:pic>
      <p:pic>
        <p:nvPicPr>
          <p:cNvPr id="4" name="Рисунок 3">
            <a:extLst>
              <a:ext uri="{FF2B5EF4-FFF2-40B4-BE49-F238E27FC236}">
                <a16:creationId xmlns="" xmlns:a16="http://schemas.microsoft.com/office/drawing/2014/main" id="{3A78DCE7-EFDB-4469-8BC6-2295B5141A9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810" y="3668638"/>
            <a:ext cx="5707361" cy="3107010"/>
          </a:xfrm>
          <a:prstGeom prst="rect">
            <a:avLst/>
          </a:prstGeom>
          <a:noFill/>
          <a:ln>
            <a:noFill/>
          </a:ln>
        </p:spPr>
      </p:pic>
      <p:sp>
        <p:nvSpPr>
          <p:cNvPr id="6" name="TextBox 5">
            <a:extLst>
              <a:ext uri="{FF2B5EF4-FFF2-40B4-BE49-F238E27FC236}">
                <a16:creationId xmlns="" xmlns:a16="http://schemas.microsoft.com/office/drawing/2014/main" id="{E8E69EED-F71D-467B-8D6C-FFA05A124B61}"/>
              </a:ext>
            </a:extLst>
          </p:cNvPr>
          <p:cNvSpPr txBox="1"/>
          <p:nvPr/>
        </p:nvSpPr>
        <p:spPr>
          <a:xfrm>
            <a:off x="5868143" y="548680"/>
            <a:ext cx="2952329" cy="6802888"/>
          </a:xfrm>
          <a:prstGeom prst="rect">
            <a:avLst/>
          </a:prstGeom>
          <a:noFill/>
        </p:spPr>
        <p:txBody>
          <a:bodyPr wrap="square">
            <a:spAutoFit/>
          </a:bodyPr>
          <a:lstStyle/>
          <a:p>
            <a:pPr>
              <a:lnSpc>
                <a:spcPct val="107000"/>
              </a:lnSpc>
              <a:spcAft>
                <a:spcPts val="800"/>
              </a:spcAft>
            </a:pPr>
            <a:r>
              <a:rPr lang="uk-UA" sz="1800" b="1" dirty="0">
                <a:effectLst/>
                <a:latin typeface="Times New Roman" panose="02020603050405020304" pitchFamily="18" charset="0"/>
                <a:ea typeface="Calibri" panose="020F0502020204030204" pitchFamily="34" charset="0"/>
                <a:cs typeface="Times New Roman" panose="02020603050405020304" pitchFamily="18" charset="0"/>
              </a:rPr>
              <a:t>Під час об'єктового навчання і тренування здобувачі освіти отримали інструкції з питань цивільного захисту, пожежної безпеки та дій  у разі загрози або виникнення  надзвичайних ситуацій;  набули практичні навички щодо реалізації планів реагування на них.  </a:t>
            </a:r>
            <a:endParaRPr lang="uk-UA"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uk-UA" sz="1800" b="1"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Головна мета проведення об</a:t>
            </a:r>
            <a:r>
              <a:rPr lang="en-US" sz="1800" b="1"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r>
              <a:rPr lang="uk-UA" sz="1800" b="1" dirty="0" err="1">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єктового</a:t>
            </a:r>
            <a:r>
              <a:rPr lang="uk-UA" sz="1800" b="1"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тренування з цивільного захисту – </a:t>
            </a:r>
            <a:r>
              <a:rPr lang="uk-UA" sz="1800" b="1" dirty="0">
                <a:effectLst/>
                <a:latin typeface="Times New Roman" panose="02020603050405020304" pitchFamily="18" charset="0"/>
                <a:ea typeface="Calibri" panose="020F0502020204030204" pitchFamily="34" charset="0"/>
                <a:cs typeface="Times New Roman" panose="02020603050405020304" pitchFamily="18" charset="0"/>
              </a:rPr>
              <a:t>забезпечення безпеки здобувачів освіти у викликах сьогодення, у разі загрози або виникнення надзвичайних ситуацій. </a:t>
            </a:r>
            <a:endParaRPr lang="uk-UA"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uk-UA" sz="18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uk-UA"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308336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B7F627D6-74F5-4ECF-BF35-FA04D3EE1D74}"/>
              </a:ext>
            </a:extLst>
          </p:cNvPr>
          <p:cNvSpPr>
            <a:spLocks noGrp="1"/>
          </p:cNvSpPr>
          <p:nvPr>
            <p:ph type="title"/>
          </p:nvPr>
        </p:nvSpPr>
        <p:spPr>
          <a:xfrm>
            <a:off x="5796136" y="260648"/>
            <a:ext cx="3347864" cy="6192688"/>
          </a:xfrm>
        </p:spPr>
        <p:txBody>
          <a:bodyPr/>
          <a:lstStyle/>
          <a:p>
            <a:pPr marL="0" indent="0" algn="l">
              <a:lnSpc>
                <a:spcPct val="107000"/>
              </a:lnSpc>
              <a:spcAft>
                <a:spcPts val="800"/>
              </a:spcAft>
              <a:buNone/>
            </a:pPr>
            <a:r>
              <a:rPr lang="uk-UA" sz="2000"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Об’єктове навчання і тренування  відбулося завдяки участі начальника цивільного захисту  об</a:t>
            </a:r>
            <a:r>
              <a:rPr lang="en-US" sz="2000"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r>
              <a:rPr lang="uk-UA" sz="2000" dirty="0" err="1">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єкта</a:t>
            </a:r>
            <a:r>
              <a:rPr lang="en-US" sz="2000"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uk-UA" sz="2000"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директора коледжу Волощука С</a:t>
            </a:r>
            <a:r>
              <a:rPr lang="en-US" sz="2000"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r>
              <a:rPr lang="uk-UA" sz="2000"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М</a:t>
            </a:r>
            <a:r>
              <a:rPr lang="en-US" sz="2000"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uk-UA" sz="2000"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начальника штабу  цивільного захисту  </a:t>
            </a:r>
            <a:r>
              <a:rPr lang="en-US" sz="2000"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uk-UA" sz="2000" dirty="0" err="1">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Івановчика</a:t>
            </a:r>
            <a:r>
              <a:rPr lang="uk-UA" sz="2000"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О</a:t>
            </a:r>
            <a:r>
              <a:rPr lang="en-US" sz="2000"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r>
              <a:rPr lang="uk-UA" sz="2000"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М</a:t>
            </a:r>
            <a:r>
              <a:rPr lang="en-US" sz="2000"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2000"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br>
            <a:r>
              <a:rPr lang="uk-UA" sz="2000"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лікаря коледжу </a:t>
            </a:r>
            <a:r>
              <a:rPr lang="en-US" sz="2000" dirty="0" smtClean="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r>
            <a:br>
              <a:rPr lang="en-US" sz="2000" dirty="0" smtClean="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br>
            <a:r>
              <a:rPr lang="uk-UA" sz="2000" dirty="0" err="1" smtClean="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Червіняка</a:t>
            </a:r>
            <a:r>
              <a:rPr lang="uk-UA" sz="2000" dirty="0" smtClean="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uk-UA" sz="2000"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В</a:t>
            </a:r>
            <a:r>
              <a:rPr lang="en-US" sz="2000"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r>
              <a:rPr lang="uk-UA" sz="2000"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В</a:t>
            </a:r>
            <a:r>
              <a:rPr lang="en-US" sz="2000"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uk-UA" sz="2000"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викладачів предмету </a:t>
            </a:r>
            <a:r>
              <a:rPr lang="en-US" sz="2000"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uk-UA" sz="2000"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Захист України</a:t>
            </a:r>
            <a:r>
              <a:rPr lang="en-US" sz="2000"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uk-UA" sz="2000" dirty="0" err="1">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Машури</a:t>
            </a:r>
            <a:r>
              <a:rPr lang="uk-UA" sz="2000"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Т</a:t>
            </a:r>
            <a:r>
              <a:rPr lang="en-US" sz="2000"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r>
              <a:rPr lang="uk-UA" sz="2000"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В</a:t>
            </a:r>
            <a:r>
              <a:rPr lang="en-US" sz="2000"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uk-UA" sz="2000"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та</a:t>
            </a:r>
            <a:r>
              <a:rPr lang="en-US" sz="2000"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uk-UA" sz="2000"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Фізичного виховання</a:t>
            </a:r>
            <a:r>
              <a:rPr lang="en-US" sz="2000"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uk-UA" sz="2000"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Чайковського А</a:t>
            </a:r>
            <a:r>
              <a:rPr lang="en-US" sz="2000"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r>
              <a:rPr lang="uk-UA" sz="2000"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В</a:t>
            </a:r>
            <a:r>
              <a:rPr lang="en-US" sz="2000"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uk-UA" sz="2000" dirty="0" smtClean="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а </a:t>
            </a:r>
            <a:r>
              <a:rPr lang="uk-UA" sz="2000"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також ланок евакуації</a:t>
            </a:r>
            <a:r>
              <a:rPr lang="en-US" sz="2000"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uk-UA" sz="2000"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пожежогасіння та громадського порядку</a:t>
            </a:r>
            <a:r>
              <a:rPr lang="en-US" sz="20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r>
              <a:rPr lang="uk-UA" sz="20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r>
            <a:br>
              <a:rPr lang="uk-UA" sz="20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br>
            <a:r>
              <a:rPr lang="uk-UA" sz="2000" b="1" dirty="0">
                <a:solidFill>
                  <a:srgbClr val="1F4E79"/>
                </a:solidFill>
                <a:effectLst/>
                <a:latin typeface="Times New Roman" panose="02020603050405020304" pitchFamily="18" charset="0"/>
                <a:ea typeface="Calibri" panose="020F0502020204030204" pitchFamily="34" charset="0"/>
                <a:cs typeface="Times New Roman" panose="02020603050405020304" pitchFamily="18" charset="0"/>
              </a:rPr>
              <a:t> </a:t>
            </a:r>
            <a:r>
              <a:rPr lang="uk-UA" sz="2000" dirty="0">
                <a:effectLst/>
                <a:latin typeface="Calibri" panose="020F0502020204030204" pitchFamily="34" charset="0"/>
                <a:ea typeface="Calibri" panose="020F0502020204030204" pitchFamily="34" charset="0"/>
                <a:cs typeface="Times New Roman" panose="02020603050405020304" pitchFamily="18" charset="0"/>
              </a:rPr>
              <a:t/>
            </a:r>
            <a:br>
              <a:rPr lang="uk-UA" sz="2000" dirty="0">
                <a:effectLst/>
                <a:latin typeface="Calibri" panose="020F0502020204030204" pitchFamily="34" charset="0"/>
                <a:ea typeface="Calibri" panose="020F0502020204030204" pitchFamily="34" charset="0"/>
                <a:cs typeface="Times New Roman" panose="02020603050405020304" pitchFamily="18" charset="0"/>
              </a:rPr>
            </a:br>
            <a:endParaRPr lang="uk-UA" sz="2000" dirty="0"/>
          </a:p>
        </p:txBody>
      </p:sp>
      <p:pic>
        <p:nvPicPr>
          <p:cNvPr id="3" name="Рисунок 2">
            <a:extLst>
              <a:ext uri="{FF2B5EF4-FFF2-40B4-BE49-F238E27FC236}">
                <a16:creationId xmlns="" xmlns:a16="http://schemas.microsoft.com/office/drawing/2014/main" id="{A6609B62-96C7-43F4-A555-06F63599EB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504" y="55280"/>
            <a:ext cx="5544616" cy="2992771"/>
          </a:xfrm>
          <a:prstGeom prst="rect">
            <a:avLst/>
          </a:prstGeom>
          <a:noFill/>
          <a:ln>
            <a:noFill/>
          </a:ln>
        </p:spPr>
      </p:pic>
      <p:pic>
        <p:nvPicPr>
          <p:cNvPr id="4" name="Рисунок 3">
            <a:extLst>
              <a:ext uri="{FF2B5EF4-FFF2-40B4-BE49-F238E27FC236}">
                <a16:creationId xmlns="" xmlns:a16="http://schemas.microsoft.com/office/drawing/2014/main" id="{9A621CCE-D192-4BCF-8D3D-5341907D8D4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6724" y="3129894"/>
            <a:ext cx="5544616" cy="3672406"/>
          </a:xfrm>
          <a:prstGeom prst="rect">
            <a:avLst/>
          </a:prstGeom>
          <a:noFill/>
          <a:ln>
            <a:noFill/>
          </a:ln>
        </p:spPr>
      </p:pic>
    </p:spTree>
    <p:extLst>
      <p:ext uri="{BB962C8B-B14F-4D97-AF65-F5344CB8AC3E}">
        <p14:creationId xmlns:p14="http://schemas.microsoft.com/office/powerpoint/2010/main" val="2116508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235E3288-F9AE-4A68-A7FB-CC17A1F2F8F7}"/>
              </a:ext>
            </a:extLst>
          </p:cNvPr>
          <p:cNvSpPr>
            <a:spLocks noGrp="1"/>
          </p:cNvSpPr>
          <p:nvPr>
            <p:ph type="title"/>
          </p:nvPr>
        </p:nvSpPr>
        <p:spPr>
          <a:xfrm>
            <a:off x="105818" y="238063"/>
            <a:ext cx="9036496" cy="936104"/>
          </a:xfrm>
        </p:spPr>
        <p:txBody>
          <a:bodyPr/>
          <a:lstStyle/>
          <a:p>
            <a:pPr marL="0" indent="0" algn="ctr">
              <a:lnSpc>
                <a:spcPct val="107000"/>
              </a:lnSpc>
              <a:spcAft>
                <a:spcPts val="800"/>
              </a:spcAft>
              <a:buNone/>
            </a:pPr>
            <a:r>
              <a:rPr lang="uk-UA" sz="2800" b="1" kern="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Участь  у благодійних акціях, волонтерській діяльності</a:t>
            </a:r>
            <a:r>
              <a:rPr lang="uk-UA" sz="1800" dirty="0">
                <a:effectLst/>
                <a:latin typeface="Calibri" panose="020F0502020204030204" pitchFamily="34" charset="0"/>
                <a:ea typeface="Calibri" panose="020F0502020204030204" pitchFamily="34" charset="0"/>
                <a:cs typeface="Times New Roman" panose="02020603050405020304" pitchFamily="18" charset="0"/>
              </a:rPr>
              <a:t/>
            </a:r>
            <a:br>
              <a:rPr lang="uk-UA" sz="1800" dirty="0">
                <a:effectLst/>
                <a:latin typeface="Calibri" panose="020F0502020204030204" pitchFamily="34" charset="0"/>
                <a:ea typeface="Calibri" panose="020F0502020204030204" pitchFamily="34" charset="0"/>
                <a:cs typeface="Times New Roman" panose="02020603050405020304" pitchFamily="18" charset="0"/>
              </a:rPr>
            </a:br>
            <a:r>
              <a:rPr lang="uk-UA" sz="1800" dirty="0">
                <a:effectLst/>
                <a:latin typeface="Calibri" panose="020F0502020204030204" pitchFamily="34" charset="0"/>
                <a:ea typeface="Calibri" panose="020F0502020204030204" pitchFamily="34" charset="0"/>
                <a:cs typeface="Times New Roman" panose="02020603050405020304" pitchFamily="18" charset="0"/>
              </a:rPr>
              <a:t/>
            </a:r>
            <a:br>
              <a:rPr lang="uk-UA" sz="1800" dirty="0">
                <a:effectLst/>
                <a:latin typeface="Calibri" panose="020F0502020204030204" pitchFamily="34" charset="0"/>
                <a:ea typeface="Calibri" panose="020F0502020204030204" pitchFamily="34" charset="0"/>
                <a:cs typeface="Times New Roman" panose="02020603050405020304" pitchFamily="18" charset="0"/>
              </a:rPr>
            </a:br>
            <a:endParaRPr lang="uk-UA" dirty="0"/>
          </a:p>
        </p:txBody>
      </p:sp>
      <p:pic>
        <p:nvPicPr>
          <p:cNvPr id="3" name="Рисунок 2" descr="C:\Users\Администратор\Downloads\IMG-55d251e6b1f755095d31653fa1cf3ea8-V.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52120" y="1451520"/>
            <a:ext cx="3282190" cy="5073824"/>
          </a:xfrm>
          <a:prstGeom prst="rect">
            <a:avLst/>
          </a:prstGeom>
          <a:noFill/>
          <a:ln>
            <a:noFill/>
          </a:ln>
        </p:spPr>
      </p:pic>
      <p:pic>
        <p:nvPicPr>
          <p:cNvPr id="4" name="Рисунок 3" descr="C:\Users\Администратор\Downloads\IMG-70b3a4af4af704234aa9c5830c9f3db3-V.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3768" y="3259646"/>
            <a:ext cx="3168352" cy="3265698"/>
          </a:xfrm>
          <a:prstGeom prst="rect">
            <a:avLst/>
          </a:prstGeom>
          <a:noFill/>
          <a:ln>
            <a:noFill/>
          </a:ln>
        </p:spPr>
      </p:pic>
      <p:pic>
        <p:nvPicPr>
          <p:cNvPr id="5" name="Рисунок 4" descr="C:\Users\Администратор\Downloads\IMG-640fe69d2120b9823f2fedfd58bdc3b4-V.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3259646"/>
            <a:ext cx="3026551" cy="3265698"/>
          </a:xfrm>
          <a:prstGeom prst="rect">
            <a:avLst/>
          </a:prstGeom>
          <a:noFill/>
          <a:ln>
            <a:noFill/>
          </a:ln>
        </p:spPr>
      </p:pic>
      <p:sp>
        <p:nvSpPr>
          <p:cNvPr id="7" name="TextBox 6">
            <a:extLst>
              <a:ext uri="{FF2B5EF4-FFF2-40B4-BE49-F238E27FC236}">
                <a16:creationId xmlns="" xmlns:a16="http://schemas.microsoft.com/office/drawing/2014/main" id="{6368F258-E82E-4A76-BB38-5D70A4776C83}"/>
              </a:ext>
            </a:extLst>
          </p:cNvPr>
          <p:cNvSpPr txBox="1"/>
          <p:nvPr/>
        </p:nvSpPr>
        <p:spPr>
          <a:xfrm>
            <a:off x="395536" y="1268760"/>
            <a:ext cx="4608512" cy="2123658"/>
          </a:xfrm>
          <a:prstGeom prst="rect">
            <a:avLst/>
          </a:prstGeom>
          <a:noFill/>
        </p:spPr>
        <p:txBody>
          <a:bodyPr wrap="square">
            <a:spAutoFit/>
          </a:bodyPr>
          <a:lstStyle/>
          <a:p>
            <a:r>
              <a:rPr lang="uk-UA" sz="2400" b="1"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Благодійна акція -майстер-клас по розписі пряників зі студентами І ФБС  проводить </a:t>
            </a:r>
            <a:r>
              <a:rPr lang="uk-UA" sz="2400" b="1" dirty="0" err="1">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академнаставник</a:t>
            </a:r>
            <a:r>
              <a:rPr lang="uk-UA" sz="2400" b="1"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uk-UA" sz="2400" b="1" dirty="0" err="1">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Денчиля</a:t>
            </a:r>
            <a:r>
              <a:rPr lang="uk-UA" sz="2400" b="1"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М.І.</a:t>
            </a:r>
            <a:r>
              <a:rPr lang="uk-UA" sz="2400"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a:r>
            <a:br>
              <a:rPr lang="uk-UA" sz="2400"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rPr>
            </a:br>
            <a:r>
              <a:rPr lang="uk-UA" sz="1800" dirty="0">
                <a:effectLst/>
                <a:latin typeface="Calibri" panose="020F0502020204030204" pitchFamily="34" charset="0"/>
                <a:ea typeface="Calibri" panose="020F0502020204030204" pitchFamily="34" charset="0"/>
                <a:cs typeface="Times New Roman" panose="02020603050405020304" pitchFamily="18" charset="0"/>
              </a:rPr>
              <a:t/>
            </a:r>
            <a:br>
              <a:rPr lang="uk-UA" sz="1800" dirty="0">
                <a:effectLst/>
                <a:latin typeface="Calibri" panose="020F0502020204030204" pitchFamily="34" charset="0"/>
                <a:ea typeface="Calibri" panose="020F0502020204030204" pitchFamily="34" charset="0"/>
                <a:cs typeface="Times New Roman" panose="02020603050405020304" pitchFamily="18" charset="0"/>
              </a:rPr>
            </a:br>
            <a:endParaRPr lang="uk-UA" dirty="0"/>
          </a:p>
        </p:txBody>
      </p:sp>
    </p:spTree>
    <p:extLst>
      <p:ext uri="{BB962C8B-B14F-4D97-AF65-F5344CB8AC3E}">
        <p14:creationId xmlns:p14="http://schemas.microsoft.com/office/powerpoint/2010/main" val="4967897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5085184"/>
            <a:ext cx="3672408" cy="158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Текст 2"/>
          <p:cNvSpPr>
            <a:spLocks noGrp="1"/>
          </p:cNvSpPr>
          <p:nvPr>
            <p:ph type="body" idx="1"/>
          </p:nvPr>
        </p:nvSpPr>
        <p:spPr>
          <a:xfrm>
            <a:off x="233620" y="836712"/>
            <a:ext cx="4626412" cy="3672408"/>
          </a:xfrm>
        </p:spPr>
        <p:txBody>
          <a:bodyPr/>
          <a:lstStyle/>
          <a:p>
            <a:r>
              <a:rPr lang="uk-UA" sz="2000" dirty="0">
                <a:solidFill>
                  <a:schemeClr val="tx2">
                    <a:lumMod val="50000"/>
                  </a:schemeClr>
                </a:solidFill>
              </a:rPr>
              <a:t>Розроблено</a:t>
            </a:r>
            <a:r>
              <a:rPr lang="uk-UA" sz="2000" dirty="0" smtClean="0">
                <a:solidFill>
                  <a:schemeClr val="tx2">
                    <a:lumMod val="50000"/>
                  </a:schemeClr>
                </a:solidFill>
              </a:rPr>
              <a:t>:</a:t>
            </a:r>
          </a:p>
          <a:p>
            <a:pPr marL="171450" indent="-171450" algn="l">
              <a:buFont typeface="Wingdings" pitchFamily="2" charset="2"/>
              <a:buChar char="v"/>
            </a:pPr>
            <a:r>
              <a:rPr lang="uk-UA" sz="1600" dirty="0" smtClean="0">
                <a:solidFill>
                  <a:schemeClr val="accent6">
                    <a:lumMod val="50000"/>
                  </a:schemeClr>
                </a:solidFill>
              </a:rPr>
              <a:t> </a:t>
            </a:r>
            <a:r>
              <a:rPr lang="uk-UA" sz="1700" dirty="0">
                <a:solidFill>
                  <a:schemeClr val="accent6">
                    <a:lumMod val="50000"/>
                  </a:schemeClr>
                </a:solidFill>
              </a:rPr>
              <a:t>робочі навчальні програми, навчально-методичне забезпечення з  інтегрованого курсу «Природничі науки</a:t>
            </a:r>
            <a:r>
              <a:rPr lang="uk-UA" sz="1700" dirty="0" smtClean="0">
                <a:solidFill>
                  <a:schemeClr val="accent6">
                    <a:lumMod val="50000"/>
                  </a:schemeClr>
                </a:solidFill>
              </a:rPr>
              <a:t>» </a:t>
            </a:r>
            <a:endParaRPr lang="ru-RU" sz="1700" dirty="0">
              <a:solidFill>
                <a:schemeClr val="accent6">
                  <a:lumMod val="50000"/>
                </a:schemeClr>
              </a:solidFill>
            </a:endParaRPr>
          </a:p>
          <a:p>
            <a:pPr marL="171450" indent="-171450" algn="l">
              <a:buFont typeface="Wingdings" pitchFamily="2" charset="2"/>
              <a:buChar char="v"/>
            </a:pPr>
            <a:r>
              <a:rPr lang="uk-UA" sz="1700" dirty="0">
                <a:solidFill>
                  <a:schemeClr val="accent6">
                    <a:lumMod val="50000"/>
                  </a:schemeClr>
                </a:solidFill>
              </a:rPr>
              <a:t>завдання для проведення директорських та комплексних контрольних робіт з навчальних предметів і </a:t>
            </a:r>
            <a:r>
              <a:rPr lang="uk-UA" sz="1700" dirty="0" smtClean="0">
                <a:solidFill>
                  <a:schemeClr val="accent6">
                    <a:lumMod val="50000"/>
                  </a:schemeClr>
                </a:solidFill>
              </a:rPr>
              <a:t>дисциплін</a:t>
            </a:r>
            <a:endParaRPr lang="ru-RU" sz="1700" dirty="0">
              <a:solidFill>
                <a:schemeClr val="accent6">
                  <a:lumMod val="50000"/>
                </a:schemeClr>
              </a:solidFill>
            </a:endParaRPr>
          </a:p>
          <a:p>
            <a:pPr marL="171450" indent="-171450" algn="l">
              <a:buFont typeface="Wingdings" pitchFamily="2" charset="2"/>
              <a:buChar char="v"/>
            </a:pPr>
            <a:r>
              <a:rPr lang="uk-UA" sz="1700" dirty="0">
                <a:solidFill>
                  <a:schemeClr val="accent6">
                    <a:lumMod val="50000"/>
                  </a:schemeClr>
                </a:solidFill>
              </a:rPr>
              <a:t>мультимедійні презентації до лекцій, тестові завдання для проведення контролю знань для дистанційної форми навчання</a:t>
            </a:r>
            <a:r>
              <a:rPr lang="uk-UA" sz="1700" dirty="0" smtClean="0">
                <a:solidFill>
                  <a:schemeClr val="accent6">
                    <a:lumMod val="50000"/>
                  </a:schemeClr>
                </a:solidFill>
              </a:rPr>
              <a:t>.</a:t>
            </a:r>
            <a:endParaRPr lang="ru-RU" sz="1700" dirty="0">
              <a:solidFill>
                <a:schemeClr val="accent6">
                  <a:lumMod val="50000"/>
                </a:schemeClr>
              </a:solidFill>
            </a:endParaRPr>
          </a:p>
        </p:txBody>
      </p:sp>
      <p:sp>
        <p:nvSpPr>
          <p:cNvPr id="5" name="Объект 4"/>
          <p:cNvSpPr>
            <a:spLocks noGrp="1"/>
          </p:cNvSpPr>
          <p:nvPr>
            <p:ph sz="half" idx="2"/>
          </p:nvPr>
        </p:nvSpPr>
        <p:spPr>
          <a:xfrm>
            <a:off x="107504" y="4509120"/>
            <a:ext cx="4536504" cy="2088232"/>
          </a:xfrm>
        </p:spPr>
        <p:txBody>
          <a:bodyPr>
            <a:noAutofit/>
          </a:bodyPr>
          <a:lstStyle/>
          <a:p>
            <a:pPr>
              <a:buFont typeface="Wingdings" pitchFamily="2" charset="2"/>
              <a:buChar char="v"/>
            </a:pPr>
            <a:r>
              <a:rPr lang="ru-RU" sz="1600" b="1" dirty="0">
                <a:solidFill>
                  <a:schemeClr val="tx2">
                    <a:lumMod val="50000"/>
                  </a:schemeClr>
                </a:solidFill>
              </a:rPr>
              <a:t>Участь</a:t>
            </a:r>
            <a:r>
              <a:rPr lang="uk-UA" sz="1600" b="1" dirty="0">
                <a:solidFill>
                  <a:schemeClr val="tx2">
                    <a:lumMod val="50000"/>
                  </a:schemeClr>
                </a:solidFill>
              </a:rPr>
              <a:t> викладачів</a:t>
            </a:r>
            <a:r>
              <a:rPr lang="ru-RU" sz="1600" b="1" dirty="0">
                <a:solidFill>
                  <a:schemeClr val="tx2">
                    <a:lumMod val="50000"/>
                  </a:schemeClr>
                </a:solidFill>
              </a:rPr>
              <a:t> у </a:t>
            </a:r>
            <a:r>
              <a:rPr lang="ru-RU" sz="1600" b="1" dirty="0" err="1">
                <a:solidFill>
                  <a:schemeClr val="tx2">
                    <a:lumMod val="50000"/>
                  </a:schemeClr>
                </a:solidFill>
              </a:rPr>
              <a:t>розробці</a:t>
            </a:r>
            <a:r>
              <a:rPr lang="ru-RU" sz="1600" b="1" dirty="0">
                <a:solidFill>
                  <a:schemeClr val="tx2">
                    <a:lumMod val="50000"/>
                  </a:schemeClr>
                </a:solidFill>
              </a:rPr>
              <a:t> </a:t>
            </a:r>
            <a:r>
              <a:rPr lang="ru-RU" sz="1600" b="1" dirty="0" smtClean="0">
                <a:solidFill>
                  <a:schemeClr val="tx2">
                    <a:lumMod val="50000"/>
                  </a:schemeClr>
                </a:solidFill>
              </a:rPr>
              <a:t> </a:t>
            </a:r>
            <a:r>
              <a:rPr lang="ru-RU" sz="1600" b="1" dirty="0" err="1" smtClean="0">
                <a:solidFill>
                  <a:schemeClr val="accent6">
                    <a:lumMod val="50000"/>
                  </a:schemeClr>
                </a:solidFill>
              </a:rPr>
              <a:t>Положень</a:t>
            </a:r>
            <a:r>
              <a:rPr lang="ru-RU" sz="1600" b="1" dirty="0">
                <a:solidFill>
                  <a:schemeClr val="accent6">
                    <a:lumMod val="50000"/>
                  </a:schemeClr>
                </a:solidFill>
              </a:rPr>
              <a:t>, </a:t>
            </a:r>
            <a:r>
              <a:rPr lang="ru-RU" sz="1600" b="1" dirty="0" err="1">
                <a:solidFill>
                  <a:schemeClr val="accent6">
                    <a:lumMod val="50000"/>
                  </a:schemeClr>
                </a:solidFill>
              </a:rPr>
              <a:t>освітньо-професійних</a:t>
            </a:r>
            <a:r>
              <a:rPr lang="ru-RU" sz="1600" b="1" dirty="0">
                <a:solidFill>
                  <a:schemeClr val="accent6">
                    <a:lumMod val="50000"/>
                  </a:schemeClr>
                </a:solidFill>
              </a:rPr>
              <a:t> </a:t>
            </a:r>
            <a:r>
              <a:rPr lang="ru-RU" sz="1600" b="1" dirty="0" err="1">
                <a:solidFill>
                  <a:schemeClr val="accent6">
                    <a:lumMod val="50000"/>
                  </a:schemeClr>
                </a:solidFill>
              </a:rPr>
              <a:t>програм</a:t>
            </a:r>
            <a:r>
              <a:rPr lang="ru-RU" sz="1600" b="1" dirty="0">
                <a:solidFill>
                  <a:schemeClr val="accent6">
                    <a:lumMod val="50000"/>
                  </a:schemeClr>
                </a:solidFill>
              </a:rPr>
              <a:t>, </a:t>
            </a:r>
            <a:r>
              <a:rPr lang="ru-RU" sz="1600" b="1" dirty="0" err="1">
                <a:solidFill>
                  <a:schemeClr val="accent6">
                    <a:lumMod val="50000"/>
                  </a:schemeClr>
                </a:solidFill>
              </a:rPr>
              <a:t>підготовці</a:t>
            </a:r>
            <a:r>
              <a:rPr lang="ru-RU" sz="1600" b="1" dirty="0">
                <a:solidFill>
                  <a:schemeClr val="accent6">
                    <a:lumMod val="50000"/>
                  </a:schemeClr>
                </a:solidFill>
              </a:rPr>
              <a:t> </a:t>
            </a:r>
            <a:r>
              <a:rPr lang="ru-RU" sz="1600" b="1" dirty="0" err="1" smtClean="0">
                <a:solidFill>
                  <a:schemeClr val="accent6">
                    <a:lumMod val="50000"/>
                  </a:schemeClr>
                </a:solidFill>
              </a:rPr>
              <a:t>акредитаційних</a:t>
            </a:r>
            <a:r>
              <a:rPr lang="ru-RU" sz="1600" b="1" dirty="0" smtClean="0">
                <a:solidFill>
                  <a:schemeClr val="accent6">
                    <a:lumMod val="50000"/>
                  </a:schemeClr>
                </a:solidFill>
              </a:rPr>
              <a:t>     </a:t>
            </a:r>
            <a:r>
              <a:rPr lang="ru-RU" sz="1600" b="1" dirty="0">
                <a:solidFill>
                  <a:schemeClr val="accent6">
                    <a:lumMod val="50000"/>
                  </a:schemeClr>
                </a:solidFill>
              </a:rPr>
              <a:t>та </a:t>
            </a:r>
            <a:r>
              <a:rPr lang="ru-RU" sz="1600" b="1" dirty="0" err="1">
                <a:solidFill>
                  <a:schemeClr val="accent6">
                    <a:lumMod val="50000"/>
                  </a:schemeClr>
                </a:solidFill>
              </a:rPr>
              <a:t>атестаційних</a:t>
            </a:r>
            <a:r>
              <a:rPr lang="ru-RU" sz="1600" b="1" dirty="0">
                <a:solidFill>
                  <a:schemeClr val="accent6">
                    <a:lumMod val="50000"/>
                  </a:schemeClr>
                </a:solidFill>
              </a:rPr>
              <a:t> справ</a:t>
            </a:r>
            <a:r>
              <a:rPr lang="uk-UA" sz="1600" b="1" dirty="0">
                <a:solidFill>
                  <a:schemeClr val="accent6">
                    <a:lumMod val="50000"/>
                  </a:schemeClr>
                </a:solidFill>
              </a:rPr>
              <a:t> тощо. </a:t>
            </a:r>
            <a:endParaRPr lang="ru-RU" sz="1600" dirty="0">
              <a:solidFill>
                <a:schemeClr val="accent6">
                  <a:lumMod val="50000"/>
                </a:schemeClr>
              </a:solidFill>
            </a:endParaRPr>
          </a:p>
          <a:p>
            <a:pPr>
              <a:buFont typeface="Wingdings" pitchFamily="2" charset="2"/>
              <a:buChar char="v"/>
            </a:pPr>
            <a:r>
              <a:rPr lang="uk-UA" sz="1600" b="1" dirty="0">
                <a:solidFill>
                  <a:schemeClr val="tx2">
                    <a:lumMod val="50000"/>
                  </a:schemeClr>
                </a:solidFill>
              </a:rPr>
              <a:t>Підготовлено до друку </a:t>
            </a:r>
            <a:r>
              <a:rPr lang="uk-UA" sz="1600" b="1" dirty="0" smtClean="0">
                <a:solidFill>
                  <a:schemeClr val="tx2">
                    <a:lumMod val="50000"/>
                  </a:schemeClr>
                </a:solidFill>
              </a:rPr>
              <a:t>           </a:t>
            </a:r>
            <a:r>
              <a:rPr lang="uk-UA" sz="1600" b="1" dirty="0" smtClean="0">
                <a:solidFill>
                  <a:schemeClr val="accent6">
                    <a:lumMod val="50000"/>
                  </a:schemeClr>
                </a:solidFill>
              </a:rPr>
              <a:t>навчально-методичний </a:t>
            </a:r>
            <a:r>
              <a:rPr lang="uk-UA" sz="1600" b="1" dirty="0">
                <a:solidFill>
                  <a:schemeClr val="accent6">
                    <a:lumMod val="50000"/>
                  </a:schemeClr>
                </a:solidFill>
              </a:rPr>
              <a:t>посібник «Основи підприємництва</a:t>
            </a:r>
            <a:r>
              <a:rPr lang="uk-UA" sz="1600" b="1" dirty="0" smtClean="0">
                <a:solidFill>
                  <a:schemeClr val="accent6">
                    <a:lumMod val="50000"/>
                  </a:schemeClr>
                </a:solidFill>
              </a:rPr>
              <a:t>»         </a:t>
            </a:r>
            <a:r>
              <a:rPr lang="uk-UA" sz="1600" b="1" dirty="0">
                <a:solidFill>
                  <a:schemeClr val="accent6">
                    <a:lumMod val="50000"/>
                  </a:schemeClr>
                </a:solidFill>
              </a:rPr>
              <a:t>(викладач </a:t>
            </a:r>
            <a:r>
              <a:rPr lang="uk-UA" sz="1600" b="1" dirty="0" err="1">
                <a:solidFill>
                  <a:schemeClr val="accent6">
                    <a:lumMod val="50000"/>
                  </a:schemeClr>
                </a:solidFill>
              </a:rPr>
              <a:t>Денчиля-Сакаль</a:t>
            </a:r>
            <a:r>
              <a:rPr lang="uk-UA" sz="1600" b="1" dirty="0">
                <a:solidFill>
                  <a:schemeClr val="accent6">
                    <a:lumMod val="50000"/>
                  </a:schemeClr>
                </a:solidFill>
              </a:rPr>
              <a:t> Г.М</a:t>
            </a:r>
            <a:r>
              <a:rPr lang="uk-UA" sz="1600" b="1" dirty="0" smtClean="0">
                <a:solidFill>
                  <a:schemeClr val="accent6">
                    <a:lumMod val="50000"/>
                  </a:schemeClr>
                </a:solidFill>
              </a:rPr>
              <a:t>.).</a:t>
            </a:r>
            <a:endParaRPr lang="ru-RU" sz="1600" dirty="0">
              <a:solidFill>
                <a:schemeClr val="accent6">
                  <a:lumMod val="50000"/>
                </a:schemeClr>
              </a:solidFill>
            </a:endParaRPr>
          </a:p>
        </p:txBody>
      </p:sp>
      <p:sp>
        <p:nvSpPr>
          <p:cNvPr id="6" name="Текст 5"/>
          <p:cNvSpPr>
            <a:spLocks noGrp="1"/>
          </p:cNvSpPr>
          <p:nvPr>
            <p:ph type="body" sz="quarter" idx="3"/>
          </p:nvPr>
        </p:nvSpPr>
        <p:spPr>
          <a:xfrm>
            <a:off x="4788024" y="908720"/>
            <a:ext cx="4355976" cy="1656184"/>
          </a:xfrm>
        </p:spPr>
        <p:txBody>
          <a:bodyPr/>
          <a:lstStyle/>
          <a:p>
            <a:pPr marL="171450" indent="-171450" algn="l">
              <a:buFont typeface="Wingdings" pitchFamily="2" charset="2"/>
              <a:buChar char="v"/>
            </a:pPr>
            <a:r>
              <a:rPr lang="uk-UA" sz="1800" dirty="0">
                <a:solidFill>
                  <a:schemeClr val="tx2">
                    <a:lumMod val="50000"/>
                  </a:schemeClr>
                </a:solidFill>
              </a:rPr>
              <a:t>Оновлено</a:t>
            </a:r>
            <a:r>
              <a:rPr lang="uk-UA" sz="1800" dirty="0">
                <a:solidFill>
                  <a:schemeClr val="accent6">
                    <a:lumMod val="50000"/>
                  </a:schemeClr>
                </a:solidFill>
              </a:rPr>
              <a:t> навчальні та робочі програми, навчально-методичні комплекси з фахових дисциплін. </a:t>
            </a:r>
            <a:endParaRPr lang="ru-RU" sz="1800" dirty="0">
              <a:solidFill>
                <a:schemeClr val="accent6">
                  <a:lumMod val="50000"/>
                </a:schemeClr>
              </a:solidFill>
            </a:endParaRPr>
          </a:p>
          <a:p>
            <a:pPr marL="171450" indent="-171450" algn="l">
              <a:buFont typeface="Wingdings" pitchFamily="2" charset="2"/>
              <a:buChar char="v"/>
            </a:pPr>
            <a:r>
              <a:rPr lang="uk-UA" sz="1800" dirty="0">
                <a:solidFill>
                  <a:schemeClr val="tx2">
                    <a:lumMod val="50000"/>
                  </a:schemeClr>
                </a:solidFill>
              </a:rPr>
              <a:t>Проведено відкриті </a:t>
            </a:r>
            <a:r>
              <a:rPr lang="uk-UA" sz="1800" dirty="0" smtClean="0">
                <a:solidFill>
                  <a:schemeClr val="tx2">
                    <a:lumMod val="50000"/>
                  </a:schemeClr>
                </a:solidFill>
              </a:rPr>
              <a:t>заняття</a:t>
            </a:r>
            <a:r>
              <a:rPr lang="uk-UA" sz="1800" dirty="0" smtClean="0">
                <a:solidFill>
                  <a:schemeClr val="accent6">
                    <a:lumMod val="50000"/>
                  </a:schemeClr>
                </a:solidFill>
              </a:rPr>
              <a:t>                </a:t>
            </a:r>
            <a:r>
              <a:rPr lang="uk-UA" sz="1800" dirty="0">
                <a:solidFill>
                  <a:schemeClr val="accent6">
                    <a:lumMod val="50000"/>
                  </a:schemeClr>
                </a:solidFill>
              </a:rPr>
              <a:t>з фізики і астрономії (викладачі Кундря М.М., Гречин М.І</a:t>
            </a:r>
            <a:r>
              <a:rPr lang="uk-UA" sz="1800" dirty="0" smtClean="0">
                <a:solidFill>
                  <a:schemeClr val="accent6">
                    <a:lumMod val="50000"/>
                  </a:schemeClr>
                </a:solidFill>
              </a:rPr>
              <a:t>.).</a:t>
            </a:r>
            <a:endParaRPr lang="ru-RU" sz="1800" dirty="0">
              <a:solidFill>
                <a:schemeClr val="accent6">
                  <a:lumMod val="50000"/>
                </a:schemeClr>
              </a:solidFill>
            </a:endParaRPr>
          </a:p>
        </p:txBody>
      </p:sp>
      <p:sp>
        <p:nvSpPr>
          <p:cNvPr id="7" name="Объект 6"/>
          <p:cNvSpPr>
            <a:spLocks noGrp="1"/>
          </p:cNvSpPr>
          <p:nvPr>
            <p:ph sz="quarter" idx="4"/>
          </p:nvPr>
        </p:nvSpPr>
        <p:spPr>
          <a:xfrm>
            <a:off x="4788024" y="2636912"/>
            <a:ext cx="4176464" cy="2376264"/>
          </a:xfrm>
        </p:spPr>
        <p:txBody>
          <a:bodyPr>
            <a:normAutofit fontScale="92500" lnSpcReduction="20000"/>
          </a:bodyPr>
          <a:lstStyle/>
          <a:p>
            <a:pPr marL="45720" indent="0" algn="just">
              <a:lnSpc>
                <a:spcPct val="115000"/>
              </a:lnSpc>
              <a:spcAft>
                <a:spcPts val="1000"/>
              </a:spcAft>
              <a:buNone/>
            </a:pPr>
            <a:r>
              <a:rPr lang="uk-UA" b="1" dirty="0">
                <a:solidFill>
                  <a:schemeClr val="tx2">
                    <a:lumMod val="50000"/>
                  </a:schemeClr>
                </a:solidFill>
                <a:latin typeface="Trebuchet MS" pitchFamily="34" charset="0"/>
                <a:ea typeface="Calibri"/>
              </a:rPr>
              <a:t>Авторські публікації </a:t>
            </a:r>
            <a:r>
              <a:rPr lang="uk-UA" sz="1600" b="1" dirty="0">
                <a:solidFill>
                  <a:schemeClr val="accent6">
                    <a:lumMod val="50000"/>
                  </a:schemeClr>
                </a:solidFill>
                <a:latin typeface="Trebuchet MS" pitchFamily="34" charset="0"/>
                <a:ea typeface="Calibri"/>
              </a:rPr>
              <a:t>у науково-методичних виданнях: наукові статті «Розвиток </a:t>
            </a:r>
            <a:r>
              <a:rPr lang="uk-UA" sz="1600" b="1" dirty="0" err="1" smtClean="0">
                <a:solidFill>
                  <a:schemeClr val="accent6">
                    <a:lumMod val="50000"/>
                  </a:schemeClr>
                </a:solidFill>
                <a:latin typeface="Trebuchet MS" pitchFamily="34" charset="0"/>
                <a:ea typeface="Calibri"/>
              </a:rPr>
              <a:t>резильєнтності</a:t>
            </a:r>
            <a:r>
              <a:rPr lang="uk-UA" sz="1600" b="1" dirty="0" smtClean="0">
                <a:solidFill>
                  <a:schemeClr val="accent6">
                    <a:lumMod val="50000"/>
                  </a:schemeClr>
                </a:solidFill>
                <a:latin typeface="Trebuchet MS" pitchFamily="34" charset="0"/>
                <a:ea typeface="Calibri"/>
              </a:rPr>
              <a:t> </a:t>
            </a:r>
            <a:r>
              <a:rPr lang="uk-UA" sz="1600" b="1" dirty="0">
                <a:solidFill>
                  <a:schemeClr val="accent6">
                    <a:lumMod val="50000"/>
                  </a:schemeClr>
                </a:solidFill>
                <a:latin typeface="Trebuchet MS" pitchFamily="34" charset="0"/>
                <a:ea typeface="Calibri"/>
              </a:rPr>
              <a:t>викладача закладу фахової </a:t>
            </a:r>
            <a:r>
              <a:rPr lang="uk-UA" sz="1600" b="1" dirty="0" err="1">
                <a:solidFill>
                  <a:schemeClr val="accent6">
                    <a:lumMod val="50000"/>
                  </a:schemeClr>
                </a:solidFill>
                <a:latin typeface="Trebuchet MS" pitchFamily="34" charset="0"/>
                <a:ea typeface="Calibri"/>
              </a:rPr>
              <a:t>передвищої</a:t>
            </a:r>
            <a:r>
              <a:rPr lang="uk-UA" sz="1600" b="1" dirty="0">
                <a:solidFill>
                  <a:schemeClr val="accent6">
                    <a:lumMod val="50000"/>
                  </a:schemeClr>
                </a:solidFill>
                <a:latin typeface="Trebuchet MS" pitchFamily="34" charset="0"/>
                <a:ea typeface="Calibri"/>
              </a:rPr>
              <a:t> освіти для забезпечення  його індивідуальної траєкторії в умовах війни» (викладач </a:t>
            </a:r>
            <a:r>
              <a:rPr lang="uk-UA" sz="1600" b="1" dirty="0" err="1">
                <a:solidFill>
                  <a:schemeClr val="accent6">
                    <a:lumMod val="50000"/>
                  </a:schemeClr>
                </a:solidFill>
                <a:latin typeface="Trebuchet MS" pitchFamily="34" charset="0"/>
                <a:ea typeface="Calibri"/>
              </a:rPr>
              <a:t>Мулеса</a:t>
            </a:r>
            <a:r>
              <a:rPr lang="uk-UA" sz="1600" b="1" dirty="0">
                <a:solidFill>
                  <a:schemeClr val="accent6">
                    <a:lumMod val="50000"/>
                  </a:schemeClr>
                </a:solidFill>
                <a:latin typeface="Trebuchet MS" pitchFamily="34" charset="0"/>
                <a:ea typeface="Calibri"/>
              </a:rPr>
              <a:t> Т.Ф.), «</a:t>
            </a:r>
            <a:r>
              <a:rPr lang="uk-UA" sz="1600" b="1" dirty="0" err="1">
                <a:solidFill>
                  <a:schemeClr val="accent6">
                    <a:lumMod val="50000"/>
                  </a:schemeClr>
                </a:solidFill>
                <a:latin typeface="Trebuchet MS" pitchFamily="34" charset="0"/>
                <a:ea typeface="Calibri"/>
              </a:rPr>
              <a:t>Фіторемедіація</a:t>
            </a:r>
            <a:r>
              <a:rPr lang="uk-UA" sz="1600" b="1" dirty="0">
                <a:solidFill>
                  <a:schemeClr val="accent6">
                    <a:lumMod val="50000"/>
                  </a:schemeClr>
                </a:solidFill>
                <a:latin typeface="Trebuchet MS" pitchFamily="34" charset="0"/>
                <a:ea typeface="Calibri"/>
              </a:rPr>
              <a:t> </a:t>
            </a:r>
            <a:r>
              <a:rPr lang="uk-UA" sz="1600" b="1" dirty="0" err="1">
                <a:solidFill>
                  <a:schemeClr val="accent6">
                    <a:lumMod val="50000"/>
                  </a:schemeClr>
                </a:solidFill>
                <a:latin typeface="Trebuchet MS" pitchFamily="34" charset="0"/>
                <a:ea typeface="Calibri"/>
              </a:rPr>
              <a:t>техногенно</a:t>
            </a:r>
            <a:r>
              <a:rPr lang="uk-UA" sz="1600" b="1" dirty="0">
                <a:solidFill>
                  <a:schemeClr val="accent6">
                    <a:lumMod val="50000"/>
                  </a:schemeClr>
                </a:solidFill>
                <a:latin typeface="Trebuchet MS" pitchFamily="34" charset="0"/>
                <a:ea typeface="Calibri"/>
              </a:rPr>
              <a:t> забруднених ґрунтів з використанням бобових культур» (викладач </a:t>
            </a:r>
            <a:r>
              <a:rPr lang="uk-UA" sz="1600" b="1" dirty="0" err="1">
                <a:solidFill>
                  <a:schemeClr val="accent6">
                    <a:lumMod val="50000"/>
                  </a:schemeClr>
                </a:solidFill>
                <a:latin typeface="Trebuchet MS" pitchFamily="34" charset="0"/>
                <a:ea typeface="Calibri"/>
              </a:rPr>
              <a:t>Денчиля-Сакаль</a:t>
            </a:r>
            <a:r>
              <a:rPr lang="uk-UA" sz="1600" b="1" dirty="0">
                <a:solidFill>
                  <a:schemeClr val="accent6">
                    <a:lumMod val="50000"/>
                  </a:schemeClr>
                </a:solidFill>
                <a:latin typeface="Trebuchet MS" pitchFamily="34" charset="0"/>
                <a:ea typeface="Calibri"/>
              </a:rPr>
              <a:t> Г.М</a:t>
            </a:r>
            <a:r>
              <a:rPr lang="uk-UA" sz="1600" b="1" dirty="0" smtClean="0">
                <a:solidFill>
                  <a:schemeClr val="accent6">
                    <a:lumMod val="50000"/>
                  </a:schemeClr>
                </a:solidFill>
                <a:latin typeface="Trebuchet MS" pitchFamily="34" charset="0"/>
                <a:ea typeface="Calibri"/>
              </a:rPr>
              <a:t>.).</a:t>
            </a:r>
          </a:p>
        </p:txBody>
      </p:sp>
      <p:sp>
        <p:nvSpPr>
          <p:cNvPr id="2" name="Заголовок 1">
            <a:extLst>
              <a:ext uri="{FF2B5EF4-FFF2-40B4-BE49-F238E27FC236}">
                <a16:creationId xmlns="" xmlns:a16="http://schemas.microsoft.com/office/drawing/2014/main" id="{CCA2C52F-7428-4A91-AAE1-4FC9A687322D}"/>
              </a:ext>
            </a:extLst>
          </p:cNvPr>
          <p:cNvSpPr>
            <a:spLocks noGrp="1"/>
          </p:cNvSpPr>
          <p:nvPr>
            <p:ph type="title"/>
          </p:nvPr>
        </p:nvSpPr>
        <p:spPr>
          <a:xfrm>
            <a:off x="1115616" y="116632"/>
            <a:ext cx="6512511" cy="716712"/>
          </a:xfrm>
        </p:spPr>
        <p:txBody>
          <a:bodyPr/>
          <a:lstStyle/>
          <a:p>
            <a:pPr marL="0" indent="0" algn="ctr">
              <a:buNone/>
            </a:pPr>
            <a:r>
              <a:rPr lang="uk-UA" sz="2800" dirty="0">
                <a:solidFill>
                  <a:schemeClr val="tx2">
                    <a:lumMod val="50000"/>
                  </a:schemeClr>
                </a:solidFill>
                <a:latin typeface="Times New Roman" panose="02020603050405020304" pitchFamily="18" charset="0"/>
                <a:cs typeface="Times New Roman" panose="02020603050405020304" pitchFamily="18" charset="0"/>
              </a:rPr>
              <a:t>Навчально-методична робота</a:t>
            </a:r>
          </a:p>
        </p:txBody>
      </p:sp>
    </p:spTree>
    <p:extLst>
      <p:ext uri="{BB962C8B-B14F-4D97-AF65-F5344CB8AC3E}">
        <p14:creationId xmlns:p14="http://schemas.microsoft.com/office/powerpoint/2010/main" val="2349657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0949EA62-F655-4380-B33F-48870473DB57}"/>
              </a:ext>
            </a:extLst>
          </p:cNvPr>
          <p:cNvSpPr>
            <a:spLocks noGrp="1"/>
          </p:cNvSpPr>
          <p:nvPr>
            <p:ph type="title"/>
          </p:nvPr>
        </p:nvSpPr>
        <p:spPr>
          <a:xfrm>
            <a:off x="179511" y="116632"/>
            <a:ext cx="8856983" cy="1368152"/>
          </a:xfrm>
        </p:spPr>
        <p:txBody>
          <a:bodyPr/>
          <a:lstStyle/>
          <a:p>
            <a:pPr marL="0" indent="0" algn="ctr" fontAlgn="base">
              <a:lnSpc>
                <a:spcPct val="107000"/>
              </a:lnSpc>
              <a:spcAft>
                <a:spcPts val="800"/>
              </a:spcAft>
              <a:buNone/>
            </a:pPr>
            <a:r>
              <a:rPr lang="uk-UA" sz="2800" kern="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В</a:t>
            </a:r>
            <a:r>
              <a:rPr lang="uk-UA" sz="2800" b="1" kern="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иховна робота викладачів – невід’ємна складова </a:t>
            </a:r>
            <a:r>
              <a:rPr lang="uk-UA" sz="2800" kern="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сучасного </a:t>
            </a:r>
            <a:r>
              <a:rPr lang="uk-UA" sz="2800" b="1" kern="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освітнього процесу </a:t>
            </a:r>
            <a:r>
              <a:rPr lang="uk-UA" sz="2800" b="1" kern="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r>
            <a:br>
              <a:rPr lang="uk-UA" sz="2800" b="1" kern="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uk-UA" sz="2400" b="1" kern="18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Г</a:t>
            </a:r>
            <a:r>
              <a:rPr lang="uk-UA" sz="2400" b="1" kern="1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одина історичної пам’яті «Чорнобиль не має минулого часу» </a:t>
            </a:r>
            <a:r>
              <a:rPr lang="uk-UA" sz="2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a:r>
            <a:br>
              <a:rPr lang="uk-UA" sz="2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br>
            <a:r>
              <a:rPr lang="uk-UA" sz="2800" b="1" kern="18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uk-UA" sz="2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a:r>
            <a:br>
              <a:rPr lang="uk-UA" sz="2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br>
            <a:r>
              <a:rPr lang="en-US" sz="1800" dirty="0">
                <a:solidFill>
                  <a:srgbClr val="833C0B"/>
                </a:solidFill>
                <a:effectLst/>
                <a:latin typeface="Calibri" panose="020F0502020204030204" pitchFamily="34" charset="0"/>
                <a:ea typeface="Calibri" panose="020F0502020204030204" pitchFamily="34" charset="0"/>
                <a:cs typeface="Times New Roman" panose="02020603050405020304" pitchFamily="18" charset="0"/>
              </a:rPr>
              <a:t> </a:t>
            </a:r>
            <a:r>
              <a:rPr lang="uk-UA" sz="1800" dirty="0">
                <a:effectLst/>
                <a:latin typeface="Calibri" panose="020F0502020204030204" pitchFamily="34" charset="0"/>
                <a:ea typeface="Calibri" panose="020F0502020204030204" pitchFamily="34" charset="0"/>
                <a:cs typeface="Times New Roman" panose="02020603050405020304" pitchFamily="18" charset="0"/>
              </a:rPr>
              <a:t/>
            </a:r>
            <a:br>
              <a:rPr lang="uk-UA" sz="1800" dirty="0">
                <a:effectLst/>
                <a:latin typeface="Calibri" panose="020F0502020204030204" pitchFamily="34" charset="0"/>
                <a:ea typeface="Calibri" panose="020F0502020204030204" pitchFamily="34" charset="0"/>
                <a:cs typeface="Times New Roman" panose="02020603050405020304" pitchFamily="18" charset="0"/>
              </a:rPr>
            </a:br>
            <a:endParaRPr lang="uk-UA" dirty="0"/>
          </a:p>
        </p:txBody>
      </p:sp>
      <p:pic>
        <p:nvPicPr>
          <p:cNvPr id="3" name="Рисунок 2">
            <a:extLst>
              <a:ext uri="{FF2B5EF4-FFF2-40B4-BE49-F238E27FC236}">
                <a16:creationId xmlns="" xmlns:a16="http://schemas.microsoft.com/office/drawing/2014/main" id="{A7703F1C-193D-4F26-B2AD-22B9B67E69D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815912"/>
            <a:ext cx="3116188" cy="2951593"/>
          </a:xfrm>
          <a:prstGeom prst="rect">
            <a:avLst/>
          </a:prstGeom>
          <a:noFill/>
          <a:ln>
            <a:noFill/>
          </a:ln>
        </p:spPr>
      </p:pic>
      <p:pic>
        <p:nvPicPr>
          <p:cNvPr id="4" name="Рисунок 3">
            <a:extLst>
              <a:ext uri="{FF2B5EF4-FFF2-40B4-BE49-F238E27FC236}">
                <a16:creationId xmlns="" xmlns:a16="http://schemas.microsoft.com/office/drawing/2014/main" id="{C48262DC-64F1-4885-A774-85CFF5513EC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73488" y="1815912"/>
            <a:ext cx="3163008" cy="2932197"/>
          </a:xfrm>
          <a:prstGeom prst="rect">
            <a:avLst/>
          </a:prstGeom>
          <a:noFill/>
          <a:ln>
            <a:noFill/>
          </a:ln>
        </p:spPr>
      </p:pic>
      <p:sp>
        <p:nvSpPr>
          <p:cNvPr id="6" name="TextBox 5">
            <a:extLst>
              <a:ext uri="{FF2B5EF4-FFF2-40B4-BE49-F238E27FC236}">
                <a16:creationId xmlns="" xmlns:a16="http://schemas.microsoft.com/office/drawing/2014/main" id="{0868E75C-C688-4466-8A42-6277A13E8F90}"/>
              </a:ext>
            </a:extLst>
          </p:cNvPr>
          <p:cNvSpPr txBox="1"/>
          <p:nvPr/>
        </p:nvSpPr>
        <p:spPr>
          <a:xfrm>
            <a:off x="0" y="4767505"/>
            <a:ext cx="9036495" cy="2249334"/>
          </a:xfrm>
          <a:prstGeom prst="rect">
            <a:avLst/>
          </a:prstGeom>
          <a:noFill/>
        </p:spPr>
        <p:txBody>
          <a:bodyPr wrap="square">
            <a:spAutoFit/>
          </a:bodyPr>
          <a:lstStyle/>
          <a:p>
            <a:pPr>
              <a:lnSpc>
                <a:spcPct val="107000"/>
              </a:lnSpc>
              <a:spcAft>
                <a:spcPts val="800"/>
              </a:spcAft>
            </a:pPr>
            <a:r>
              <a:rPr lang="uk-UA" sz="1800" b="1" dirty="0">
                <a:solidFill>
                  <a:srgbClr val="1F4E79"/>
                </a:solidFill>
                <a:effectLst/>
                <a:latin typeface="Times New Roman" panose="02020603050405020304" pitchFamily="18" charset="0"/>
                <a:ea typeface="Calibri" panose="020F0502020204030204" pitchFamily="34" charset="0"/>
                <a:cs typeface="Times New Roman" panose="02020603050405020304" pitchFamily="18" charset="0"/>
              </a:rPr>
              <a:t> </a:t>
            </a:r>
            <a:r>
              <a:rPr lang="uk-UA" sz="1800" b="1"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Про гіркий полин Чорнобиля розповіла студентам І курсу спеціальності «</a:t>
            </a:r>
            <a:r>
              <a:rPr lang="uk-UA" sz="1800" b="1" dirty="0" err="1">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Готельно</a:t>
            </a:r>
            <a:r>
              <a:rPr lang="uk-UA" sz="1800" b="1"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-ресторанна справа» викладач Любов </a:t>
            </a:r>
            <a:r>
              <a:rPr lang="uk-UA" sz="1800" b="1" dirty="0" err="1">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Касарда</a:t>
            </a:r>
            <a:r>
              <a:rPr lang="uk-UA" sz="1800" b="1"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 у виховному заході, присвяченому  Чорнобильській трагедії. Здобувачі освіти переглянули та проаналізували відео-фільм «Чорнобиль: Як сталася аварія на ЧАЕС»,  ознайомилися з представленою у бібліотеці коледжу книжковою виставкою «</a:t>
            </a:r>
            <a:r>
              <a:rPr lang="uk-UA" sz="1800" b="1" dirty="0" err="1">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Пропусти</a:t>
            </a:r>
            <a:r>
              <a:rPr lang="uk-UA" sz="1800" b="1"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 Чорнобиль крізь серце»,  винесли для  себе </a:t>
            </a:r>
            <a:r>
              <a:rPr lang="uk-UA" sz="1800" b="1" dirty="0" err="1">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уроки</a:t>
            </a:r>
            <a:r>
              <a:rPr lang="uk-UA" sz="1800" b="1"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 забути про які неможливо. </a:t>
            </a:r>
            <a:endParaRPr lang="uk-UA" sz="1400"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uk-UA" sz="18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uk-UA" dirty="0"/>
          </a:p>
        </p:txBody>
      </p:sp>
      <p:pic>
        <p:nvPicPr>
          <p:cNvPr id="205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791"/>
          <a:stretch/>
        </p:blipFill>
        <p:spPr bwMode="auto">
          <a:xfrm>
            <a:off x="3059832" y="1815912"/>
            <a:ext cx="3107052" cy="2951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23550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9D289183-0C06-432A-ABF0-FAC1CE5A0037}"/>
              </a:ext>
            </a:extLst>
          </p:cNvPr>
          <p:cNvSpPr>
            <a:spLocks noGrp="1"/>
          </p:cNvSpPr>
          <p:nvPr>
            <p:ph type="title"/>
          </p:nvPr>
        </p:nvSpPr>
        <p:spPr>
          <a:xfrm>
            <a:off x="899592" y="339350"/>
            <a:ext cx="7488832" cy="1152128"/>
          </a:xfrm>
        </p:spPr>
        <p:txBody>
          <a:bodyPr/>
          <a:lstStyle/>
          <a:p>
            <a:pPr marL="0" indent="0" algn="ctr">
              <a:buNone/>
            </a:pPr>
            <a:r>
              <a:rPr lang="uk-UA" sz="2800" dirty="0">
                <a:latin typeface="Times New Roman" panose="02020603050405020304" pitchFamily="18" charset="0"/>
                <a:cs typeface="Times New Roman" panose="02020603050405020304" pitchFamily="18" charset="0"/>
              </a:rPr>
              <a:t>Виховний захід «День Святого Миколая: історія та традиції свята»</a:t>
            </a:r>
          </a:p>
        </p:txBody>
      </p:sp>
      <p:pic>
        <p:nvPicPr>
          <p:cNvPr id="3" name="Рисунок 2" descr="C:\Users\Администратор\Downloads\IMG-293fb11c3b3cc621148c53a1c131136c-V.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7" y="1340768"/>
            <a:ext cx="7765177" cy="4608512"/>
          </a:xfrm>
          <a:prstGeom prst="rect">
            <a:avLst/>
          </a:prstGeom>
          <a:noFill/>
          <a:ln>
            <a:noFill/>
          </a:ln>
        </p:spPr>
      </p:pic>
      <p:sp>
        <p:nvSpPr>
          <p:cNvPr id="5" name="TextBox 4">
            <a:extLst>
              <a:ext uri="{FF2B5EF4-FFF2-40B4-BE49-F238E27FC236}">
                <a16:creationId xmlns="" xmlns:a16="http://schemas.microsoft.com/office/drawing/2014/main" id="{0D572594-549B-4416-B5BA-6738D05E3A2E}"/>
              </a:ext>
            </a:extLst>
          </p:cNvPr>
          <p:cNvSpPr txBox="1"/>
          <p:nvPr/>
        </p:nvSpPr>
        <p:spPr>
          <a:xfrm>
            <a:off x="683567" y="5949280"/>
            <a:ext cx="7765178" cy="787652"/>
          </a:xfrm>
          <a:prstGeom prst="rect">
            <a:avLst/>
          </a:prstGeom>
          <a:noFill/>
        </p:spPr>
        <p:txBody>
          <a:bodyPr wrap="square">
            <a:spAutoFit/>
          </a:bodyPr>
          <a:lstStyle/>
          <a:p>
            <a:pPr fontAlgn="base">
              <a:lnSpc>
                <a:spcPct val="107000"/>
              </a:lnSpc>
              <a:spcAft>
                <a:spcPts val="800"/>
              </a:spcAft>
            </a:pPr>
            <a:r>
              <a:rPr lang="uk-UA" sz="1800" b="1" kern="1800" dirty="0">
                <a:solidFill>
                  <a:srgbClr val="1F4E79"/>
                </a:solidFill>
                <a:effectLst/>
                <a:latin typeface="Times New Roman" panose="02020603050405020304" pitchFamily="18" charset="0"/>
                <a:ea typeface="Times New Roman" panose="02020603050405020304" pitchFamily="18" charset="0"/>
                <a:cs typeface="Times New Roman" panose="02020603050405020304" pitchFamily="18" charset="0"/>
              </a:rPr>
              <a:t>Таємний Миколай виконує побажання студентів І курсу ФБС </a:t>
            </a:r>
            <a:r>
              <a:rPr lang="uk-UA" sz="1800" b="1" kern="1800" dirty="0" smtClean="0">
                <a:solidFill>
                  <a:srgbClr val="1F4E79"/>
                </a:solidFill>
                <a:effectLst/>
                <a:latin typeface="Times New Roman" panose="02020603050405020304" pitchFamily="18" charset="0"/>
                <a:ea typeface="Times New Roman" panose="02020603050405020304" pitchFamily="18" charset="0"/>
                <a:cs typeface="Times New Roman" panose="02020603050405020304" pitchFamily="18" charset="0"/>
              </a:rPr>
              <a:t>групи</a:t>
            </a:r>
          </a:p>
          <a:p>
            <a:pPr fontAlgn="base">
              <a:lnSpc>
                <a:spcPct val="107000"/>
              </a:lnSpc>
              <a:spcAft>
                <a:spcPts val="800"/>
              </a:spcAft>
            </a:pPr>
            <a:r>
              <a:rPr lang="uk-UA" b="1" kern="1800" dirty="0">
                <a:solidFill>
                  <a:srgbClr val="1F4E79"/>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b="1" kern="1800" dirty="0" smtClean="0">
                <a:solidFill>
                  <a:srgbClr val="1F4E79"/>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sz="1800" b="1" kern="1800" dirty="0" smtClean="0">
                <a:solidFill>
                  <a:srgbClr val="1F4E7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uk-UA" sz="1800" b="1" kern="1800" dirty="0" err="1">
                <a:solidFill>
                  <a:srgbClr val="1F4E79"/>
                </a:solidFill>
                <a:effectLst/>
                <a:latin typeface="Times New Roman" panose="02020603050405020304" pitchFamily="18" charset="0"/>
                <a:ea typeface="Times New Roman" panose="02020603050405020304" pitchFamily="18" charset="0"/>
                <a:cs typeface="Times New Roman" panose="02020603050405020304" pitchFamily="18" charset="0"/>
              </a:rPr>
              <a:t>академнаставник</a:t>
            </a:r>
            <a:r>
              <a:rPr lang="uk-UA" sz="1800" b="1" kern="1800" dirty="0">
                <a:solidFill>
                  <a:srgbClr val="1F4E7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uk-UA" sz="1800" b="1" kern="1800" dirty="0" err="1">
                <a:solidFill>
                  <a:srgbClr val="1F4E79"/>
                </a:solidFill>
                <a:effectLst/>
                <a:latin typeface="Times New Roman" panose="02020603050405020304" pitchFamily="18" charset="0"/>
                <a:ea typeface="Times New Roman" panose="02020603050405020304" pitchFamily="18" charset="0"/>
                <a:cs typeface="Times New Roman" panose="02020603050405020304" pitchFamily="18" charset="0"/>
              </a:rPr>
              <a:t>Денчиля</a:t>
            </a:r>
            <a:r>
              <a:rPr lang="uk-UA" sz="1800" b="1" kern="1800" dirty="0">
                <a:solidFill>
                  <a:srgbClr val="1F4E79"/>
                </a:solidFill>
                <a:effectLst/>
                <a:latin typeface="Times New Roman" panose="02020603050405020304" pitchFamily="18" charset="0"/>
                <a:ea typeface="Times New Roman" panose="02020603050405020304" pitchFamily="18" charset="0"/>
                <a:cs typeface="Times New Roman" panose="02020603050405020304" pitchFamily="18" charset="0"/>
              </a:rPr>
              <a:t> М.І</a:t>
            </a:r>
            <a:r>
              <a:rPr lang="uk-UA" sz="1800" b="1" kern="1800" dirty="0" smtClean="0">
                <a:solidFill>
                  <a:srgbClr val="1F4E79"/>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uk-UA"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330944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CDF7E8EB-05C5-414B-9D5E-8964CC09C605}"/>
              </a:ext>
            </a:extLst>
          </p:cNvPr>
          <p:cNvSpPr>
            <a:spLocks noGrp="1"/>
          </p:cNvSpPr>
          <p:nvPr>
            <p:ph type="title"/>
          </p:nvPr>
        </p:nvSpPr>
        <p:spPr>
          <a:xfrm>
            <a:off x="179512" y="116632"/>
            <a:ext cx="8784976" cy="1224136"/>
          </a:xfrm>
        </p:spPr>
        <p:txBody>
          <a:bodyPr/>
          <a:lstStyle/>
          <a:p>
            <a:pPr marL="0" indent="0">
              <a:lnSpc>
                <a:spcPct val="107000"/>
              </a:lnSpc>
              <a:spcAft>
                <a:spcPts val="800"/>
              </a:spcAft>
              <a:buNone/>
            </a:pPr>
            <a:r>
              <a:rPr lang="uk-UA" sz="2800" b="1" kern="18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Зустріч студентів з випускниками</a:t>
            </a:r>
            <a:r>
              <a:rPr lang="uk-UA" sz="2800" kern="18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коледжу</a:t>
            </a:r>
            <a:r>
              <a:rPr lang="uk-UA" sz="2400" dirty="0">
                <a:effectLst/>
                <a:latin typeface="Calibri" panose="020F0502020204030204" pitchFamily="34" charset="0"/>
                <a:ea typeface="Calibri" panose="020F0502020204030204" pitchFamily="34" charset="0"/>
                <a:cs typeface="Times New Roman" panose="02020603050405020304" pitchFamily="18" charset="0"/>
              </a:rPr>
              <a:t/>
            </a:r>
            <a:br>
              <a:rPr lang="uk-UA" sz="2400" dirty="0">
                <a:effectLst/>
                <a:latin typeface="Calibri" panose="020F0502020204030204" pitchFamily="34" charset="0"/>
                <a:ea typeface="Calibri" panose="020F0502020204030204" pitchFamily="34" charset="0"/>
                <a:cs typeface="Times New Roman" panose="02020603050405020304" pitchFamily="18" charset="0"/>
              </a:rPr>
            </a:br>
            <a:r>
              <a:rPr lang="uk-UA" sz="2000" b="1"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Наші успішні випускники діляться</a:t>
            </a:r>
            <a:br>
              <a:rPr lang="uk-UA" sz="2000" b="1"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br>
            <a:r>
              <a:rPr lang="uk-UA" sz="2000" b="1"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досвідом своєї професійної діяльності </a:t>
            </a:r>
            <a:r>
              <a:rPr lang="uk-UA" sz="2400" dirty="0">
                <a:effectLst/>
                <a:latin typeface="Calibri" panose="020F0502020204030204" pitchFamily="34" charset="0"/>
                <a:ea typeface="Calibri" panose="020F0502020204030204" pitchFamily="34" charset="0"/>
                <a:cs typeface="Times New Roman" panose="02020603050405020304" pitchFamily="18" charset="0"/>
              </a:rPr>
              <a:t/>
            </a:r>
            <a:br>
              <a:rPr lang="uk-UA" sz="2400" dirty="0">
                <a:effectLst/>
                <a:latin typeface="Calibri" panose="020F0502020204030204" pitchFamily="34" charset="0"/>
                <a:ea typeface="Calibri" panose="020F0502020204030204" pitchFamily="34" charset="0"/>
                <a:cs typeface="Times New Roman" panose="02020603050405020304" pitchFamily="18" charset="0"/>
              </a:rPr>
            </a:br>
            <a:r>
              <a:rPr lang="uk-UA" sz="1800" b="1" dirty="0">
                <a:solidFill>
                  <a:srgbClr val="806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uk-UA" sz="1800" dirty="0">
                <a:effectLst/>
                <a:latin typeface="Calibri" panose="020F0502020204030204" pitchFamily="34" charset="0"/>
                <a:ea typeface="Calibri" panose="020F0502020204030204" pitchFamily="34" charset="0"/>
                <a:cs typeface="Times New Roman" panose="02020603050405020304" pitchFamily="18" charset="0"/>
              </a:rPr>
              <a:t/>
            </a:r>
            <a:br>
              <a:rPr lang="uk-UA" sz="1800" dirty="0">
                <a:effectLst/>
                <a:latin typeface="Calibri" panose="020F0502020204030204" pitchFamily="34" charset="0"/>
                <a:ea typeface="Calibri" panose="020F0502020204030204" pitchFamily="34" charset="0"/>
                <a:cs typeface="Times New Roman" panose="02020603050405020304" pitchFamily="18" charset="0"/>
              </a:rPr>
            </a:br>
            <a:endParaRPr lang="uk-UA" dirty="0"/>
          </a:p>
        </p:txBody>
      </p:sp>
      <p:pic>
        <p:nvPicPr>
          <p:cNvPr id="3" name="Рисунок 2">
            <a:extLst>
              <a:ext uri="{FF2B5EF4-FFF2-40B4-BE49-F238E27FC236}">
                <a16:creationId xmlns="" xmlns:a16="http://schemas.microsoft.com/office/drawing/2014/main" id="{EF1CFB69-C6B2-46CC-8B92-8AD6E8EC637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04"/>
          <a:stretch/>
        </p:blipFill>
        <p:spPr bwMode="auto">
          <a:xfrm>
            <a:off x="4675540" y="1336431"/>
            <a:ext cx="4361594" cy="2524617"/>
          </a:xfrm>
          <a:prstGeom prst="rect">
            <a:avLst/>
          </a:prstGeom>
          <a:noFill/>
          <a:ln>
            <a:noFill/>
          </a:ln>
        </p:spPr>
      </p:pic>
      <p:pic>
        <p:nvPicPr>
          <p:cNvPr id="4" name="Рисунок 3">
            <a:extLst>
              <a:ext uri="{FF2B5EF4-FFF2-40B4-BE49-F238E27FC236}">
                <a16:creationId xmlns="" xmlns:a16="http://schemas.microsoft.com/office/drawing/2014/main" id="{FC5B5CD6-1C81-46E8-B040-DAA3FE25FCD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3838224"/>
            <a:ext cx="4464496" cy="2903143"/>
          </a:xfrm>
          <a:prstGeom prst="rect">
            <a:avLst/>
          </a:prstGeom>
          <a:noFill/>
          <a:ln>
            <a:noFill/>
          </a:ln>
        </p:spPr>
      </p:pic>
      <p:pic>
        <p:nvPicPr>
          <p:cNvPr id="5" name="Рисунок 4">
            <a:extLst>
              <a:ext uri="{FF2B5EF4-FFF2-40B4-BE49-F238E27FC236}">
                <a16:creationId xmlns="" xmlns:a16="http://schemas.microsoft.com/office/drawing/2014/main" id="{36343DC1-C4B9-49BC-8843-D7CA4085DA2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540" y="3913122"/>
            <a:ext cx="4393125" cy="2808312"/>
          </a:xfrm>
          <a:prstGeom prst="rect">
            <a:avLst/>
          </a:prstGeom>
          <a:noFill/>
          <a:ln>
            <a:noFill/>
          </a:ln>
        </p:spPr>
      </p:pic>
      <p:sp>
        <p:nvSpPr>
          <p:cNvPr id="7" name="TextBox 6">
            <a:extLst>
              <a:ext uri="{FF2B5EF4-FFF2-40B4-BE49-F238E27FC236}">
                <a16:creationId xmlns="" xmlns:a16="http://schemas.microsoft.com/office/drawing/2014/main" id="{26B5E646-E58A-42A9-BF15-FEAFBC854F6F}"/>
              </a:ext>
            </a:extLst>
          </p:cNvPr>
          <p:cNvSpPr txBox="1"/>
          <p:nvPr/>
        </p:nvSpPr>
        <p:spPr>
          <a:xfrm>
            <a:off x="345967" y="620687"/>
            <a:ext cx="4393126" cy="4037259"/>
          </a:xfrm>
          <a:prstGeom prst="rect">
            <a:avLst/>
          </a:prstGeom>
          <a:noFill/>
        </p:spPr>
        <p:txBody>
          <a:bodyPr wrap="square">
            <a:spAutoFit/>
          </a:bodyPr>
          <a:lstStyle/>
          <a:p>
            <a:pPr>
              <a:lnSpc>
                <a:spcPct val="107000"/>
              </a:lnSpc>
              <a:spcAft>
                <a:spcPts val="800"/>
              </a:spcAft>
            </a:pPr>
            <a:r>
              <a:rPr lang="uk-UA" sz="1600" i="1" dirty="0">
                <a:solidFill>
                  <a:schemeClr val="tx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Приємна зустріч здобувачів освіти спеціальності «Підприємництво, торгівля та біржова діяльність» відбулась  з колишньою випускницею навчального закладу,  нині – асистентом  керівника  міжнародної компанії «ЕЛТРА ТРЕЙД» Ольгою Олень, яка поділилась зі студентами  досвідом своєї професійної діяльності, корисними лайфхаками для досягнення поставленої мети та запросила до співпраці у компанію випускників – фахівців з товарознавства, підприємництва та логістичної діяльності.</a:t>
            </a:r>
            <a:endParaRPr lang="uk-UA" sz="1600" i="1"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uk-UA" sz="18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uk-UA"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uk-UA" sz="18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uk-UA"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565265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2E3FDC57-FE43-4963-A3BB-420012EA6275}"/>
              </a:ext>
            </a:extLst>
          </p:cNvPr>
          <p:cNvSpPr>
            <a:spLocks noGrp="1"/>
          </p:cNvSpPr>
          <p:nvPr>
            <p:ph type="title"/>
          </p:nvPr>
        </p:nvSpPr>
        <p:spPr>
          <a:xfrm>
            <a:off x="251520" y="188640"/>
            <a:ext cx="8600960" cy="864096"/>
          </a:xfrm>
        </p:spPr>
        <p:txBody>
          <a:bodyPr/>
          <a:lstStyle/>
          <a:p>
            <a:pPr marL="0" indent="0" algn="l">
              <a:lnSpc>
                <a:spcPct val="107000"/>
              </a:lnSpc>
              <a:spcAft>
                <a:spcPts val="800"/>
              </a:spcAft>
              <a:buNone/>
            </a:pPr>
            <a:r>
              <a:rPr lang="uk-UA" sz="2000" b="1" kern="1800" dirty="0" smtClean="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uk-UA" sz="2100" b="1" kern="1800" dirty="0" smtClean="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Навчальні </a:t>
            </a:r>
            <a:r>
              <a:rPr lang="uk-UA" sz="2100" b="1" kern="180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екскурсії на підприємство - важливий шлях набуття </a:t>
            </a:r>
            <a:r>
              <a:rPr lang="uk-UA" sz="2100" b="1" kern="1800" dirty="0" smtClean="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br>
              <a:rPr lang="uk-UA" sz="2100" b="1" kern="1800" dirty="0" smtClean="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uk-UA" sz="2100" kern="180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uk-UA" sz="2100" kern="1800" dirty="0" smtClean="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uk-UA" sz="2100" b="1" kern="1800" dirty="0" smtClean="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практичного </a:t>
            </a:r>
            <a:r>
              <a:rPr lang="uk-UA" sz="2100" b="1" kern="180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досвіду та професійного зростання </a:t>
            </a:r>
            <a:r>
              <a:rPr lang="uk-UA" sz="2100" kern="180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з</a:t>
            </a:r>
            <a:r>
              <a:rPr lang="uk-UA" sz="2100" b="1" kern="180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добувачів освіти</a:t>
            </a:r>
            <a:r>
              <a:rPr lang="en-US" sz="2000" b="1" kern="1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r>
            <a:br>
              <a:rPr lang="en-US" sz="2000" b="1" kern="1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uk-UA" sz="1800" b="1" kern="18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uk-UA" sz="1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a:r>
            <a:br>
              <a:rPr lang="uk-UA" sz="1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br>
            <a:r>
              <a:rPr lang="uk-UA" sz="1800" b="1" kern="1800" dirty="0">
                <a:solidFill>
                  <a:srgbClr val="18599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uk-UA" sz="2000" i="1" kern="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Навчально-екскурсійне</a:t>
            </a:r>
            <a:r>
              <a:rPr lang="en-US" sz="2000" i="1" kern="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r>
            <a:br>
              <a:rPr lang="en-US" sz="2000" i="1" kern="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uk-UA" sz="2000" i="1" kern="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заняття у супермаркеті </a:t>
            </a:r>
            <a:r>
              <a:rPr lang="en-US" sz="2000" i="1" kern="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r>
            <a:br>
              <a:rPr lang="en-US" sz="2000" i="1" kern="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uk-UA" sz="2000" i="1" kern="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uk-UA" sz="2000" i="1" kern="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Велмарт</a:t>
            </a:r>
            <a:r>
              <a:rPr lang="uk-UA" sz="2000" i="1" kern="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i="1" kern="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uk-UA" sz="2000" i="1" kern="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зі студентами </a:t>
            </a:r>
            <a:br>
              <a:rPr lang="uk-UA" sz="2000" i="1" kern="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uk-UA" sz="2000" i="1" kern="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спеціальності «Підприємство, </a:t>
            </a:r>
            <a:br>
              <a:rPr lang="uk-UA" sz="2000" i="1" kern="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uk-UA" sz="2000" i="1" kern="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торгівля та біржова діяльність»</a:t>
            </a:r>
            <a:r>
              <a:rPr lang="uk-UA" sz="2000" kern="18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r>
            <a:br>
              <a:rPr lang="uk-UA" sz="2000" kern="18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1800" kern="18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uk-UA" sz="1800" kern="18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під керівництвом викладачів  </a:t>
            </a:r>
            <a:r>
              <a:rPr lang="en-US" sz="1800" kern="18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r>
            <a:br>
              <a:rPr lang="en-US" sz="1800" kern="18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uk-UA" sz="1800" kern="18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Денчилі-Сакаль</a:t>
            </a:r>
            <a:r>
              <a:rPr lang="uk-UA" sz="1800" kern="18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Г.М., </a:t>
            </a:r>
            <a:r>
              <a:rPr lang="uk-UA" sz="1800" kern="18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Павліш</a:t>
            </a:r>
            <a:r>
              <a:rPr lang="uk-UA" sz="1800" kern="18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Л.О.) </a:t>
            </a:r>
            <a:r>
              <a:rPr lang="uk-UA" sz="1800" dirty="0">
                <a:effectLst/>
                <a:latin typeface="Calibri" panose="020F0502020204030204" pitchFamily="34" charset="0"/>
                <a:ea typeface="Calibri" panose="020F0502020204030204" pitchFamily="34" charset="0"/>
                <a:cs typeface="Times New Roman" panose="02020603050405020304" pitchFamily="18" charset="0"/>
              </a:rPr>
              <a:t/>
            </a:r>
            <a:br>
              <a:rPr lang="uk-UA" sz="1800" dirty="0">
                <a:effectLst/>
                <a:latin typeface="Calibri" panose="020F0502020204030204" pitchFamily="34" charset="0"/>
                <a:ea typeface="Calibri" panose="020F0502020204030204" pitchFamily="34" charset="0"/>
                <a:cs typeface="Times New Roman" panose="02020603050405020304" pitchFamily="18" charset="0"/>
              </a:rPr>
            </a:br>
            <a:r>
              <a:rPr lang="uk-UA" sz="1800" dirty="0">
                <a:effectLst/>
                <a:latin typeface="Calibri" panose="020F0502020204030204" pitchFamily="34" charset="0"/>
                <a:ea typeface="Calibri" panose="020F0502020204030204" pitchFamily="34" charset="0"/>
                <a:cs typeface="Times New Roman" panose="02020603050405020304" pitchFamily="18" charset="0"/>
              </a:rPr>
              <a:t/>
            </a:r>
            <a:br>
              <a:rPr lang="uk-UA" sz="1800" dirty="0">
                <a:effectLst/>
                <a:latin typeface="Calibri" panose="020F0502020204030204" pitchFamily="34" charset="0"/>
                <a:ea typeface="Calibri" panose="020F0502020204030204" pitchFamily="34" charset="0"/>
                <a:cs typeface="Times New Roman" panose="02020603050405020304" pitchFamily="18" charset="0"/>
              </a:rPr>
            </a:br>
            <a:endParaRPr lang="uk-UA" dirty="0"/>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2436"/>
          <a:stretch/>
        </p:blipFill>
        <p:spPr bwMode="auto">
          <a:xfrm>
            <a:off x="79688" y="3718560"/>
            <a:ext cx="4132272" cy="3053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2035" y="3284984"/>
            <a:ext cx="4570445" cy="3418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13706" b="9640"/>
          <a:stretch/>
        </p:blipFill>
        <p:spPr bwMode="auto">
          <a:xfrm>
            <a:off x="4322035" y="1196752"/>
            <a:ext cx="4570445" cy="2540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38809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half" idx="2"/>
          </p:nvPr>
        </p:nvSpPr>
        <p:spPr>
          <a:xfrm>
            <a:off x="395536" y="260648"/>
            <a:ext cx="8424935" cy="936104"/>
          </a:xfrm>
        </p:spPr>
        <p:txBody>
          <a:bodyPr>
            <a:noAutofit/>
          </a:bodyPr>
          <a:lstStyle/>
          <a:p>
            <a:pPr marL="0" indent="0" algn="ctr">
              <a:buNone/>
            </a:pPr>
            <a:r>
              <a:rPr lang="uk-UA" sz="2400" b="1" dirty="0" smtClean="0">
                <a:solidFill>
                  <a:schemeClr val="accent5">
                    <a:lumMod val="50000"/>
                  </a:schemeClr>
                </a:solidFill>
                <a:latin typeface="Times New Roman" pitchFamily="18" charset="0"/>
                <a:cs typeface="Times New Roman" pitchFamily="18" charset="0"/>
              </a:rPr>
              <a:t>Зустріч студентів ВСП «УТЕФК ДТЕУ» </a:t>
            </a:r>
          </a:p>
          <a:p>
            <a:pPr marL="0" indent="0" algn="ctr">
              <a:buNone/>
            </a:pPr>
            <a:r>
              <a:rPr lang="uk-UA" sz="2400" b="1" dirty="0" smtClean="0">
                <a:solidFill>
                  <a:schemeClr val="accent5">
                    <a:lumMod val="50000"/>
                  </a:schemeClr>
                </a:solidFill>
                <a:latin typeface="Times New Roman" pitchFamily="18" charset="0"/>
                <a:cs typeface="Times New Roman" pitchFamily="18" charset="0"/>
              </a:rPr>
              <a:t>з народним депутатом України </a:t>
            </a:r>
            <a:r>
              <a:rPr lang="uk-UA" sz="2400" b="1" dirty="0">
                <a:solidFill>
                  <a:schemeClr val="accent5">
                    <a:lumMod val="50000"/>
                  </a:schemeClr>
                </a:solidFill>
                <a:latin typeface="Times New Roman" pitchFamily="18" charset="0"/>
                <a:cs typeface="Times New Roman" pitchFamily="18" charset="0"/>
              </a:rPr>
              <a:t>М</a:t>
            </a:r>
            <a:r>
              <a:rPr lang="uk-UA" sz="2400" b="1" dirty="0" smtClean="0">
                <a:solidFill>
                  <a:schemeClr val="accent5">
                    <a:lumMod val="50000"/>
                  </a:schemeClr>
                </a:solidFill>
                <a:latin typeface="Times New Roman" pitchFamily="18" charset="0"/>
                <a:cs typeface="Times New Roman" pitchFamily="18" charset="0"/>
              </a:rPr>
              <a:t>ихайлом Лабою</a:t>
            </a:r>
            <a:endParaRPr lang="ru-RU" sz="2400" b="1" dirty="0">
              <a:solidFill>
                <a:schemeClr val="accent5">
                  <a:lumMod val="50000"/>
                </a:schemeClr>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340769"/>
            <a:ext cx="3552985" cy="2365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597" t="6953" r="3569"/>
          <a:stretch/>
        </p:blipFill>
        <p:spPr bwMode="auto">
          <a:xfrm>
            <a:off x="4568492" y="1340770"/>
            <a:ext cx="4323988" cy="2365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12309" b="25409"/>
          <a:stretch/>
        </p:blipFill>
        <p:spPr bwMode="auto">
          <a:xfrm>
            <a:off x="925630" y="3778422"/>
            <a:ext cx="7318778" cy="3034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08890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5154A543-74D6-4C99-9841-D6AD0C78B133}"/>
              </a:ext>
            </a:extLst>
          </p:cNvPr>
          <p:cNvSpPr>
            <a:spLocks noGrp="1"/>
          </p:cNvSpPr>
          <p:nvPr>
            <p:ph type="title"/>
          </p:nvPr>
        </p:nvSpPr>
        <p:spPr>
          <a:xfrm>
            <a:off x="107504" y="404664"/>
            <a:ext cx="8640960" cy="792088"/>
          </a:xfrm>
        </p:spPr>
        <p:txBody>
          <a:bodyPr/>
          <a:lstStyle/>
          <a:p>
            <a:pPr marL="0" indent="0" algn="ctr">
              <a:buNone/>
            </a:pPr>
            <a:r>
              <a:rPr lang="uk-UA" sz="2800" b="1" kern="1800"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Навчальна екскурсія на ТОВ  «</a:t>
            </a:r>
            <a:r>
              <a:rPr lang="uk-UA" sz="2800" b="1" kern="1800" dirty="0" err="1">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Ядзакі</a:t>
            </a:r>
            <a:r>
              <a:rPr lang="uk-UA" sz="2800" b="1" kern="1800"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Україна»</a:t>
            </a:r>
            <a:r>
              <a:rPr lang="uk-UA" sz="28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a:r>
            <a:br>
              <a:rPr lang="uk-UA" sz="28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br>
            <a:endParaRPr lang="uk-UA" sz="2800" dirty="0">
              <a:solidFill>
                <a:schemeClr val="accent1">
                  <a:lumMod val="75000"/>
                </a:schemeClr>
              </a:solidFill>
            </a:endParaRPr>
          </a:p>
        </p:txBody>
      </p:sp>
      <p:pic>
        <p:nvPicPr>
          <p:cNvPr id="3" name="Рисунок 2" descr="C:\Users\Администратор\Downloads\IMG-f5f731fdbbe3de0c74de54ffc6b8ca41-V.jpg"/>
          <p:cNvPicPr/>
          <p:nvPr/>
        </p:nvPicPr>
        <p:blipFill rotWithShape="1">
          <a:blip r:embed="rId2" cstate="print">
            <a:extLst>
              <a:ext uri="{28A0092B-C50C-407E-A947-70E740481C1C}">
                <a14:useLocalDpi xmlns:a14="http://schemas.microsoft.com/office/drawing/2010/main" val="0"/>
              </a:ext>
            </a:extLst>
          </a:blip>
          <a:srcRect t="10491"/>
          <a:stretch/>
        </p:blipFill>
        <p:spPr bwMode="auto">
          <a:xfrm>
            <a:off x="251520" y="1124744"/>
            <a:ext cx="4248472" cy="2736304"/>
          </a:xfrm>
          <a:prstGeom prst="rect">
            <a:avLst/>
          </a:prstGeom>
          <a:noFill/>
          <a:ln>
            <a:noFill/>
          </a:ln>
        </p:spPr>
      </p:pic>
      <p:pic>
        <p:nvPicPr>
          <p:cNvPr id="4" name="Рисунок 3" descr="C:\Users\Администратор\Downloads\IMG-42111dad7b5e648ffea60b250db0e61c-V.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1" y="3861048"/>
            <a:ext cx="4248472" cy="2869362"/>
          </a:xfrm>
          <a:prstGeom prst="rect">
            <a:avLst/>
          </a:prstGeom>
          <a:noFill/>
          <a:ln>
            <a:noFill/>
          </a:ln>
        </p:spPr>
      </p:pic>
      <p:pic>
        <p:nvPicPr>
          <p:cNvPr id="5" name="Рисунок 4" descr="C:\Users\Администратор\Downloads\IMG-c3db6969113b483c8a2442b9eafa771a-V.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9992" y="1124744"/>
            <a:ext cx="4320480" cy="5605666"/>
          </a:xfrm>
          <a:prstGeom prst="rect">
            <a:avLst/>
          </a:prstGeom>
          <a:noFill/>
          <a:ln>
            <a:noFill/>
          </a:ln>
        </p:spPr>
      </p:pic>
    </p:spTree>
    <p:extLst>
      <p:ext uri="{BB962C8B-B14F-4D97-AF65-F5344CB8AC3E}">
        <p14:creationId xmlns:p14="http://schemas.microsoft.com/office/powerpoint/2010/main" val="265392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CA059305-6B23-42F7-B229-68A7C73879DC}"/>
              </a:ext>
            </a:extLst>
          </p:cNvPr>
          <p:cNvSpPr>
            <a:spLocks noGrp="1"/>
          </p:cNvSpPr>
          <p:nvPr>
            <p:ph type="title"/>
          </p:nvPr>
        </p:nvSpPr>
        <p:spPr>
          <a:xfrm>
            <a:off x="-756592" y="188640"/>
            <a:ext cx="9433048" cy="792088"/>
          </a:xfrm>
        </p:spPr>
        <p:txBody>
          <a:bodyPr/>
          <a:lstStyle/>
          <a:p>
            <a:pPr marL="0" indent="0">
              <a:buNone/>
            </a:pPr>
            <a:r>
              <a:rPr lang="uk-UA" sz="2800" b="1" kern="180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Цікава та захоплююча подорож Перлинами Карпат</a:t>
            </a:r>
            <a:r>
              <a:rPr lang="uk-UA" sz="2800"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r>
            <a:br>
              <a:rPr lang="uk-UA" sz="2800"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br>
            <a:endParaRPr lang="uk-UA" sz="2800" dirty="0">
              <a:solidFill>
                <a:schemeClr val="accent5">
                  <a:lumMod val="75000"/>
                </a:schemeClr>
              </a:solidFill>
              <a:latin typeface="Times New Roman" panose="02020603050405020304" pitchFamily="18" charset="0"/>
              <a:cs typeface="Times New Roman" panose="02020603050405020304" pitchFamily="18" charset="0"/>
            </a:endParaRPr>
          </a:p>
        </p:txBody>
      </p:sp>
      <p:pic>
        <p:nvPicPr>
          <p:cNvPr id="3" name="Рисунок 2">
            <a:extLst>
              <a:ext uri="{FF2B5EF4-FFF2-40B4-BE49-F238E27FC236}">
                <a16:creationId xmlns="" xmlns:a16="http://schemas.microsoft.com/office/drawing/2014/main" id="{9DF71F57-74C6-4A75-8E36-DC58CF9C3ED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402" y="908720"/>
            <a:ext cx="4062960" cy="2736303"/>
          </a:xfrm>
          <a:prstGeom prst="rect">
            <a:avLst/>
          </a:prstGeom>
          <a:noFill/>
          <a:ln>
            <a:noFill/>
          </a:ln>
        </p:spPr>
      </p:pic>
      <p:pic>
        <p:nvPicPr>
          <p:cNvPr id="4" name="Рисунок 3">
            <a:extLst>
              <a:ext uri="{FF2B5EF4-FFF2-40B4-BE49-F238E27FC236}">
                <a16:creationId xmlns="" xmlns:a16="http://schemas.microsoft.com/office/drawing/2014/main" id="{F9844B2E-9291-4919-8CE2-CD8A4B27A8C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92668" y="3672408"/>
            <a:ext cx="4815929" cy="3185592"/>
          </a:xfrm>
          <a:prstGeom prst="rect">
            <a:avLst/>
          </a:prstGeom>
          <a:noFill/>
          <a:ln>
            <a:noFill/>
          </a:ln>
        </p:spPr>
      </p:pic>
      <p:pic>
        <p:nvPicPr>
          <p:cNvPr id="5" name="Рисунок 4">
            <a:extLst>
              <a:ext uri="{FF2B5EF4-FFF2-40B4-BE49-F238E27FC236}">
                <a16:creationId xmlns="" xmlns:a16="http://schemas.microsoft.com/office/drawing/2014/main" id="{BD8539F9-E750-4CB7-BB32-74A0A7020FA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2721" y="3672408"/>
            <a:ext cx="4062960" cy="3140968"/>
          </a:xfrm>
          <a:prstGeom prst="rect">
            <a:avLst/>
          </a:prstGeom>
          <a:noFill/>
          <a:ln>
            <a:noFill/>
          </a:ln>
        </p:spPr>
      </p:pic>
      <p:pic>
        <p:nvPicPr>
          <p:cNvPr id="6" name="Рисунок 5">
            <a:extLst>
              <a:ext uri="{FF2B5EF4-FFF2-40B4-BE49-F238E27FC236}">
                <a16:creationId xmlns="" xmlns:a16="http://schemas.microsoft.com/office/drawing/2014/main" id="{38C985D6-30E8-4496-B78F-B2F2022CB6D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92668" y="908720"/>
            <a:ext cx="4815930" cy="2736303"/>
          </a:xfrm>
          <a:prstGeom prst="rect">
            <a:avLst/>
          </a:prstGeom>
          <a:noFill/>
          <a:ln>
            <a:noFill/>
          </a:ln>
        </p:spPr>
      </p:pic>
    </p:spTree>
    <p:extLst>
      <p:ext uri="{BB962C8B-B14F-4D97-AF65-F5344CB8AC3E}">
        <p14:creationId xmlns:p14="http://schemas.microsoft.com/office/powerpoint/2010/main" val="37218843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52B23B5F-4E1D-4413-86A7-3340D91252DB}"/>
              </a:ext>
            </a:extLst>
          </p:cNvPr>
          <p:cNvSpPr>
            <a:spLocks noGrp="1"/>
          </p:cNvSpPr>
          <p:nvPr>
            <p:ph type="title"/>
          </p:nvPr>
        </p:nvSpPr>
        <p:spPr>
          <a:xfrm>
            <a:off x="395535" y="188640"/>
            <a:ext cx="7910265" cy="864096"/>
          </a:xfrm>
        </p:spPr>
        <p:txBody>
          <a:bodyPr/>
          <a:lstStyle/>
          <a:p>
            <a:pPr marL="0" indent="0">
              <a:buNone/>
            </a:pPr>
            <a:r>
              <a:rPr lang="uk-UA" sz="2800" dirty="0">
                <a:latin typeface="Times New Roman" panose="02020603050405020304" pitchFamily="18" charset="0"/>
                <a:cs typeface="Times New Roman" panose="02020603050405020304" pitchFamily="18" charset="0"/>
              </a:rPr>
              <a:t>Екскурсія в рамках академічної мобільності </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5630" b="321"/>
          <a:stretch/>
        </p:blipFill>
        <p:spPr bwMode="auto">
          <a:xfrm>
            <a:off x="251520" y="3140968"/>
            <a:ext cx="8610600" cy="3583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1957" b="6766"/>
          <a:stretch/>
        </p:blipFill>
        <p:spPr bwMode="auto">
          <a:xfrm>
            <a:off x="4712040" y="1027936"/>
            <a:ext cx="4150080" cy="2257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26947" r="7025" b="8674"/>
          <a:stretch/>
        </p:blipFill>
        <p:spPr bwMode="auto">
          <a:xfrm>
            <a:off x="251521" y="1010558"/>
            <a:ext cx="4460520" cy="2316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3270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852936"/>
            <a:ext cx="5147632" cy="3832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a:extLst>
              <a:ext uri="{FF2B5EF4-FFF2-40B4-BE49-F238E27FC236}">
                <a16:creationId xmlns="" xmlns:a16="http://schemas.microsoft.com/office/drawing/2014/main" id="{22B23F95-204D-4EDA-A130-2F37E05E3A16}"/>
              </a:ext>
            </a:extLst>
          </p:cNvPr>
          <p:cNvSpPr>
            <a:spLocks noGrp="1"/>
          </p:cNvSpPr>
          <p:nvPr>
            <p:ph type="title"/>
          </p:nvPr>
        </p:nvSpPr>
        <p:spPr>
          <a:xfrm>
            <a:off x="971601" y="260648"/>
            <a:ext cx="7334200" cy="1017633"/>
          </a:xfrm>
        </p:spPr>
        <p:txBody>
          <a:bodyPr/>
          <a:lstStyle/>
          <a:p>
            <a:pPr marL="0" indent="0" algn="ctr">
              <a:buNone/>
            </a:pPr>
            <a:r>
              <a:rPr lang="uk-UA" sz="2800" dirty="0">
                <a:latin typeface="Times New Roman" panose="02020603050405020304" pitchFamily="18" charset="0"/>
                <a:cs typeface="Times New Roman" panose="02020603050405020304" pitchFamily="18" charset="0"/>
              </a:rPr>
              <a:t>Незабутні враження від подорожі країнами Європи </a:t>
            </a:r>
            <a:endParaRPr lang="uk-UA" sz="2800"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9947" r="10595" b="9885"/>
          <a:stretch/>
        </p:blipFill>
        <p:spPr bwMode="auto">
          <a:xfrm>
            <a:off x="107504" y="1278280"/>
            <a:ext cx="5147632" cy="2726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088" y="1278281"/>
            <a:ext cx="3692117" cy="5417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92489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5B994C81-6E47-4114-8675-E3993437FEFA}"/>
              </a:ext>
            </a:extLst>
          </p:cNvPr>
          <p:cNvSpPr>
            <a:spLocks noGrp="1"/>
          </p:cNvSpPr>
          <p:nvPr>
            <p:ph type="title"/>
          </p:nvPr>
        </p:nvSpPr>
        <p:spPr>
          <a:xfrm>
            <a:off x="287523" y="332656"/>
            <a:ext cx="8424936" cy="447709"/>
          </a:xfrm>
        </p:spPr>
        <p:txBody>
          <a:bodyPr/>
          <a:lstStyle/>
          <a:p>
            <a:pPr marL="0" indent="0" algn="ctr" fontAlgn="base">
              <a:buNone/>
            </a:pPr>
            <a:r>
              <a:rPr lang="ru-RU" sz="2400" b="1" dirty="0" err="1">
                <a:solidFill>
                  <a:schemeClr val="bg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Профорієнтаційна</a:t>
            </a:r>
            <a:r>
              <a:rPr lang="ru-RU" sz="2400" b="1" dirty="0">
                <a:solidFill>
                  <a:schemeClr val="bg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робота у закладах </a:t>
            </a:r>
            <a:r>
              <a:rPr lang="ru-RU" sz="2400" b="1" dirty="0" err="1">
                <a:solidFill>
                  <a:schemeClr val="bg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Хустського</a:t>
            </a:r>
            <a:r>
              <a:rPr lang="ru-RU" sz="2400" b="1" dirty="0">
                <a:solidFill>
                  <a:schemeClr val="bg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району</a:t>
            </a:r>
            <a:r>
              <a:rPr lang="uk-UA" sz="1800" b="1" dirty="0">
                <a:solidFill>
                  <a:srgbClr val="C00000"/>
                </a:solidFill>
                <a:effectLst/>
                <a:latin typeface="Times New Roman" panose="02020603050405020304" pitchFamily="18" charset="0"/>
                <a:ea typeface="Times New Roman" panose="02020603050405020304" pitchFamily="18" charset="0"/>
              </a:rPr>
              <a:t/>
            </a:r>
            <a:br>
              <a:rPr lang="uk-UA" sz="1800" b="1" dirty="0">
                <a:solidFill>
                  <a:srgbClr val="C00000"/>
                </a:solidFill>
                <a:effectLst/>
                <a:latin typeface="Times New Roman" panose="02020603050405020304" pitchFamily="18" charset="0"/>
                <a:ea typeface="Times New Roman" panose="02020603050405020304" pitchFamily="18" charset="0"/>
              </a:rPr>
            </a:br>
            <a:r>
              <a:rPr lang="ru-RU" sz="1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a:t>
            </a:r>
            <a:r>
              <a:rPr lang="uk-UA" sz="1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a:r>
            <a:br>
              <a:rPr lang="uk-UA" sz="1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br>
            <a:endParaRPr lang="uk-UA" sz="2000" dirty="0">
              <a:solidFill>
                <a:srgbClr val="C00000"/>
              </a:solidFill>
            </a:endParaRPr>
          </a:p>
        </p:txBody>
      </p:sp>
      <p:pic>
        <p:nvPicPr>
          <p:cNvPr id="5" name="Рисунок 4">
            <a:extLst>
              <a:ext uri="{FF2B5EF4-FFF2-40B4-BE49-F238E27FC236}">
                <a16:creationId xmlns="" xmlns:a16="http://schemas.microsoft.com/office/drawing/2014/main" id="{DD6F79E8-B2F8-453C-B9DD-6C041EF4E17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5672" y="1052738"/>
            <a:ext cx="4480823" cy="3960438"/>
          </a:xfrm>
          <a:prstGeom prst="rect">
            <a:avLst/>
          </a:prstGeom>
          <a:noFill/>
          <a:ln>
            <a:noFill/>
          </a:ln>
        </p:spPr>
      </p:pic>
      <p:pic>
        <p:nvPicPr>
          <p:cNvPr id="6" name="Рисунок 5">
            <a:extLst>
              <a:ext uri="{FF2B5EF4-FFF2-40B4-BE49-F238E27FC236}">
                <a16:creationId xmlns="" xmlns:a16="http://schemas.microsoft.com/office/drawing/2014/main" id="{1719A5BE-DA81-4FFC-939A-F7854AF8088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504" y="1052738"/>
            <a:ext cx="4392488" cy="3960438"/>
          </a:xfrm>
          <a:prstGeom prst="rect">
            <a:avLst/>
          </a:prstGeom>
          <a:noFill/>
          <a:ln>
            <a:noFill/>
          </a:ln>
        </p:spPr>
      </p:pic>
      <p:sp>
        <p:nvSpPr>
          <p:cNvPr id="7" name="TextBox 6">
            <a:extLst>
              <a:ext uri="{FF2B5EF4-FFF2-40B4-BE49-F238E27FC236}">
                <a16:creationId xmlns="" xmlns:a16="http://schemas.microsoft.com/office/drawing/2014/main" id="{8F22FC83-C228-469A-A305-33A0F932B98D}"/>
              </a:ext>
            </a:extLst>
          </p:cNvPr>
          <p:cNvSpPr txBox="1"/>
          <p:nvPr/>
        </p:nvSpPr>
        <p:spPr>
          <a:xfrm>
            <a:off x="79663" y="5260030"/>
            <a:ext cx="8840657" cy="1508105"/>
          </a:xfrm>
          <a:prstGeom prst="rect">
            <a:avLst/>
          </a:prstGeom>
          <a:noFill/>
        </p:spPr>
        <p:txBody>
          <a:bodyPr wrap="square">
            <a:spAutoFit/>
          </a:bodyPr>
          <a:lstStyle/>
          <a:p>
            <a:pPr>
              <a:lnSpc>
                <a:spcPct val="115000"/>
              </a:lnSpc>
              <a:spcAft>
                <a:spcPts val="1000"/>
              </a:spcAft>
            </a:pPr>
            <a:r>
              <a:rPr lang="ru-RU" sz="1600" dirty="0" err="1">
                <a:latin typeface="Times New Roman" panose="02020603050405020304" pitchFamily="18" charset="0"/>
                <a:ea typeface="Calibri" panose="020F0502020204030204" pitchFamily="34" charset="0"/>
                <a:cs typeface="Times New Roman" panose="02020603050405020304" pitchFamily="18" charset="0"/>
              </a:rPr>
              <a:t>П</a:t>
            </a:r>
            <a:r>
              <a:rPr lang="ru-RU" sz="1600" dirty="0" err="1">
                <a:effectLst/>
                <a:latin typeface="Times New Roman" panose="02020603050405020304" pitchFamily="18" charset="0"/>
                <a:ea typeface="Calibri" panose="020F0502020204030204" pitchFamily="34" charset="0"/>
                <a:cs typeface="Times New Roman" panose="02020603050405020304" pitchFamily="18" charset="0"/>
              </a:rPr>
              <a:t>рофорієнтаційну</a:t>
            </a: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effectLst/>
                <a:latin typeface="Times New Roman" panose="02020603050405020304" pitchFamily="18" charset="0"/>
                <a:ea typeface="Calibri" panose="020F0502020204030204" pitchFamily="34" charset="0"/>
                <a:cs typeface="Times New Roman" panose="02020603050405020304" pitchFamily="18" charset="0"/>
              </a:rPr>
              <a:t>зустріч</a:t>
            </a: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600" dirty="0">
                <a:latin typeface="Times New Roman" panose="02020603050405020304" pitchFamily="18" charset="0"/>
                <a:ea typeface="Calibri" panose="020F0502020204030204" pitchFamily="34" charset="0"/>
                <a:cs typeface="Times New Roman" panose="02020603050405020304" pitchFamily="18" charset="0"/>
              </a:rPr>
              <a:t>з </a:t>
            </a:r>
            <a:r>
              <a:rPr lang="ru-RU" sz="1600" dirty="0" err="1">
                <a:effectLst/>
                <a:latin typeface="Times New Roman" panose="02020603050405020304" pitchFamily="18" charset="0"/>
                <a:ea typeface="Calibri" panose="020F0502020204030204" pitchFamily="34" charset="0"/>
                <a:cs typeface="Times New Roman" panose="02020603050405020304" pitchFamily="18" charset="0"/>
              </a:rPr>
              <a:t>учнями</a:t>
            </a: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effectLst/>
                <a:latin typeface="Times New Roman" panose="02020603050405020304" pitchFamily="18" charset="0"/>
                <a:ea typeface="Calibri" panose="020F0502020204030204" pitchFamily="34" charset="0"/>
                <a:cs typeface="Times New Roman" panose="02020603050405020304" pitchFamily="18" charset="0"/>
              </a:rPr>
              <a:t>Хустської</a:t>
            </a: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 та </a:t>
            </a:r>
            <a:r>
              <a:rPr lang="ru-RU" sz="1600" dirty="0" err="1">
                <a:effectLst/>
                <a:latin typeface="Times New Roman" panose="02020603050405020304" pitchFamily="18" charset="0"/>
                <a:ea typeface="Calibri" panose="020F0502020204030204" pitchFamily="34" charset="0"/>
                <a:cs typeface="Times New Roman" panose="02020603050405020304" pitchFamily="18" charset="0"/>
              </a:rPr>
              <a:t>Горінчівської</a:t>
            </a: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effectLst/>
                <a:latin typeface="Times New Roman" panose="02020603050405020304" pitchFamily="18" charset="0"/>
                <a:ea typeface="Calibri" panose="020F0502020204030204" pitchFamily="34" charset="0"/>
                <a:cs typeface="Times New Roman" panose="02020603050405020304" pitchFamily="18" charset="0"/>
              </a:rPr>
              <a:t>територіальних</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громад</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effectLst/>
                <a:latin typeface="Times New Roman" panose="02020603050405020304" pitchFamily="18" charset="0"/>
                <a:ea typeface="Calibri" panose="020F0502020204030204" pitchFamily="34" charset="0"/>
                <a:cs typeface="Times New Roman" panose="02020603050405020304" pitchFamily="18" charset="0"/>
              </a:rPr>
              <a:t>зокрема</a:t>
            </a: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effectLst/>
                <a:latin typeface="Times New Roman" panose="02020603050405020304" pitchFamily="18" charset="0"/>
                <a:ea typeface="Calibri" panose="020F0502020204030204" pitchFamily="34" charset="0"/>
                <a:cs typeface="Times New Roman" panose="02020603050405020304" pitchFamily="18" charset="0"/>
              </a:rPr>
              <a:t>Сокирницького</a:t>
            </a: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effectLst/>
                <a:latin typeface="Times New Roman" panose="02020603050405020304" pitchFamily="18" charset="0"/>
                <a:ea typeface="Calibri" panose="020F0502020204030204" pitchFamily="34" charset="0"/>
                <a:cs typeface="Times New Roman" panose="02020603050405020304" pitchFamily="18" charset="0"/>
              </a:rPr>
              <a:t>ліцею</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effectLst/>
                <a:latin typeface="Times New Roman" panose="02020603050405020304" pitchFamily="18" charset="0"/>
                <a:ea typeface="Calibri" panose="020F0502020204030204" pitchFamily="34" charset="0"/>
                <a:cs typeface="Times New Roman" panose="02020603050405020304" pitchFamily="18" charset="0"/>
              </a:rPr>
              <a:t>Крайниківської</a:t>
            </a: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 ЗОШ І</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a:t>
            </a: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ІІІ </a:t>
            </a:r>
            <a:r>
              <a:rPr lang="ru-RU" sz="1600" dirty="0" err="1">
                <a:effectLst/>
                <a:latin typeface="Times New Roman" panose="02020603050405020304" pitchFamily="18" charset="0"/>
                <a:ea typeface="Calibri" panose="020F0502020204030204" pitchFamily="34" charset="0"/>
                <a:cs typeface="Times New Roman" panose="02020603050405020304" pitchFamily="18" charset="0"/>
              </a:rPr>
              <a:t>ступенів</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effectLst/>
                <a:latin typeface="Times New Roman" panose="02020603050405020304" pitchFamily="18" charset="0"/>
                <a:ea typeface="Calibri" panose="020F0502020204030204" pitchFamily="34" charset="0"/>
                <a:cs typeface="Times New Roman" panose="02020603050405020304" pitchFamily="18" charset="0"/>
              </a:rPr>
              <a:t>Стеблівської</a:t>
            </a: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 ЗОШ І</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a:t>
            </a: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ІІІ </a:t>
            </a:r>
            <a:r>
              <a:rPr lang="ru-RU" sz="1600" dirty="0" err="1">
                <a:effectLst/>
                <a:latin typeface="Times New Roman" panose="02020603050405020304" pitchFamily="18" charset="0"/>
                <a:ea typeface="Calibri" panose="020F0502020204030204" pitchFamily="34" charset="0"/>
                <a:cs typeface="Times New Roman" panose="02020603050405020304" pitchFamily="18" charset="0"/>
              </a:rPr>
              <a:t>ступенів</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effectLst/>
                <a:latin typeface="Times New Roman" panose="02020603050405020304" pitchFamily="18" charset="0"/>
                <a:ea typeface="Calibri" panose="020F0502020204030204" pitchFamily="34" charset="0"/>
                <a:cs typeface="Times New Roman" panose="02020603050405020304" pitchFamily="18" charset="0"/>
              </a:rPr>
              <a:t>Данилівської</a:t>
            </a: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 ЗОШ І</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a:t>
            </a: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ІІІ </a:t>
            </a:r>
            <a:r>
              <a:rPr lang="ru-RU" sz="1600" dirty="0" err="1">
                <a:effectLst/>
                <a:latin typeface="Times New Roman" panose="02020603050405020304" pitchFamily="18" charset="0"/>
                <a:ea typeface="Calibri" panose="020F0502020204030204" pitchFamily="34" charset="0"/>
                <a:cs typeface="Times New Roman" panose="02020603050405020304" pitchFamily="18" charset="0"/>
              </a:rPr>
              <a:t>ступенів</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effectLst/>
                <a:latin typeface="Times New Roman" panose="02020603050405020304" pitchFamily="18" charset="0"/>
                <a:ea typeface="Calibri" panose="020F0502020204030204" pitchFamily="34" charset="0"/>
                <a:cs typeface="Times New Roman" panose="02020603050405020304" pitchFamily="18" charset="0"/>
              </a:rPr>
              <a:t>Горінчівського</a:t>
            </a: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effectLst/>
                <a:latin typeface="Times New Roman" panose="02020603050405020304" pitchFamily="18" charset="0"/>
                <a:ea typeface="Calibri" panose="020F0502020204030204" pitchFamily="34" charset="0"/>
                <a:cs typeface="Times New Roman" panose="02020603050405020304" pitchFamily="18" charset="0"/>
              </a:rPr>
              <a:t>ліцею</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effectLst/>
                <a:latin typeface="Times New Roman" panose="02020603050405020304" pitchFamily="18" charset="0"/>
                <a:ea typeface="Calibri" panose="020F0502020204030204" pitchFamily="34" charset="0"/>
                <a:cs typeface="Times New Roman" panose="02020603050405020304" pitchFamily="18" charset="0"/>
              </a:rPr>
              <a:t>Березівського</a:t>
            </a: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effectLst/>
                <a:latin typeface="Times New Roman" panose="02020603050405020304" pitchFamily="18" charset="0"/>
                <a:ea typeface="Calibri" panose="020F0502020204030204" pitchFamily="34" charset="0"/>
                <a:cs typeface="Times New Roman" panose="02020603050405020304" pitchFamily="18" charset="0"/>
              </a:rPr>
              <a:t>ліцею</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effectLst/>
                <a:latin typeface="Times New Roman" panose="02020603050405020304" pitchFamily="18" charset="0"/>
                <a:ea typeface="Calibri" panose="020F0502020204030204" pitchFamily="34" charset="0"/>
                <a:cs typeface="Times New Roman" panose="02020603050405020304" pitchFamily="18" charset="0"/>
              </a:rPr>
              <a:t>Монастирецького</a:t>
            </a: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effectLst/>
                <a:latin typeface="Times New Roman" panose="02020603050405020304" pitchFamily="18" charset="0"/>
                <a:ea typeface="Calibri" panose="020F0502020204030204" pitchFamily="34" charset="0"/>
                <a:cs typeface="Times New Roman" panose="02020603050405020304" pitchFamily="18" charset="0"/>
              </a:rPr>
              <a:t>ліцею</a:t>
            </a:r>
            <a:r>
              <a:rPr lang="uk-UA" sz="1600" dirty="0">
                <a:latin typeface="Times New Roman" panose="02020603050405020304" pitchFamily="18" charset="0"/>
                <a:ea typeface="Calibri" panose="020F0502020204030204" pitchFamily="34" charset="0"/>
                <a:cs typeface="Times New Roman" panose="02020603050405020304" pitchFamily="18" charset="0"/>
              </a:rPr>
              <a:t> провели </a:t>
            </a: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effectLst/>
                <a:latin typeface="Times New Roman" panose="02020603050405020304" pitchFamily="18" charset="0"/>
                <a:ea typeface="Calibri" panose="020F0502020204030204" pitchFamily="34" charset="0"/>
                <a:cs typeface="Times New Roman" panose="02020603050405020304" pitchFamily="18" charset="0"/>
              </a:rPr>
              <a:t>завідувачка</a:t>
            </a: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effectLst/>
                <a:latin typeface="Times New Roman" panose="02020603050405020304" pitchFamily="18" charset="0"/>
                <a:ea typeface="Calibri" panose="020F0502020204030204" pitchFamily="34" charset="0"/>
                <a:cs typeface="Times New Roman" panose="02020603050405020304" pitchFamily="18" charset="0"/>
              </a:rPr>
              <a:t>відділення</a:t>
            </a: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effectLst/>
                <a:latin typeface="Times New Roman" panose="02020603050405020304" pitchFamily="18" charset="0"/>
                <a:ea typeface="Calibri" panose="020F0502020204030204" pitchFamily="34" charset="0"/>
                <a:cs typeface="Times New Roman" panose="02020603050405020304" pitchFamily="18" charset="0"/>
              </a:rPr>
              <a:t>підприємництва</a:t>
            </a: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 та </a:t>
            </a:r>
            <a:r>
              <a:rPr lang="ru-RU" sz="1600" dirty="0" err="1">
                <a:effectLst/>
                <a:latin typeface="Times New Roman" panose="02020603050405020304" pitchFamily="18" charset="0"/>
                <a:ea typeface="Calibri" panose="020F0502020204030204" pitchFamily="34" charset="0"/>
                <a:cs typeface="Times New Roman" panose="02020603050405020304" pitchFamily="18" charset="0"/>
              </a:rPr>
              <a:t>торгівлі</a:t>
            </a: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effectLst/>
                <a:latin typeface="Times New Roman" panose="02020603050405020304" pitchFamily="18" charset="0"/>
                <a:ea typeface="Calibri" panose="020F0502020204030204" pitchFamily="34" charset="0"/>
                <a:cs typeface="Times New Roman" panose="02020603050405020304" pitchFamily="18" charset="0"/>
              </a:rPr>
              <a:t>Денчиля</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a:t>
            </a:r>
            <a:r>
              <a:rPr lang="ru-RU" sz="1600" dirty="0" err="1">
                <a:effectLst/>
                <a:latin typeface="Times New Roman" panose="02020603050405020304" pitchFamily="18" charset="0"/>
                <a:ea typeface="Calibri" panose="020F0502020204030204" pitchFamily="34" charset="0"/>
                <a:cs typeface="Times New Roman" panose="02020603050405020304" pitchFamily="18" charset="0"/>
              </a:rPr>
              <a:t>Сакаль</a:t>
            </a: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 Ганна </a:t>
            </a:r>
            <a:r>
              <a:rPr lang="ru-RU" sz="1600" dirty="0" err="1">
                <a:effectLst/>
                <a:latin typeface="Times New Roman" panose="02020603050405020304" pitchFamily="18" charset="0"/>
                <a:ea typeface="Calibri" panose="020F0502020204030204" pitchFamily="34" charset="0"/>
                <a:cs typeface="Times New Roman" panose="02020603050405020304" pitchFamily="18" charset="0"/>
              </a:rPr>
              <a:t>Михайлівна</a:t>
            </a: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 та </a:t>
            </a:r>
            <a:r>
              <a:rPr lang="ru-RU" sz="1600" dirty="0" err="1">
                <a:effectLst/>
                <a:latin typeface="Times New Roman" panose="02020603050405020304" pitchFamily="18" charset="0"/>
                <a:ea typeface="Calibri" panose="020F0502020204030204" pitchFamily="34" charset="0"/>
                <a:cs typeface="Times New Roman" panose="02020603050405020304" pitchFamily="18" charset="0"/>
              </a:rPr>
              <a:t>академнаставник</a:t>
            </a: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effectLst/>
                <a:latin typeface="Times New Roman" panose="02020603050405020304" pitchFamily="18" charset="0"/>
                <a:ea typeface="Calibri" panose="020F0502020204030204" pitchFamily="34" charset="0"/>
                <a:cs typeface="Times New Roman" panose="02020603050405020304" pitchFamily="18" charset="0"/>
              </a:rPr>
              <a:t>групи</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І ТЛД</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Б</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Поп </a:t>
            </a:r>
            <a:r>
              <a:rPr lang="ru-RU" sz="1600" dirty="0" err="1">
                <a:effectLst/>
                <a:latin typeface="Times New Roman" panose="02020603050405020304" pitchFamily="18" charset="0"/>
                <a:ea typeface="Calibri" panose="020F0502020204030204" pitchFamily="34" charset="0"/>
                <a:cs typeface="Times New Roman" panose="02020603050405020304" pitchFamily="18" charset="0"/>
              </a:rPr>
              <a:t>Ірина</a:t>
            </a: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effectLst/>
                <a:latin typeface="Times New Roman" panose="02020603050405020304" pitchFamily="18" charset="0"/>
                <a:ea typeface="Calibri" panose="020F0502020204030204" pitchFamily="34" charset="0"/>
                <a:cs typeface="Times New Roman" panose="02020603050405020304" pitchFamily="18" charset="0"/>
              </a:rPr>
              <a:t>Павлівна</a:t>
            </a: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uk-UA"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23111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descr="C:\Users\Администратор\Downloads\IMG-ee96ccff9520eac34a62fda27911f2bd-V.jpg"/>
          <p:cNvPicPr/>
          <p:nvPr/>
        </p:nvPicPr>
        <p:blipFill rotWithShape="1">
          <a:blip r:embed="rId2" cstate="print">
            <a:extLst>
              <a:ext uri="{28A0092B-C50C-407E-A947-70E740481C1C}">
                <a14:useLocalDpi xmlns:a14="http://schemas.microsoft.com/office/drawing/2010/main" val="0"/>
              </a:ext>
            </a:extLst>
          </a:blip>
          <a:srcRect l="9160"/>
          <a:stretch/>
        </p:blipFill>
        <p:spPr bwMode="auto">
          <a:xfrm>
            <a:off x="107504" y="1628800"/>
            <a:ext cx="4448022" cy="4536504"/>
          </a:xfrm>
          <a:prstGeom prst="rect">
            <a:avLst/>
          </a:prstGeom>
          <a:noFill/>
          <a:ln>
            <a:noFill/>
          </a:ln>
        </p:spPr>
      </p:pic>
      <p:sp>
        <p:nvSpPr>
          <p:cNvPr id="4" name="Заголовок 3"/>
          <p:cNvSpPr>
            <a:spLocks noGrp="1"/>
          </p:cNvSpPr>
          <p:nvPr>
            <p:ph type="title"/>
          </p:nvPr>
        </p:nvSpPr>
        <p:spPr>
          <a:xfrm>
            <a:off x="323528" y="188640"/>
            <a:ext cx="8424936" cy="1512168"/>
          </a:xfrm>
        </p:spPr>
        <p:txBody>
          <a:bodyPr/>
          <a:lstStyle/>
          <a:p>
            <a:pPr marL="0" indent="0">
              <a:buNone/>
            </a:pPr>
            <a:r>
              <a:rPr lang="en-US" sz="2400" dirty="0">
                <a:effectLst/>
                <a:latin typeface="Times New Roman" panose="02020603050405020304" pitchFamily="18" charset="0"/>
                <a:cs typeface="Times New Roman" panose="02020603050405020304" pitchFamily="18" charset="0"/>
              </a:rPr>
              <a:t>    </a:t>
            </a:r>
            <a:r>
              <a:rPr lang="uk-UA" sz="2400" dirty="0">
                <a:effectLst/>
                <a:latin typeface="Times New Roman" panose="02020603050405020304" pitchFamily="18" charset="0"/>
                <a:cs typeface="Times New Roman" panose="02020603050405020304" pitchFamily="18" charset="0"/>
              </a:rPr>
              <a:t>          </a:t>
            </a:r>
            <a:r>
              <a:rPr lang="uk-UA" sz="2400" dirty="0">
                <a:solidFill>
                  <a:schemeClr val="accent5">
                    <a:lumMod val="75000"/>
                  </a:schemeClr>
                </a:solidFill>
                <a:effectLst/>
                <a:latin typeface="Times New Roman" panose="02020603050405020304" pitchFamily="18" charset="0"/>
                <a:cs typeface="Times New Roman" panose="02020603050405020304" pitchFamily="18" charset="0"/>
              </a:rPr>
              <a:t>Відкрите заняття з фізики і астрономії </a:t>
            </a:r>
            <a:br>
              <a:rPr lang="uk-UA" sz="2400" dirty="0">
                <a:solidFill>
                  <a:schemeClr val="accent5">
                    <a:lumMod val="75000"/>
                  </a:schemeClr>
                </a:solidFill>
                <a:effectLst/>
                <a:latin typeface="Times New Roman" panose="02020603050405020304" pitchFamily="18" charset="0"/>
                <a:cs typeface="Times New Roman" panose="02020603050405020304" pitchFamily="18" charset="0"/>
              </a:rPr>
            </a:br>
            <a:r>
              <a:rPr lang="uk-UA" sz="2000" dirty="0">
                <a:solidFill>
                  <a:schemeClr val="accent5">
                    <a:lumMod val="75000"/>
                  </a:schemeClr>
                </a:solidFill>
                <a:effectLst/>
                <a:latin typeface="Times New Roman" panose="02020603050405020304" pitchFamily="18" charset="0"/>
                <a:cs typeface="Times New Roman" panose="02020603050405020304" pitchFamily="18" charset="0"/>
              </a:rPr>
              <a:t>з використанням продуктивних та інтерактивних методів навчання у    </a:t>
            </a:r>
            <a:br>
              <a:rPr lang="uk-UA" sz="2000" dirty="0">
                <a:solidFill>
                  <a:schemeClr val="accent5">
                    <a:lumMod val="75000"/>
                  </a:schemeClr>
                </a:solidFill>
                <a:effectLst/>
                <a:latin typeface="Times New Roman" panose="02020603050405020304" pitchFamily="18" charset="0"/>
                <a:cs typeface="Times New Roman" panose="02020603050405020304" pitchFamily="18" charset="0"/>
              </a:rPr>
            </a:br>
            <a:r>
              <a:rPr lang="uk-UA" sz="2000" dirty="0">
                <a:solidFill>
                  <a:schemeClr val="accent5">
                    <a:lumMod val="75000"/>
                  </a:schemeClr>
                </a:solidFill>
                <a:effectLst/>
                <a:latin typeface="Times New Roman" panose="02020603050405020304" pitchFamily="18" charset="0"/>
                <a:cs typeface="Times New Roman" panose="02020603050405020304" pitchFamily="18" charset="0"/>
              </a:rPr>
              <a:t>                  групі ІІ ОО проводить викладач </a:t>
            </a:r>
            <a:r>
              <a:rPr lang="uk-UA" sz="2000" dirty="0" err="1">
                <a:solidFill>
                  <a:schemeClr val="accent5">
                    <a:lumMod val="75000"/>
                  </a:schemeClr>
                </a:solidFill>
                <a:effectLst/>
                <a:latin typeface="Times New Roman" panose="02020603050405020304" pitchFamily="18" charset="0"/>
                <a:cs typeface="Times New Roman" panose="02020603050405020304" pitchFamily="18" charset="0"/>
              </a:rPr>
              <a:t>Кундря</a:t>
            </a:r>
            <a:r>
              <a:rPr lang="uk-UA" sz="2000" dirty="0">
                <a:solidFill>
                  <a:schemeClr val="accent5">
                    <a:lumMod val="75000"/>
                  </a:schemeClr>
                </a:solidFill>
                <a:effectLst/>
                <a:latin typeface="Times New Roman" panose="02020603050405020304" pitchFamily="18" charset="0"/>
                <a:cs typeface="Times New Roman" panose="02020603050405020304" pitchFamily="18" charset="0"/>
              </a:rPr>
              <a:t> М.М.</a:t>
            </a:r>
            <a:r>
              <a:rPr lang="ru-RU" sz="2000" dirty="0">
                <a:solidFill>
                  <a:schemeClr val="accent5">
                    <a:lumMod val="75000"/>
                  </a:schemeClr>
                </a:solidFill>
                <a:effectLst/>
                <a:latin typeface="Times New Roman" panose="02020603050405020304" pitchFamily="18" charset="0"/>
                <a:cs typeface="Times New Roman" panose="02020603050405020304" pitchFamily="18" charset="0"/>
              </a:rPr>
              <a:t/>
            </a:r>
            <a:br>
              <a:rPr lang="ru-RU" sz="2000" dirty="0">
                <a:solidFill>
                  <a:schemeClr val="accent5">
                    <a:lumMod val="75000"/>
                  </a:schemeClr>
                </a:solidFill>
                <a:effectLst/>
                <a:latin typeface="Times New Roman" panose="02020603050405020304" pitchFamily="18" charset="0"/>
                <a:cs typeface="Times New Roman" panose="02020603050405020304" pitchFamily="18" charset="0"/>
              </a:rPr>
            </a:br>
            <a:r>
              <a:rPr lang="en-US" sz="2400" dirty="0">
                <a:effectLst/>
                <a:latin typeface="Times New Roman" panose="02020603050405020304" pitchFamily="18" charset="0"/>
                <a:cs typeface="Times New Roman" panose="02020603050405020304" pitchFamily="18" charset="0"/>
              </a:rPr>
              <a:t>  </a:t>
            </a:r>
            <a:endParaRPr lang="ru-RU" sz="2400" dirty="0">
              <a:latin typeface="Times New Roman" panose="02020603050405020304" pitchFamily="18" charset="0"/>
              <a:cs typeface="Times New Roman" panose="02020603050405020304" pitchFamily="18" charset="0"/>
            </a:endParaRPr>
          </a:p>
        </p:txBody>
      </p:sp>
      <p:pic>
        <p:nvPicPr>
          <p:cNvPr id="6" name="Рисунок 5" descr="C:\Users\Администратор\Downloads\IMG-8a18ca77da0f8bb2473b886b6d63553b-V.jpg"/>
          <p:cNvPicPr/>
          <p:nvPr/>
        </p:nvPicPr>
        <p:blipFill rotWithShape="1">
          <a:blip r:embed="rId3" cstate="print">
            <a:extLst>
              <a:ext uri="{28A0092B-C50C-407E-A947-70E740481C1C}">
                <a14:useLocalDpi xmlns:a14="http://schemas.microsoft.com/office/drawing/2010/main" val="0"/>
              </a:ext>
            </a:extLst>
          </a:blip>
          <a:srcRect r="7655"/>
          <a:stretch/>
        </p:blipFill>
        <p:spPr bwMode="auto">
          <a:xfrm>
            <a:off x="4182292" y="1628800"/>
            <a:ext cx="4854204" cy="4536504"/>
          </a:xfrm>
          <a:prstGeom prst="rect">
            <a:avLst/>
          </a:prstGeom>
          <a:noFill/>
          <a:ln>
            <a:noFill/>
          </a:ln>
        </p:spPr>
      </p:pic>
    </p:spTree>
    <p:extLst>
      <p:ext uri="{BB962C8B-B14F-4D97-AF65-F5344CB8AC3E}">
        <p14:creationId xmlns:p14="http://schemas.microsoft.com/office/powerpoint/2010/main" val="36537876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640071FC-6449-4F36-BE8F-4D0CA25A56C9}"/>
              </a:ext>
            </a:extLst>
          </p:cNvPr>
          <p:cNvSpPr>
            <a:spLocks noGrp="1"/>
          </p:cNvSpPr>
          <p:nvPr>
            <p:ph type="title"/>
          </p:nvPr>
        </p:nvSpPr>
        <p:spPr>
          <a:xfrm>
            <a:off x="163804" y="476672"/>
            <a:ext cx="8496944" cy="720080"/>
          </a:xfrm>
        </p:spPr>
        <p:txBody>
          <a:bodyPr/>
          <a:lstStyle/>
          <a:p>
            <a:pPr marL="0" indent="0" algn="ctr" fontAlgn="base">
              <a:lnSpc>
                <a:spcPct val="115000"/>
              </a:lnSpc>
              <a:spcAft>
                <a:spcPts val="1000"/>
              </a:spcAft>
              <a:buNone/>
            </a:pPr>
            <a:r>
              <a:rPr lang="ru-RU" sz="2400" b="1" kern="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Профорієнтаційна</a:t>
            </a:r>
            <a:r>
              <a:rPr lang="ru-RU" sz="2400" b="1" kern="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робота у закладах </a:t>
            </a:r>
            <a:r>
              <a:rPr lang="ru-RU" sz="2400" b="1" kern="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Ужгородського</a:t>
            </a:r>
            <a:r>
              <a:rPr lang="ru-RU" sz="2400" b="1" kern="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району</a:t>
            </a:r>
            <a:r>
              <a:rPr lang="uk-UA" sz="2400" dirty="0">
                <a:effectLst/>
                <a:latin typeface="Calibri" panose="020F0502020204030204" pitchFamily="34" charset="0"/>
                <a:ea typeface="Calibri" panose="020F0502020204030204" pitchFamily="34" charset="0"/>
                <a:cs typeface="Times New Roman" panose="02020603050405020304" pitchFamily="18" charset="0"/>
              </a:rPr>
              <a:t/>
            </a:r>
            <a:br>
              <a:rPr lang="uk-UA" sz="2400" dirty="0">
                <a:effectLst/>
                <a:latin typeface="Calibri" panose="020F0502020204030204" pitchFamily="34" charset="0"/>
                <a:ea typeface="Calibri" panose="020F0502020204030204" pitchFamily="34" charset="0"/>
                <a:cs typeface="Times New Roman" panose="02020603050405020304" pitchFamily="18" charset="0"/>
              </a:rPr>
            </a:br>
            <a:r>
              <a:rPr lang="ru-RU" sz="1800" dirty="0">
                <a:effectLst/>
                <a:latin typeface="Calibri" panose="020F0502020204030204" pitchFamily="34" charset="0"/>
                <a:ea typeface="Calibri" panose="020F0502020204030204" pitchFamily="34" charset="0"/>
                <a:cs typeface="Times New Roman" panose="02020603050405020304" pitchFamily="18" charset="0"/>
              </a:rPr>
              <a:t> </a:t>
            </a:r>
            <a:r>
              <a:rPr lang="uk-UA" sz="1800" dirty="0">
                <a:effectLst/>
                <a:latin typeface="Calibri" panose="020F0502020204030204" pitchFamily="34" charset="0"/>
                <a:ea typeface="Calibri" panose="020F0502020204030204" pitchFamily="34" charset="0"/>
                <a:cs typeface="Times New Roman" panose="02020603050405020304" pitchFamily="18" charset="0"/>
              </a:rPr>
              <a:t/>
            </a:r>
            <a:br>
              <a:rPr lang="uk-UA" sz="1800" dirty="0">
                <a:effectLst/>
                <a:latin typeface="Calibri" panose="020F0502020204030204" pitchFamily="34" charset="0"/>
                <a:ea typeface="Calibri" panose="020F0502020204030204" pitchFamily="34" charset="0"/>
                <a:cs typeface="Times New Roman" panose="02020603050405020304" pitchFamily="18" charset="0"/>
              </a:rPr>
            </a:br>
            <a:endParaRPr lang="uk-UA" dirty="0"/>
          </a:p>
        </p:txBody>
      </p:sp>
      <p:pic>
        <p:nvPicPr>
          <p:cNvPr id="3" name="Рисунок 2">
            <a:extLst>
              <a:ext uri="{FF2B5EF4-FFF2-40B4-BE49-F238E27FC236}">
                <a16:creationId xmlns="" xmlns:a16="http://schemas.microsoft.com/office/drawing/2014/main" id="{C7A0EDAC-24FF-422E-B78E-972825AAA97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1880" y="1484784"/>
            <a:ext cx="5508104" cy="5112568"/>
          </a:xfrm>
          <a:prstGeom prst="rect">
            <a:avLst/>
          </a:prstGeom>
          <a:noFill/>
          <a:ln>
            <a:noFill/>
          </a:ln>
        </p:spPr>
      </p:pic>
      <p:sp>
        <p:nvSpPr>
          <p:cNvPr id="5" name="TextBox 4">
            <a:extLst>
              <a:ext uri="{FF2B5EF4-FFF2-40B4-BE49-F238E27FC236}">
                <a16:creationId xmlns="" xmlns:a16="http://schemas.microsoft.com/office/drawing/2014/main" id="{F0DC4C7A-4B70-40A1-BDD0-598FA6456D5A}"/>
              </a:ext>
            </a:extLst>
          </p:cNvPr>
          <p:cNvSpPr txBox="1"/>
          <p:nvPr/>
        </p:nvSpPr>
        <p:spPr>
          <a:xfrm>
            <a:off x="144016" y="1484784"/>
            <a:ext cx="3347864" cy="4976940"/>
          </a:xfrm>
          <a:prstGeom prst="rect">
            <a:avLst/>
          </a:prstGeom>
          <a:noFill/>
        </p:spPr>
        <p:txBody>
          <a:bodyPr wrap="square">
            <a:spAutoFit/>
          </a:bodyPr>
          <a:lstStyle/>
          <a:p>
            <a:pPr fontAlgn="base">
              <a:lnSpc>
                <a:spcPct val="115000"/>
              </a:lnSpc>
              <a:spcAft>
                <a:spcPts val="1000"/>
              </a:spcAft>
            </a:pPr>
            <a:r>
              <a:rPr lang="ru-RU" sz="14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Викладачі</a:t>
            </a:r>
            <a:r>
              <a:rPr lang="ru-RU" sz="14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коледжу</a:t>
            </a:r>
            <a:r>
              <a:rPr lang="en-US" sz="14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Данканич</a:t>
            </a:r>
            <a:r>
              <a:rPr lang="ru-RU" sz="14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Ф</a:t>
            </a:r>
            <a:r>
              <a:rPr lang="en-US" sz="14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М</a:t>
            </a:r>
            <a:r>
              <a:rPr lang="en-US" sz="14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uk-UA" sz="14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Івановчик</a:t>
            </a:r>
            <a:r>
              <a:rPr lang="ru-RU" sz="14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О</a:t>
            </a:r>
            <a:r>
              <a:rPr lang="en-US" sz="14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М</a:t>
            </a:r>
            <a:r>
              <a:rPr lang="en-US" sz="14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провели  </a:t>
            </a:r>
            <a:r>
              <a:rPr lang="ru-RU" sz="14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профорієнтаційні</a:t>
            </a:r>
            <a:r>
              <a:rPr lang="ru-RU" sz="14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зеутрічі</a:t>
            </a:r>
            <a:r>
              <a:rPr lang="ru-RU" sz="14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з </a:t>
            </a:r>
            <a:r>
              <a:rPr lang="ru-RU" sz="14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учнями</a:t>
            </a:r>
            <a:r>
              <a:rPr lang="ru-RU" sz="14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навчальних</a:t>
            </a:r>
            <a:r>
              <a:rPr lang="ru-RU" sz="14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закладів</a:t>
            </a:r>
            <a:r>
              <a:rPr lang="ru-RU" sz="14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Ужгородського</a:t>
            </a:r>
            <a:r>
              <a:rPr lang="ru-RU" sz="14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району.</a:t>
            </a:r>
            <a:r>
              <a:rPr lang="uk-UA" sz="1400" b="1"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відвідавши:</a:t>
            </a:r>
            <a:endParaRPr lang="uk-UA" sz="1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fontAlgn="base">
              <a:lnSpc>
                <a:spcPct val="115000"/>
              </a:lnSpc>
              <a:spcAft>
                <a:spcPts val="375"/>
              </a:spcAft>
              <a:buSzPts val="1000"/>
              <a:buFont typeface="Wingdings" panose="05000000000000000000" pitchFamily="2" charset="2"/>
              <a:buChar char=""/>
              <a:tabLst>
                <a:tab pos="457200" algn="l"/>
              </a:tabLst>
            </a:pPr>
            <a:r>
              <a:rPr lang="ru-RU" sz="14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Тур’я-Реметівську</a:t>
            </a:r>
            <a:r>
              <a:rPr lang="ru-RU" sz="14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ЗОШ I-III ст.</a:t>
            </a:r>
            <a:endParaRPr lang="uk-UA" sz="1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fontAlgn="base">
              <a:lnSpc>
                <a:spcPct val="115000"/>
              </a:lnSpc>
              <a:spcAft>
                <a:spcPts val="375"/>
              </a:spcAft>
              <a:buSzPts val="1000"/>
              <a:buFont typeface="Wingdings" panose="05000000000000000000" pitchFamily="2" charset="2"/>
              <a:buChar char=""/>
              <a:tabLst>
                <a:tab pos="457200" algn="l"/>
              </a:tabLst>
            </a:pPr>
            <a:r>
              <a:rPr lang="ru-RU" sz="14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Тур’я-Пасіцьку</a:t>
            </a:r>
            <a:r>
              <a:rPr lang="ru-RU" sz="14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ЗОШ I-III ст.</a:t>
            </a:r>
            <a:endParaRPr lang="uk-UA" sz="1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fontAlgn="base">
              <a:lnSpc>
                <a:spcPct val="115000"/>
              </a:lnSpc>
              <a:spcAft>
                <a:spcPts val="375"/>
              </a:spcAft>
              <a:buSzPts val="1000"/>
              <a:buFont typeface="Wingdings" panose="05000000000000000000" pitchFamily="2" charset="2"/>
              <a:buChar char=""/>
              <a:tabLst>
                <a:tab pos="457200" algn="l"/>
              </a:tabLst>
            </a:pPr>
            <a:r>
              <a:rPr lang="ru-RU" sz="14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Порошківську</a:t>
            </a:r>
            <a:r>
              <a:rPr lang="ru-RU" sz="14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ЗОШ I-III ст.</a:t>
            </a:r>
            <a:endParaRPr lang="uk-UA" sz="1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fontAlgn="base">
              <a:lnSpc>
                <a:spcPct val="115000"/>
              </a:lnSpc>
              <a:spcAft>
                <a:spcPts val="375"/>
              </a:spcAft>
              <a:buSzPts val="1000"/>
              <a:buFont typeface="Wingdings" panose="05000000000000000000" pitchFamily="2" charset="2"/>
              <a:buChar char=""/>
              <a:tabLst>
                <a:tab pos="457200" algn="l"/>
              </a:tabLst>
            </a:pPr>
            <a:r>
              <a:rPr lang="ru-RU" sz="14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Дубриницьку</a:t>
            </a:r>
            <a:r>
              <a:rPr lang="ru-RU" sz="14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ЗОШ I-III ст.</a:t>
            </a:r>
            <a:endParaRPr lang="uk-UA" sz="1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fontAlgn="base">
              <a:lnSpc>
                <a:spcPct val="115000"/>
              </a:lnSpc>
              <a:spcAft>
                <a:spcPts val="375"/>
              </a:spcAft>
              <a:buSzPts val="1000"/>
              <a:buFont typeface="Wingdings" panose="05000000000000000000" pitchFamily="2" charset="2"/>
              <a:buChar char=""/>
              <a:tabLst>
                <a:tab pos="457200" algn="l"/>
              </a:tabLst>
            </a:pPr>
            <a:r>
              <a:rPr lang="ru-RU" sz="14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Великоберезнянську</a:t>
            </a:r>
            <a:r>
              <a:rPr lang="ru-RU" sz="14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ЗОШ I-III ст.</a:t>
            </a:r>
            <a:endParaRPr lang="uk-UA" sz="1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fontAlgn="base">
              <a:lnSpc>
                <a:spcPct val="115000"/>
              </a:lnSpc>
              <a:spcAft>
                <a:spcPts val="375"/>
              </a:spcAft>
              <a:buSzPts val="1000"/>
              <a:buFont typeface="Wingdings" panose="05000000000000000000" pitchFamily="2" charset="2"/>
              <a:buChar char=""/>
              <a:tabLst>
                <a:tab pos="457200" algn="l"/>
              </a:tabLst>
            </a:pPr>
            <a:r>
              <a:rPr lang="ru-RU" sz="14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Сімерську</a:t>
            </a:r>
            <a:r>
              <a:rPr lang="ru-RU" sz="14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ЗОШ I-II ст.</a:t>
            </a:r>
            <a:endParaRPr lang="uk-UA" sz="1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fontAlgn="base">
              <a:lnSpc>
                <a:spcPct val="115000"/>
              </a:lnSpc>
              <a:spcAft>
                <a:spcPts val="375"/>
              </a:spcAft>
              <a:buSzPts val="1000"/>
              <a:buFont typeface="Wingdings" panose="05000000000000000000" pitchFamily="2" charset="2"/>
              <a:buChar char=""/>
              <a:tabLst>
                <a:tab pos="457200" algn="l"/>
              </a:tabLst>
            </a:pPr>
            <a:r>
              <a:rPr lang="ru-RU" sz="14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Турицьку</a:t>
            </a:r>
            <a:r>
              <a:rPr lang="ru-RU" sz="14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ЗОШ I-II ст.</a:t>
            </a:r>
            <a:endParaRPr lang="uk-UA" sz="1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fontAlgn="base">
              <a:lnSpc>
                <a:spcPct val="115000"/>
              </a:lnSpc>
              <a:spcAft>
                <a:spcPts val="375"/>
              </a:spcAft>
              <a:buSzPts val="1000"/>
              <a:buFont typeface="Wingdings" panose="05000000000000000000" pitchFamily="2" charset="2"/>
              <a:buChar char=""/>
              <a:tabLst>
                <a:tab pos="457200" algn="l"/>
              </a:tabLst>
            </a:pPr>
            <a:r>
              <a:rPr lang="ru-RU" sz="14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Зарічівську</a:t>
            </a:r>
            <a:r>
              <a:rPr lang="ru-RU" sz="14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ЗОШ I-II ст.</a:t>
            </a:r>
            <a:endParaRPr lang="uk-UA" sz="1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fontAlgn="base">
              <a:lnSpc>
                <a:spcPct val="115000"/>
              </a:lnSpc>
              <a:spcAft>
                <a:spcPts val="375"/>
              </a:spcAft>
              <a:buSzPts val="1000"/>
              <a:buFont typeface="Wingdings" panose="05000000000000000000" pitchFamily="2" charset="2"/>
              <a:buChar char=""/>
              <a:tabLst>
                <a:tab pos="457200" algn="l"/>
              </a:tabLst>
            </a:pPr>
            <a:r>
              <a:rPr lang="ru-RU" sz="14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Мирчанську</a:t>
            </a:r>
            <a:r>
              <a:rPr lang="ru-RU" sz="14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ЗОШ I-II ст.</a:t>
            </a:r>
            <a:endParaRPr lang="uk-UA" sz="1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fontAlgn="base">
              <a:lnSpc>
                <a:spcPct val="115000"/>
              </a:lnSpc>
              <a:spcAft>
                <a:spcPts val="375"/>
              </a:spcAft>
              <a:buSzPts val="1000"/>
              <a:buFont typeface="Wingdings" panose="05000000000000000000" pitchFamily="2" charset="2"/>
              <a:buChar char=""/>
              <a:tabLst>
                <a:tab pos="457200" algn="l"/>
              </a:tabLst>
            </a:pPr>
            <a:r>
              <a:rPr lang="ru-RU" sz="14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Забрідську</a:t>
            </a:r>
            <a:r>
              <a:rPr lang="ru-RU" sz="14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ЗОШ I-II ст.</a:t>
            </a:r>
            <a:endParaRPr lang="uk-UA" sz="1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fontAlgn="base">
              <a:lnSpc>
                <a:spcPct val="115000"/>
              </a:lnSpc>
              <a:spcAft>
                <a:spcPts val="375"/>
              </a:spcAft>
              <a:buSzPts val="1000"/>
              <a:buFont typeface="Wingdings" panose="05000000000000000000" pitchFamily="2" charset="2"/>
              <a:buChar char=""/>
              <a:tabLst>
                <a:tab pos="457200" algn="l"/>
              </a:tabLst>
            </a:pPr>
            <a:r>
              <a:rPr lang="ru-RU" sz="14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Солянську</a:t>
            </a:r>
            <a:r>
              <a:rPr lang="ru-RU" sz="14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ЗОШ I-II ст.</a:t>
            </a:r>
            <a:endParaRPr lang="uk-UA" sz="1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fontAlgn="base">
              <a:lnSpc>
                <a:spcPct val="115000"/>
              </a:lnSpc>
              <a:spcAft>
                <a:spcPts val="375"/>
              </a:spcAft>
              <a:buSzPts val="1000"/>
              <a:buFont typeface="Wingdings" panose="05000000000000000000" pitchFamily="2" charset="2"/>
              <a:buChar char=""/>
              <a:tabLst>
                <a:tab pos="457200" algn="l"/>
              </a:tabLst>
            </a:pPr>
            <a:r>
              <a:rPr lang="ru-RU" sz="14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Раківську</a:t>
            </a:r>
            <a:r>
              <a:rPr lang="ru-RU" sz="14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ЗОШ I-II ст.</a:t>
            </a:r>
            <a:endParaRPr lang="uk-UA" sz="1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139977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960E697E-B0EA-48A4-B0C0-582B360F0204}"/>
              </a:ext>
            </a:extLst>
          </p:cNvPr>
          <p:cNvSpPr>
            <a:spLocks noGrp="1"/>
          </p:cNvSpPr>
          <p:nvPr>
            <p:ph type="title"/>
          </p:nvPr>
        </p:nvSpPr>
        <p:spPr>
          <a:xfrm>
            <a:off x="611561" y="188640"/>
            <a:ext cx="7694240" cy="1361750"/>
          </a:xfrm>
        </p:spPr>
        <p:txBody>
          <a:bodyPr/>
          <a:lstStyle/>
          <a:p>
            <a:pPr marL="0" indent="0" algn="ctr">
              <a:buNone/>
            </a:pPr>
            <a:r>
              <a:rPr lang="uk-UA" sz="2400" dirty="0">
                <a:latin typeface="Times New Roman" panose="02020603050405020304" pitchFamily="18" charset="0"/>
                <a:cs typeface="Times New Roman" panose="02020603050405020304" pitchFamily="18" charset="0"/>
              </a:rPr>
              <a:t>Результати підвищення фахової кваліфікації та професійної підготовки </a:t>
            </a:r>
            <a:r>
              <a:rPr lang="uk-UA" sz="2400" dirty="0" smtClean="0">
                <a:latin typeface="Times New Roman" panose="02020603050405020304" pitchFamily="18" charset="0"/>
                <a:cs typeface="Times New Roman" panose="02020603050405020304" pitchFamily="18" charset="0"/>
              </a:rPr>
              <a:t>викладачів</a:t>
            </a:r>
            <a:br>
              <a:rPr lang="uk-UA" sz="2400" dirty="0" smtClean="0">
                <a:latin typeface="Times New Roman" panose="02020603050405020304" pitchFamily="18" charset="0"/>
                <a:cs typeface="Times New Roman" panose="02020603050405020304" pitchFamily="18" charset="0"/>
              </a:rPr>
            </a:br>
            <a:r>
              <a:rPr lang="uk-UA" sz="2400" dirty="0" smtClean="0">
                <a:latin typeface="Times New Roman" panose="02020603050405020304" pitchFamily="18" charset="0"/>
                <a:cs typeface="Times New Roman" panose="02020603050405020304" pitchFamily="18" charset="0"/>
              </a:rPr>
              <a:t>Авторські курси підвищення кваліфікації</a:t>
            </a:r>
            <a:endParaRPr lang="uk-UA" sz="2400" dirty="0">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3103" b="3695"/>
          <a:stretch/>
        </p:blipFill>
        <p:spPr bwMode="auto">
          <a:xfrm>
            <a:off x="395536" y="1550390"/>
            <a:ext cx="8318733" cy="5190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65627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descr="C:\Users\Администратор\Downloads\IMG-57dc19ffa29721feea58a1624e25b4ff-V.jpg"/>
          <p:cNvPicPr/>
          <p:nvPr/>
        </p:nvPicPr>
        <p:blipFill rotWithShape="1">
          <a:blip r:embed="rId2" cstate="print">
            <a:extLst>
              <a:ext uri="{28A0092B-C50C-407E-A947-70E740481C1C}">
                <a14:useLocalDpi xmlns:a14="http://schemas.microsoft.com/office/drawing/2010/main" val="0"/>
              </a:ext>
            </a:extLst>
          </a:blip>
          <a:srcRect l="8310" t="8163" r="19197" b="16434"/>
          <a:stretch/>
        </p:blipFill>
        <p:spPr bwMode="auto">
          <a:xfrm>
            <a:off x="211015" y="3841273"/>
            <a:ext cx="2056729" cy="2972104"/>
          </a:xfrm>
          <a:prstGeom prst="rect">
            <a:avLst/>
          </a:prstGeom>
          <a:noFill/>
          <a:ln>
            <a:noFill/>
          </a:ln>
          <a:extLst>
            <a:ext uri="{53640926-AAD7-44D8-BBD7-CCE9431645EC}">
              <a14:shadowObscured xmlns:a14="http://schemas.microsoft.com/office/drawing/2010/main"/>
            </a:ext>
          </a:extLst>
        </p:spPr>
      </p:pic>
      <p:sp>
        <p:nvSpPr>
          <p:cNvPr id="3" name="Текст 2"/>
          <p:cNvSpPr>
            <a:spLocks noGrp="1"/>
          </p:cNvSpPr>
          <p:nvPr>
            <p:ph type="body" sz="half" idx="2"/>
          </p:nvPr>
        </p:nvSpPr>
        <p:spPr>
          <a:xfrm>
            <a:off x="211015" y="116633"/>
            <a:ext cx="8808031" cy="864094"/>
          </a:xfrm>
        </p:spPr>
        <p:txBody>
          <a:bodyPr>
            <a:noAutofit/>
          </a:bodyPr>
          <a:lstStyle/>
          <a:p>
            <a:pPr marL="0" indent="0" algn="ctr">
              <a:buNone/>
            </a:pPr>
            <a:r>
              <a:rPr lang="uk-UA" sz="1700" b="1" dirty="0" smtClean="0">
                <a:solidFill>
                  <a:schemeClr val="accent5">
                    <a:lumMod val="75000"/>
                  </a:schemeClr>
                </a:solidFill>
              </a:rPr>
              <a:t>Результативність підвищення кваліфікації шляхом стажування, участі у семінарах, навчальних програмах, тренінгах, </a:t>
            </a:r>
            <a:r>
              <a:rPr lang="uk-UA" sz="1700" b="1" dirty="0" err="1" smtClean="0">
                <a:solidFill>
                  <a:schemeClr val="accent5">
                    <a:lumMod val="75000"/>
                  </a:schemeClr>
                </a:solidFill>
              </a:rPr>
              <a:t>вебінарах</a:t>
            </a:r>
            <a:r>
              <a:rPr lang="uk-UA" sz="1700" b="1" dirty="0" smtClean="0">
                <a:solidFill>
                  <a:schemeClr val="accent5">
                    <a:lumMod val="75000"/>
                  </a:schemeClr>
                </a:solidFill>
              </a:rPr>
              <a:t>, конференціях, лекторіях</a:t>
            </a:r>
            <a:endParaRPr lang="ru-RU" sz="1700" b="1" dirty="0">
              <a:solidFill>
                <a:schemeClr val="accent5">
                  <a:lumMod val="75000"/>
                </a:schemeClr>
              </a:solidFill>
            </a:endParaRPr>
          </a:p>
        </p:txBody>
      </p:sp>
      <p:pic>
        <p:nvPicPr>
          <p:cNvPr id="5" name="Рисунок 4" descr="C:\Users\Администратор\Downloads\IMG-849c4ee0e264f332d36ab3e2163873f8-V.jpg"/>
          <p:cNvPicPr/>
          <p:nvPr/>
        </p:nvPicPr>
        <p:blipFill rotWithShape="1">
          <a:blip r:embed="rId3" cstate="print">
            <a:extLst>
              <a:ext uri="{28A0092B-C50C-407E-A947-70E740481C1C}">
                <a14:useLocalDpi xmlns:a14="http://schemas.microsoft.com/office/drawing/2010/main" val="0"/>
              </a:ext>
            </a:extLst>
          </a:blip>
          <a:srcRect l="12681" t="10603" r="22151" b="21325"/>
          <a:stretch/>
        </p:blipFill>
        <p:spPr bwMode="auto">
          <a:xfrm>
            <a:off x="4644008" y="3841272"/>
            <a:ext cx="2195596" cy="2900096"/>
          </a:xfrm>
          <a:prstGeom prst="rect">
            <a:avLst/>
          </a:prstGeom>
          <a:noFill/>
          <a:ln>
            <a:noFill/>
          </a:ln>
          <a:extLst>
            <a:ext uri="{53640926-AAD7-44D8-BBD7-CCE9431645EC}">
              <a14:shadowObscured xmlns:a14="http://schemas.microsoft.com/office/drawing/2010/main"/>
            </a:ext>
          </a:extLst>
        </p:spPr>
      </p:pic>
      <p:pic>
        <p:nvPicPr>
          <p:cNvPr id="6" name="Рисунок 5" descr="C:\Users\Администратор\Downloads\20240624_135158.jpg"/>
          <p:cNvPicPr/>
          <p:nvPr/>
        </p:nvPicPr>
        <p:blipFill rotWithShape="1">
          <a:blip r:embed="rId4" cstate="print">
            <a:extLst>
              <a:ext uri="{28A0092B-C50C-407E-A947-70E740481C1C}">
                <a14:useLocalDpi xmlns:a14="http://schemas.microsoft.com/office/drawing/2010/main" val="0"/>
              </a:ext>
            </a:extLst>
          </a:blip>
          <a:srcRect t="6103" r="8615" b="9636"/>
          <a:stretch/>
        </p:blipFill>
        <p:spPr bwMode="auto">
          <a:xfrm rot="5400000">
            <a:off x="-121640" y="1313383"/>
            <a:ext cx="2762541" cy="2097233"/>
          </a:xfrm>
          <a:prstGeom prst="rect">
            <a:avLst/>
          </a:prstGeom>
          <a:noFill/>
          <a:ln>
            <a:noFill/>
          </a:ln>
          <a:extLst>
            <a:ext uri="{53640926-AAD7-44D8-BBD7-CCE9431645EC}">
              <a14:shadowObscured xmlns:a14="http://schemas.microsoft.com/office/drawing/2010/main"/>
            </a:ext>
          </a:extLst>
        </p:spPr>
      </p:pic>
      <p:pic>
        <p:nvPicPr>
          <p:cNvPr id="7" name="Рисунок 6" descr="C:\Users\Администратор\Downloads\IMG-6d085973891ab3f6e59f36e2ca9ba343-V.jpg"/>
          <p:cNvPicPr/>
          <p:nvPr/>
        </p:nvPicPr>
        <p:blipFill rotWithShape="1">
          <a:blip r:embed="rId5" cstate="print">
            <a:extLst>
              <a:ext uri="{28A0092B-C50C-407E-A947-70E740481C1C}">
                <a14:useLocalDpi xmlns:a14="http://schemas.microsoft.com/office/drawing/2010/main" val="0"/>
              </a:ext>
            </a:extLst>
          </a:blip>
          <a:srcRect l="21991" t="16145" r="23274" b="25904"/>
          <a:stretch/>
        </p:blipFill>
        <p:spPr bwMode="auto">
          <a:xfrm>
            <a:off x="2334792" y="3826971"/>
            <a:ext cx="2309216" cy="2990433"/>
          </a:xfrm>
          <a:prstGeom prst="rect">
            <a:avLst/>
          </a:prstGeom>
          <a:noFill/>
          <a:ln>
            <a:noFill/>
          </a:ln>
          <a:extLst>
            <a:ext uri="{53640926-AAD7-44D8-BBD7-CCE9431645EC}">
              <a14:shadowObscured xmlns:a14="http://schemas.microsoft.com/office/drawing/2010/main"/>
            </a:ext>
          </a:extLst>
        </p:spPr>
      </p:pic>
      <p:pic>
        <p:nvPicPr>
          <p:cNvPr id="8" name="Рисунок 7" descr="C:\Users\Администратор\Downloads\20240624_135145.jpg"/>
          <p:cNvPicPr/>
          <p:nvPr/>
        </p:nvPicPr>
        <p:blipFill rotWithShape="1">
          <a:blip r:embed="rId6" cstate="print">
            <a:extLst>
              <a:ext uri="{28A0092B-C50C-407E-A947-70E740481C1C}">
                <a14:useLocalDpi xmlns:a14="http://schemas.microsoft.com/office/drawing/2010/main" val="0"/>
              </a:ext>
            </a:extLst>
          </a:blip>
          <a:srcRect l="6791" t="15167" r="7545" b="3614"/>
          <a:stretch/>
        </p:blipFill>
        <p:spPr bwMode="auto">
          <a:xfrm rot="5400000">
            <a:off x="4304792" y="1354881"/>
            <a:ext cx="2773375" cy="2094943"/>
          </a:xfrm>
          <a:prstGeom prst="rect">
            <a:avLst/>
          </a:prstGeom>
          <a:noFill/>
          <a:ln>
            <a:noFill/>
          </a:ln>
          <a:extLst>
            <a:ext uri="{53640926-AAD7-44D8-BBD7-CCE9431645EC}">
              <a14:shadowObscured xmlns:a14="http://schemas.microsoft.com/office/drawing/2010/main"/>
            </a:ext>
          </a:extLst>
        </p:spPr>
      </p:pic>
      <p:pic>
        <p:nvPicPr>
          <p:cNvPr id="9" name="Рисунок 8" descr="C:\Users\Администратор\Downloads\IMG-3d91dbf5179ece0a739ca64586330210-V.jpg"/>
          <p:cNvPicPr/>
          <p:nvPr/>
        </p:nvPicPr>
        <p:blipFill rotWithShape="1">
          <a:blip r:embed="rId7" cstate="print">
            <a:extLst>
              <a:ext uri="{28A0092B-C50C-407E-A947-70E740481C1C}">
                <a14:useLocalDpi xmlns:a14="http://schemas.microsoft.com/office/drawing/2010/main" val="0"/>
              </a:ext>
            </a:extLst>
          </a:blip>
          <a:srcRect l="17192" t="7841" r="21776" b="25994"/>
          <a:stretch/>
        </p:blipFill>
        <p:spPr bwMode="auto">
          <a:xfrm>
            <a:off x="6876256" y="3882673"/>
            <a:ext cx="2040091" cy="2864478"/>
          </a:xfrm>
          <a:prstGeom prst="rect">
            <a:avLst/>
          </a:prstGeom>
          <a:noFill/>
          <a:ln>
            <a:noFill/>
          </a:ln>
          <a:extLst>
            <a:ext uri="{53640926-AAD7-44D8-BBD7-CCE9431645EC}">
              <a14:shadowObscured xmlns:a14="http://schemas.microsoft.com/office/drawing/2010/main"/>
            </a:ext>
          </a:extLst>
        </p:spPr>
      </p:pic>
      <p:pic>
        <p:nvPicPr>
          <p:cNvPr id="11" name="Рисунок 10" descr="C:\Users\Администратор\Downloads\20240627_101413.jpg"/>
          <p:cNvPicPr/>
          <p:nvPr/>
        </p:nvPicPr>
        <p:blipFill rotWithShape="1">
          <a:blip r:embed="rId8" cstate="print">
            <a:extLst>
              <a:ext uri="{28A0092B-C50C-407E-A947-70E740481C1C}">
                <a14:useLocalDpi xmlns:a14="http://schemas.microsoft.com/office/drawing/2010/main" val="0"/>
              </a:ext>
            </a:extLst>
          </a:blip>
          <a:srcRect l="973" t="16299" r="11909" b="3912"/>
          <a:stretch/>
        </p:blipFill>
        <p:spPr bwMode="auto">
          <a:xfrm rot="5400000">
            <a:off x="6552317" y="1339603"/>
            <a:ext cx="2790668" cy="2142791"/>
          </a:xfrm>
          <a:prstGeom prst="rect">
            <a:avLst/>
          </a:prstGeom>
          <a:noFill/>
          <a:ln>
            <a:noFill/>
          </a:ln>
          <a:extLst>
            <a:ext uri="{53640926-AAD7-44D8-BBD7-CCE9431645EC}">
              <a14:shadowObscured xmlns:a14="http://schemas.microsoft.com/office/drawing/2010/main"/>
            </a:ext>
          </a:extLst>
        </p:spPr>
      </p:pic>
      <p:pic>
        <p:nvPicPr>
          <p:cNvPr id="12" name="Рисунок 11" descr="C:\Users\Администратор\Downloads\IMG-538f2536d978a10f7bd8f09abca580fa-V.jpg"/>
          <p:cNvPicPr/>
          <p:nvPr/>
        </p:nvPicPr>
        <p:blipFill rotWithShape="1">
          <a:blip r:embed="rId9" cstate="print">
            <a:extLst>
              <a:ext uri="{28A0092B-C50C-407E-A947-70E740481C1C}">
                <a14:useLocalDpi xmlns:a14="http://schemas.microsoft.com/office/drawing/2010/main" val="0"/>
              </a:ext>
            </a:extLst>
          </a:blip>
          <a:srcRect l="8577" t="12308" r="8840" b="9252"/>
          <a:stretch/>
        </p:blipFill>
        <p:spPr bwMode="auto">
          <a:xfrm rot="16200000">
            <a:off x="2065619" y="1308895"/>
            <a:ext cx="2762542" cy="210620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853675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C:\Users\Администратор\Downloads\IMG-18be7d96e610fb273bf0a3213918ba8f-V.jpg"/>
          <p:cNvPicPr/>
          <p:nvPr/>
        </p:nvPicPr>
        <p:blipFill rotWithShape="1">
          <a:blip r:embed="rId2" cstate="print">
            <a:extLst>
              <a:ext uri="{28A0092B-C50C-407E-A947-70E740481C1C}">
                <a14:useLocalDpi xmlns:a14="http://schemas.microsoft.com/office/drawing/2010/main" val="0"/>
              </a:ext>
            </a:extLst>
          </a:blip>
          <a:srcRect l="-1" r="3532"/>
          <a:stretch/>
        </p:blipFill>
        <p:spPr bwMode="auto">
          <a:xfrm rot="16200000">
            <a:off x="6489951" y="142898"/>
            <a:ext cx="2068754" cy="2880319"/>
          </a:xfrm>
          <a:prstGeom prst="rect">
            <a:avLst/>
          </a:prstGeom>
          <a:noFill/>
          <a:ln>
            <a:noFill/>
          </a:ln>
          <a:extLst>
            <a:ext uri="{53640926-AAD7-44D8-BBD7-CCE9431645EC}">
              <a14:shadowObscured xmlns:a14="http://schemas.microsoft.com/office/drawing/2010/main"/>
            </a:ext>
          </a:extLst>
        </p:spPr>
      </p:pic>
      <p:pic>
        <p:nvPicPr>
          <p:cNvPr id="6" name="Рисунок 5" descr="C:\Users\Администратор\Downloads\IMG-5f3be4755ea638a5000d0c8db89e874b-V.jpg"/>
          <p:cNvPicPr/>
          <p:nvPr/>
        </p:nvPicPr>
        <p:blipFill rotWithShape="1">
          <a:blip r:embed="rId3" cstate="print">
            <a:extLst>
              <a:ext uri="{28A0092B-C50C-407E-A947-70E740481C1C}">
                <a14:useLocalDpi xmlns:a14="http://schemas.microsoft.com/office/drawing/2010/main" val="0"/>
              </a:ext>
            </a:extLst>
          </a:blip>
          <a:srcRect l="4334" t="18313" r="4976" b="34097"/>
          <a:stretch/>
        </p:blipFill>
        <p:spPr bwMode="auto">
          <a:xfrm>
            <a:off x="2987824" y="4293096"/>
            <a:ext cx="3024335" cy="2210434"/>
          </a:xfrm>
          <a:prstGeom prst="rect">
            <a:avLst/>
          </a:prstGeom>
          <a:noFill/>
          <a:ln>
            <a:noFill/>
          </a:ln>
          <a:extLst>
            <a:ext uri="{53640926-AAD7-44D8-BBD7-CCE9431645EC}">
              <a14:shadowObscured xmlns:a14="http://schemas.microsoft.com/office/drawing/2010/main"/>
            </a:ext>
          </a:extLst>
        </p:spPr>
      </p:pic>
      <p:pic>
        <p:nvPicPr>
          <p:cNvPr id="7" name="Рисунок 6" descr="C:\Users\Администратор\Downloads\IMG-b8da8385e6ab1adcfa5877a46f5a4097-V.jpg"/>
          <p:cNvPicPr/>
          <p:nvPr/>
        </p:nvPicPr>
        <p:blipFill rotWithShape="1">
          <a:blip r:embed="rId4" cstate="print">
            <a:extLst>
              <a:ext uri="{28A0092B-C50C-407E-A947-70E740481C1C}">
                <a14:useLocalDpi xmlns:a14="http://schemas.microsoft.com/office/drawing/2010/main" val="0"/>
              </a:ext>
            </a:extLst>
          </a:blip>
          <a:srcRect l="3468" t="2887" r="4768" b="1957"/>
          <a:stretch/>
        </p:blipFill>
        <p:spPr bwMode="auto">
          <a:xfrm rot="16200000">
            <a:off x="2531546" y="2324651"/>
            <a:ext cx="1704645" cy="2232248"/>
          </a:xfrm>
          <a:prstGeom prst="rect">
            <a:avLst/>
          </a:prstGeom>
          <a:noFill/>
          <a:ln>
            <a:noFill/>
          </a:ln>
          <a:extLst>
            <a:ext uri="{53640926-AAD7-44D8-BBD7-CCE9431645EC}">
              <a14:shadowObscured xmlns:a14="http://schemas.microsoft.com/office/drawing/2010/main"/>
            </a:ext>
          </a:extLst>
        </p:spPr>
      </p:pic>
      <p:pic>
        <p:nvPicPr>
          <p:cNvPr id="8" name="Рисунок 7" descr="C:\Users\Администратор\Downloads\IMG-20c12569c143025c9b62127e4d5e1f00-V.jpg"/>
          <p:cNvPicPr/>
          <p:nvPr/>
        </p:nvPicPr>
        <p:blipFill rotWithShape="1">
          <a:blip r:embed="rId5" cstate="print">
            <a:extLst>
              <a:ext uri="{28A0092B-C50C-407E-A947-70E740481C1C}">
                <a14:useLocalDpi xmlns:a14="http://schemas.microsoft.com/office/drawing/2010/main" val="0"/>
              </a:ext>
            </a:extLst>
          </a:blip>
          <a:srcRect l="5136" t="17109" r="5297" b="36145"/>
          <a:stretch/>
        </p:blipFill>
        <p:spPr bwMode="auto">
          <a:xfrm>
            <a:off x="179511" y="2588455"/>
            <a:ext cx="2160241" cy="1704641"/>
          </a:xfrm>
          <a:prstGeom prst="rect">
            <a:avLst/>
          </a:prstGeom>
          <a:noFill/>
          <a:ln>
            <a:noFill/>
          </a:ln>
          <a:extLst>
            <a:ext uri="{53640926-AAD7-44D8-BBD7-CCE9431645EC}">
              <a14:shadowObscured xmlns:a14="http://schemas.microsoft.com/office/drawing/2010/main"/>
            </a:ext>
          </a:extLst>
        </p:spPr>
      </p:pic>
      <p:pic>
        <p:nvPicPr>
          <p:cNvPr id="9" name="Рисунок 8" descr="C:\Users\Администратор\Downloads\IMG-77a043426d1baf3e339c709a616998a1-V.jpg"/>
          <p:cNvPicPr/>
          <p:nvPr/>
        </p:nvPicPr>
        <p:blipFill rotWithShape="1">
          <a:blip r:embed="rId6" cstate="print">
            <a:extLst>
              <a:ext uri="{28A0092B-C50C-407E-A947-70E740481C1C}">
                <a14:useLocalDpi xmlns:a14="http://schemas.microsoft.com/office/drawing/2010/main" val="0"/>
              </a:ext>
            </a:extLst>
          </a:blip>
          <a:srcRect l="8511" t="2869" r="3456" b="1869"/>
          <a:stretch/>
        </p:blipFill>
        <p:spPr bwMode="auto">
          <a:xfrm rot="16200000">
            <a:off x="613010" y="115184"/>
            <a:ext cx="2039772" cy="2906765"/>
          </a:xfrm>
          <a:prstGeom prst="rect">
            <a:avLst/>
          </a:prstGeom>
          <a:noFill/>
          <a:ln>
            <a:noFill/>
          </a:ln>
          <a:extLst>
            <a:ext uri="{53640926-AAD7-44D8-BBD7-CCE9431645EC}">
              <a14:shadowObscured xmlns:a14="http://schemas.microsoft.com/office/drawing/2010/main"/>
            </a:ext>
          </a:extLst>
        </p:spPr>
      </p:pic>
      <p:pic>
        <p:nvPicPr>
          <p:cNvPr id="10" name="Рисунок 9" descr="C:\Users\Администратор\Downloads\IMG-46c0423bb245488554e73a6bdc2122ab-V.jpg"/>
          <p:cNvPicPr/>
          <p:nvPr/>
        </p:nvPicPr>
        <p:blipFill rotWithShape="1">
          <a:blip r:embed="rId7" cstate="print">
            <a:extLst>
              <a:ext uri="{28A0092B-C50C-407E-A947-70E740481C1C}">
                <a14:useLocalDpi xmlns:a14="http://schemas.microsoft.com/office/drawing/2010/main" val="0"/>
              </a:ext>
            </a:extLst>
          </a:blip>
          <a:srcRect l="6581" t="15784" r="11076" b="41084"/>
          <a:stretch/>
        </p:blipFill>
        <p:spPr bwMode="auto">
          <a:xfrm>
            <a:off x="6675751" y="2617435"/>
            <a:ext cx="2304256" cy="1675661"/>
          </a:xfrm>
          <a:prstGeom prst="rect">
            <a:avLst/>
          </a:prstGeom>
          <a:noFill/>
          <a:ln>
            <a:noFill/>
          </a:ln>
          <a:extLst>
            <a:ext uri="{53640926-AAD7-44D8-BBD7-CCE9431645EC}">
              <a14:shadowObscured xmlns:a14="http://schemas.microsoft.com/office/drawing/2010/main"/>
            </a:ext>
          </a:extLst>
        </p:spPr>
      </p:pic>
      <p:pic>
        <p:nvPicPr>
          <p:cNvPr id="11" name="Рисунок 10" descr="C:\Users\Администратор\Downloads\IMG-52c2cc40e9b663591184d65b1ec4dd44-V.jpg"/>
          <p:cNvPicPr/>
          <p:nvPr/>
        </p:nvPicPr>
        <p:blipFill rotWithShape="1">
          <a:blip r:embed="rId8" cstate="print">
            <a:extLst>
              <a:ext uri="{28A0092B-C50C-407E-A947-70E740481C1C}">
                <a14:useLocalDpi xmlns:a14="http://schemas.microsoft.com/office/drawing/2010/main" val="0"/>
              </a:ext>
            </a:extLst>
          </a:blip>
          <a:srcRect t="2513" r="2964"/>
          <a:stretch/>
        </p:blipFill>
        <p:spPr bwMode="auto">
          <a:xfrm rot="16200000">
            <a:off x="591049" y="3953568"/>
            <a:ext cx="2210433" cy="2889490"/>
          </a:xfrm>
          <a:prstGeom prst="rect">
            <a:avLst/>
          </a:prstGeom>
          <a:noFill/>
          <a:ln>
            <a:noFill/>
          </a:ln>
          <a:extLst>
            <a:ext uri="{53640926-AAD7-44D8-BBD7-CCE9431645EC}">
              <a14:shadowObscured xmlns:a14="http://schemas.microsoft.com/office/drawing/2010/main"/>
            </a:ext>
          </a:extLst>
        </p:spPr>
      </p:pic>
      <p:pic>
        <p:nvPicPr>
          <p:cNvPr id="12" name="Рисунок 11" descr="C:\Users\Администратор\Downloads\IMG-ff17627d3e77546a339f88caef362a58-V (1).jpg"/>
          <p:cNvPicPr/>
          <p:nvPr/>
        </p:nvPicPr>
        <p:blipFill rotWithShape="1">
          <a:blip r:embed="rId9" cstate="print">
            <a:extLst>
              <a:ext uri="{28A0092B-C50C-407E-A947-70E740481C1C}">
                <a14:useLocalDpi xmlns:a14="http://schemas.microsoft.com/office/drawing/2010/main" val="0"/>
              </a:ext>
            </a:extLst>
          </a:blip>
          <a:srcRect l="859" t="11563" r="3720" b="35011"/>
          <a:stretch/>
        </p:blipFill>
        <p:spPr bwMode="auto">
          <a:xfrm>
            <a:off x="5983739" y="4293096"/>
            <a:ext cx="2980749" cy="2182298"/>
          </a:xfrm>
          <a:prstGeom prst="rect">
            <a:avLst/>
          </a:prstGeom>
          <a:noFill/>
          <a:ln>
            <a:noFill/>
          </a:ln>
          <a:extLst>
            <a:ext uri="{53640926-AAD7-44D8-BBD7-CCE9431645EC}">
              <a14:shadowObscured xmlns:a14="http://schemas.microsoft.com/office/drawing/2010/main"/>
            </a:ext>
          </a:extLst>
        </p:spPr>
      </p:pic>
      <p:pic>
        <p:nvPicPr>
          <p:cNvPr id="13" name="Рисунок 12" descr="C:\Users\Администратор\Downloads\20231006_115202.jp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11699" y="548680"/>
            <a:ext cx="2972468" cy="2039775"/>
          </a:xfrm>
          <a:prstGeom prst="rect">
            <a:avLst/>
          </a:prstGeom>
          <a:noFill/>
          <a:ln>
            <a:noFill/>
          </a:ln>
        </p:spPr>
      </p:pic>
      <p:pic>
        <p:nvPicPr>
          <p:cNvPr id="14" name="Рисунок 13" descr="C:\Users\Администратор\Downloads\Screenshot_20240705_125527_OneDrive.jpg"/>
          <p:cNvPicPr/>
          <p:nvPr/>
        </p:nvPicPr>
        <p:blipFill rotWithShape="1">
          <a:blip r:embed="rId11" cstate="print">
            <a:extLst>
              <a:ext uri="{28A0092B-C50C-407E-A947-70E740481C1C}">
                <a14:useLocalDpi xmlns:a14="http://schemas.microsoft.com/office/drawing/2010/main" val="0"/>
              </a:ext>
            </a:extLst>
          </a:blip>
          <a:srcRect t="33750" b="35166"/>
          <a:stretch/>
        </p:blipFill>
        <p:spPr bwMode="auto">
          <a:xfrm>
            <a:off x="4499993" y="2617435"/>
            <a:ext cx="2232247" cy="167566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186444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36513" y="0"/>
            <a:ext cx="92679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1259632" y="2492896"/>
            <a:ext cx="7272808" cy="1296144"/>
          </a:xfrm>
        </p:spPr>
        <p:txBody>
          <a:bodyPr/>
          <a:lstStyle/>
          <a:p>
            <a:pPr marL="0" indent="0" algn="ctr">
              <a:buNone/>
            </a:pPr>
            <a:r>
              <a:rPr lang="uk-UA" sz="6000" dirty="0" smtClean="0"/>
              <a:t>Дякуємо за увагу!</a:t>
            </a:r>
            <a:endParaRPr lang="ru-RU" sz="6000" dirty="0"/>
          </a:p>
        </p:txBody>
      </p:sp>
    </p:spTree>
    <p:extLst>
      <p:ext uri="{BB962C8B-B14F-4D97-AF65-F5344CB8AC3E}">
        <p14:creationId xmlns:p14="http://schemas.microsoft.com/office/powerpoint/2010/main" val="24465483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16632"/>
            <a:ext cx="8640960" cy="1152128"/>
          </a:xfrm>
        </p:spPr>
        <p:txBody>
          <a:bodyPr/>
          <a:lstStyle/>
          <a:p>
            <a:pPr marL="0" indent="0" algn="ctr">
              <a:buNone/>
            </a:pPr>
            <a:r>
              <a:rPr lang="uk-UA" sz="2800" dirty="0">
                <a:solidFill>
                  <a:schemeClr val="tx1"/>
                </a:solidFill>
                <a:effectLst/>
                <a:latin typeface="Times New Roman" panose="02020603050405020304" pitchFamily="18" charset="0"/>
                <a:cs typeface="Times New Roman" panose="02020603050405020304" pitchFamily="18" charset="0"/>
              </a:rPr>
              <a:t>Традиційні олімпіади з математики  - </a:t>
            </a:r>
            <a:r>
              <a:rPr lang="en-US" sz="2000" dirty="0">
                <a:solidFill>
                  <a:schemeClr val="tx1"/>
                </a:solidFill>
                <a:effectLst/>
                <a:latin typeface="Times New Roman" panose="02020603050405020304" pitchFamily="18" charset="0"/>
                <a:cs typeface="Times New Roman" panose="02020603050405020304" pitchFamily="18" charset="0"/>
              </a:rPr>
              <a:t/>
            </a:r>
            <a:br>
              <a:rPr lang="en-US" sz="2000" dirty="0">
                <a:solidFill>
                  <a:schemeClr val="tx1"/>
                </a:solidFill>
                <a:effectLst/>
                <a:latin typeface="Times New Roman" panose="02020603050405020304" pitchFamily="18" charset="0"/>
                <a:cs typeface="Times New Roman" panose="02020603050405020304" pitchFamily="18" charset="0"/>
              </a:rPr>
            </a:br>
            <a:r>
              <a:rPr lang="uk-UA" sz="2000" dirty="0">
                <a:solidFill>
                  <a:schemeClr val="tx1"/>
                </a:solidFill>
                <a:effectLst/>
                <a:latin typeface="Times New Roman" panose="02020603050405020304" pitchFamily="18" charset="0"/>
                <a:cs typeface="Times New Roman" panose="02020603050405020304" pitchFamily="18" charset="0"/>
              </a:rPr>
              <a:t>дієвий спосіб розвитку здібностей студентів, підвищення мотивації </a:t>
            </a:r>
            <a:br>
              <a:rPr lang="uk-UA" sz="2000" dirty="0">
                <a:solidFill>
                  <a:schemeClr val="tx1"/>
                </a:solidFill>
                <a:effectLst/>
                <a:latin typeface="Times New Roman" panose="02020603050405020304" pitchFamily="18" charset="0"/>
                <a:cs typeface="Times New Roman" panose="02020603050405020304" pitchFamily="18" charset="0"/>
              </a:rPr>
            </a:br>
            <a:r>
              <a:rPr lang="uk-UA" sz="2000" dirty="0">
                <a:solidFill>
                  <a:schemeClr val="tx1"/>
                </a:solidFill>
                <a:effectLst/>
                <a:latin typeface="Times New Roman" panose="02020603050405020304" pitchFamily="18" charset="0"/>
                <a:cs typeface="Times New Roman" panose="02020603050405020304" pitchFamily="18" charset="0"/>
              </a:rPr>
              <a:t>до вивчення і зацікавлення навчальним предметом </a:t>
            </a:r>
            <a:endParaRPr lang="ru-RU" sz="2000" dirty="0">
              <a:solidFill>
                <a:schemeClr val="tx1"/>
              </a:solidFill>
              <a:latin typeface="Times New Roman" panose="02020603050405020304" pitchFamily="18" charset="0"/>
              <a:cs typeface="Times New Roman" panose="02020603050405020304" pitchFamily="18" charset="0"/>
            </a:endParaRPr>
          </a:p>
        </p:txBody>
      </p:sp>
      <p:sp>
        <p:nvSpPr>
          <p:cNvPr id="3" name="Текст 2"/>
          <p:cNvSpPr>
            <a:spLocks noGrp="1"/>
          </p:cNvSpPr>
          <p:nvPr>
            <p:ph type="body" idx="1"/>
          </p:nvPr>
        </p:nvSpPr>
        <p:spPr>
          <a:xfrm>
            <a:off x="421804" y="1412776"/>
            <a:ext cx="8352928" cy="720080"/>
          </a:xfrm>
        </p:spPr>
        <p:txBody>
          <a:bodyPr>
            <a:normAutofit/>
          </a:bodyPr>
          <a:lstStyle/>
          <a:p>
            <a:pPr algn="l"/>
            <a:r>
              <a:rPr lang="uk-UA" b="1" i="1" dirty="0"/>
              <a:t> </a:t>
            </a:r>
            <a:r>
              <a:rPr lang="en-US" b="1" i="1" dirty="0"/>
              <a:t>     </a:t>
            </a:r>
            <a:r>
              <a:rPr lang="uk-UA" b="1" i="1" dirty="0">
                <a:solidFill>
                  <a:schemeClr val="accent5">
                    <a:lumMod val="75000"/>
                  </a:schemeClr>
                </a:solidFill>
              </a:rPr>
              <a:t>Проведення  І етапу Всеукраїнської олімпіади </a:t>
            </a:r>
            <a:br>
              <a:rPr lang="uk-UA" b="1" i="1" dirty="0">
                <a:solidFill>
                  <a:schemeClr val="accent5">
                    <a:lumMod val="75000"/>
                  </a:schemeClr>
                </a:solidFill>
              </a:rPr>
            </a:br>
            <a:r>
              <a:rPr lang="uk-UA" b="1" i="1" dirty="0">
                <a:solidFill>
                  <a:schemeClr val="accent5">
                    <a:lumMod val="75000"/>
                  </a:schemeClr>
                </a:solidFill>
              </a:rPr>
              <a:t>з математики серед  здобувачів освіти  І- ІІ курсів коледжу</a:t>
            </a:r>
            <a:endParaRPr lang="ru-RU" b="1" dirty="0">
              <a:solidFill>
                <a:schemeClr val="accent5">
                  <a:lumMod val="75000"/>
                </a:schemeClr>
              </a:solidFill>
            </a:endParaRPr>
          </a:p>
        </p:txBody>
      </p:sp>
      <p:pic>
        <p:nvPicPr>
          <p:cNvPr id="4" name="Рисунок 3"/>
          <p:cNvPicPr/>
          <p:nvPr/>
        </p:nvPicPr>
        <p:blipFill rotWithShape="1">
          <a:blip r:embed="rId2">
            <a:extLst>
              <a:ext uri="{28A0092B-C50C-407E-A947-70E740481C1C}">
                <a14:useLocalDpi xmlns:a14="http://schemas.microsoft.com/office/drawing/2010/main" val="0"/>
              </a:ext>
            </a:extLst>
          </a:blip>
          <a:srcRect b="15924"/>
          <a:stretch/>
        </p:blipFill>
        <p:spPr bwMode="auto">
          <a:xfrm>
            <a:off x="827584" y="2276872"/>
            <a:ext cx="7560840" cy="4392488"/>
          </a:xfrm>
          <a:prstGeom prst="rect">
            <a:avLst/>
          </a:prstGeom>
          <a:noFill/>
          <a:ln>
            <a:noFill/>
          </a:ln>
        </p:spPr>
      </p:pic>
    </p:spTree>
    <p:extLst>
      <p:ext uri="{BB962C8B-B14F-4D97-AF65-F5344CB8AC3E}">
        <p14:creationId xmlns:p14="http://schemas.microsoft.com/office/powerpoint/2010/main" val="36578706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6588224" y="1268760"/>
            <a:ext cx="2555776" cy="4749130"/>
          </a:xfrm>
        </p:spPr>
        <p:txBody>
          <a:bodyPr>
            <a:normAutofit fontScale="85000" lnSpcReduction="20000"/>
          </a:bodyPr>
          <a:lstStyle/>
          <a:p>
            <a:pPr marL="0" indent="0" fontAlgn="base">
              <a:lnSpc>
                <a:spcPct val="150000"/>
              </a:lnSpc>
              <a:buNone/>
            </a:pPr>
            <a:r>
              <a:rPr lang="uk-UA" sz="2100" b="1" i="1" dirty="0">
                <a:solidFill>
                  <a:schemeClr val="accent5">
                    <a:lumMod val="75000"/>
                  </a:schemeClr>
                </a:solidFill>
                <a:latin typeface="Times New Roman" pitchFamily="18" charset="0"/>
                <a:cs typeface="Times New Roman" pitchFamily="18" charset="0"/>
              </a:rPr>
              <a:t>І </a:t>
            </a:r>
            <a:r>
              <a:rPr lang="uk-UA" sz="2100" b="1" i="1" dirty="0" err="1">
                <a:solidFill>
                  <a:schemeClr val="accent5">
                    <a:lumMod val="75000"/>
                  </a:schemeClr>
                </a:solidFill>
                <a:latin typeface="Times New Roman" pitchFamily="18" charset="0"/>
                <a:cs typeface="Times New Roman" pitchFamily="18" charset="0"/>
              </a:rPr>
              <a:t>місце-</a:t>
            </a:r>
            <a:r>
              <a:rPr lang="uk-UA" sz="2100" b="1" i="1" dirty="0">
                <a:solidFill>
                  <a:schemeClr val="accent5">
                    <a:lumMod val="75000"/>
                  </a:schemeClr>
                </a:solidFill>
                <a:latin typeface="Times New Roman" pitchFamily="18" charset="0"/>
                <a:cs typeface="Times New Roman" pitchFamily="18" charset="0"/>
              </a:rPr>
              <a:t> </a:t>
            </a:r>
          </a:p>
          <a:p>
            <a:pPr marL="0" indent="0" fontAlgn="base">
              <a:lnSpc>
                <a:spcPct val="150000"/>
              </a:lnSpc>
              <a:buNone/>
            </a:pPr>
            <a:r>
              <a:rPr lang="uk-UA" b="1" dirty="0" err="1">
                <a:latin typeface="Times New Roman" pitchFamily="18" charset="0"/>
                <a:cs typeface="Times New Roman" pitchFamily="18" charset="0"/>
              </a:rPr>
              <a:t>Льопко</a:t>
            </a:r>
            <a:r>
              <a:rPr lang="uk-UA" b="1" dirty="0">
                <a:latin typeface="Times New Roman" pitchFamily="18" charset="0"/>
                <a:cs typeface="Times New Roman" pitchFamily="18" charset="0"/>
              </a:rPr>
              <a:t> Валерія (І ХТ «Б»)</a:t>
            </a:r>
            <a:endParaRPr lang="ru-RU" b="1" dirty="0">
              <a:latin typeface="Times New Roman" pitchFamily="18" charset="0"/>
              <a:cs typeface="Times New Roman" pitchFamily="18" charset="0"/>
            </a:endParaRPr>
          </a:p>
          <a:p>
            <a:pPr marL="0" indent="0" fontAlgn="base">
              <a:lnSpc>
                <a:spcPct val="150000"/>
              </a:lnSpc>
              <a:buNone/>
            </a:pPr>
            <a:r>
              <a:rPr lang="uk-UA" sz="1900" b="1" i="1" dirty="0">
                <a:solidFill>
                  <a:schemeClr val="accent5">
                    <a:lumMod val="75000"/>
                  </a:schemeClr>
                </a:solidFill>
                <a:latin typeface="Times New Roman" pitchFamily="18" charset="0"/>
                <a:cs typeface="Times New Roman" pitchFamily="18" charset="0"/>
              </a:rPr>
              <a:t>Дипломами (ІІ місце) </a:t>
            </a:r>
            <a:endParaRPr lang="ru-RU" sz="1900" b="1" dirty="0">
              <a:solidFill>
                <a:schemeClr val="accent5">
                  <a:lumMod val="75000"/>
                </a:schemeClr>
              </a:solidFill>
              <a:latin typeface="Times New Roman" pitchFamily="18" charset="0"/>
              <a:cs typeface="Times New Roman" pitchFamily="18" charset="0"/>
            </a:endParaRPr>
          </a:p>
          <a:p>
            <a:pPr marL="0" indent="0" fontAlgn="base">
              <a:lnSpc>
                <a:spcPct val="150000"/>
              </a:lnSpc>
              <a:buNone/>
            </a:pPr>
            <a:r>
              <a:rPr lang="uk-UA" sz="1900" b="1" i="1" dirty="0">
                <a:solidFill>
                  <a:schemeClr val="accent5">
                    <a:lumMod val="75000"/>
                  </a:schemeClr>
                </a:solidFill>
                <a:latin typeface="Times New Roman" pitchFamily="18" charset="0"/>
                <a:cs typeface="Times New Roman" pitchFamily="18" charset="0"/>
              </a:rPr>
              <a:t>нагороджені студенти:</a:t>
            </a:r>
            <a:r>
              <a:rPr lang="uk-UA" sz="1900" b="1" dirty="0">
                <a:solidFill>
                  <a:schemeClr val="accent5">
                    <a:lumMod val="75000"/>
                  </a:schemeClr>
                </a:solidFill>
                <a:latin typeface="Times New Roman" pitchFamily="18" charset="0"/>
                <a:cs typeface="Times New Roman" pitchFamily="18" charset="0"/>
              </a:rPr>
              <a:t> </a:t>
            </a:r>
            <a:endParaRPr lang="ru-RU" sz="1900" b="1" dirty="0">
              <a:solidFill>
                <a:schemeClr val="accent5">
                  <a:lumMod val="75000"/>
                </a:schemeClr>
              </a:solidFill>
              <a:latin typeface="Times New Roman" pitchFamily="18" charset="0"/>
              <a:cs typeface="Times New Roman" pitchFamily="18" charset="0"/>
            </a:endParaRPr>
          </a:p>
          <a:p>
            <a:pPr marL="0" indent="0" fontAlgn="base">
              <a:lnSpc>
                <a:spcPct val="150000"/>
              </a:lnSpc>
              <a:buNone/>
            </a:pPr>
            <a:r>
              <a:rPr lang="uk-UA" sz="1400" b="1" dirty="0">
                <a:latin typeface="Times New Roman" pitchFamily="18" charset="0"/>
                <a:cs typeface="Times New Roman" pitchFamily="18" charset="0"/>
              </a:rPr>
              <a:t>Король </a:t>
            </a:r>
            <a:r>
              <a:rPr lang="uk-UA" sz="1400" b="1" dirty="0" err="1">
                <a:latin typeface="Times New Roman" pitchFamily="18" charset="0"/>
                <a:cs typeface="Times New Roman" pitchFamily="18" charset="0"/>
              </a:rPr>
              <a:t>Каріна</a:t>
            </a:r>
            <a:r>
              <a:rPr lang="uk-UA" sz="1400" b="1" dirty="0">
                <a:latin typeface="Times New Roman" pitchFamily="18" charset="0"/>
                <a:cs typeface="Times New Roman" pitchFamily="18" charset="0"/>
              </a:rPr>
              <a:t> (ІІ ОО)</a:t>
            </a:r>
            <a:endParaRPr lang="ru-RU" sz="1400" b="1" dirty="0">
              <a:latin typeface="Times New Roman" pitchFamily="18" charset="0"/>
              <a:cs typeface="Times New Roman" pitchFamily="18" charset="0"/>
            </a:endParaRPr>
          </a:p>
          <a:p>
            <a:pPr marL="0" indent="0" fontAlgn="base">
              <a:lnSpc>
                <a:spcPct val="150000"/>
              </a:lnSpc>
              <a:buNone/>
            </a:pPr>
            <a:r>
              <a:rPr lang="uk-UA" sz="1400" b="1" dirty="0" err="1">
                <a:latin typeface="Times New Roman" pitchFamily="18" charset="0"/>
                <a:cs typeface="Times New Roman" pitchFamily="18" charset="0"/>
              </a:rPr>
              <a:t>Колібанич</a:t>
            </a:r>
            <a:r>
              <a:rPr lang="uk-UA" sz="1400" b="1" dirty="0">
                <a:latin typeface="Times New Roman" pitchFamily="18" charset="0"/>
                <a:cs typeface="Times New Roman" pitchFamily="18" charset="0"/>
              </a:rPr>
              <a:t> Михайло ( ІІ ФБС)</a:t>
            </a:r>
            <a:endParaRPr lang="ru-RU" sz="1400" b="1" dirty="0">
              <a:latin typeface="Times New Roman" pitchFamily="18" charset="0"/>
              <a:cs typeface="Times New Roman" pitchFamily="18" charset="0"/>
            </a:endParaRPr>
          </a:p>
          <a:p>
            <a:pPr marL="0" indent="0" fontAlgn="base">
              <a:lnSpc>
                <a:spcPct val="150000"/>
              </a:lnSpc>
              <a:buNone/>
            </a:pPr>
            <a:r>
              <a:rPr lang="uk-UA" sz="1400" b="1" dirty="0" err="1">
                <a:latin typeface="Times New Roman" pitchFamily="18" charset="0"/>
                <a:cs typeface="Times New Roman" pitchFamily="18" charset="0"/>
              </a:rPr>
              <a:t>Рейпаші</a:t>
            </a:r>
            <a:r>
              <a:rPr lang="uk-UA" sz="1400" b="1" dirty="0">
                <a:latin typeface="Times New Roman" pitchFamily="18" charset="0"/>
                <a:cs typeface="Times New Roman" pitchFamily="18" charset="0"/>
              </a:rPr>
              <a:t> Наталія (І ГРС-Т)</a:t>
            </a:r>
            <a:endParaRPr lang="ru-RU" sz="1400" b="1" dirty="0">
              <a:latin typeface="Times New Roman" pitchFamily="18" charset="0"/>
              <a:cs typeface="Times New Roman" pitchFamily="18" charset="0"/>
            </a:endParaRPr>
          </a:p>
          <a:p>
            <a:pPr marL="0" indent="0" fontAlgn="base">
              <a:lnSpc>
                <a:spcPct val="150000"/>
              </a:lnSpc>
              <a:buNone/>
            </a:pPr>
            <a:r>
              <a:rPr lang="uk-UA" sz="1900" b="1" i="1" dirty="0">
                <a:solidFill>
                  <a:schemeClr val="accent5">
                    <a:lumMod val="75000"/>
                  </a:schemeClr>
                </a:solidFill>
                <a:latin typeface="Times New Roman" pitchFamily="18" charset="0"/>
                <a:cs typeface="Times New Roman" pitchFamily="18" charset="0"/>
              </a:rPr>
              <a:t>Дипломи (ІІІ місце) </a:t>
            </a:r>
            <a:endParaRPr lang="ru-RU" sz="1900" b="1" dirty="0">
              <a:solidFill>
                <a:schemeClr val="accent5">
                  <a:lumMod val="75000"/>
                </a:schemeClr>
              </a:solidFill>
              <a:latin typeface="Times New Roman" pitchFamily="18" charset="0"/>
              <a:cs typeface="Times New Roman" pitchFamily="18" charset="0"/>
            </a:endParaRPr>
          </a:p>
          <a:p>
            <a:pPr marL="0" indent="0" fontAlgn="base">
              <a:lnSpc>
                <a:spcPct val="150000"/>
              </a:lnSpc>
              <a:buNone/>
            </a:pPr>
            <a:r>
              <a:rPr lang="uk-UA" sz="1900" b="1" i="1" dirty="0">
                <a:solidFill>
                  <a:schemeClr val="accent5">
                    <a:lumMod val="75000"/>
                  </a:schemeClr>
                </a:solidFill>
                <a:latin typeface="Times New Roman" pitchFamily="18" charset="0"/>
                <a:cs typeface="Times New Roman" pitchFamily="18" charset="0"/>
              </a:rPr>
              <a:t>отримали студенти:</a:t>
            </a:r>
            <a:endParaRPr lang="ru-RU" sz="1900" b="1" dirty="0">
              <a:solidFill>
                <a:schemeClr val="accent5">
                  <a:lumMod val="75000"/>
                </a:schemeClr>
              </a:solidFill>
              <a:latin typeface="Times New Roman" pitchFamily="18" charset="0"/>
              <a:cs typeface="Times New Roman" pitchFamily="18" charset="0"/>
            </a:endParaRPr>
          </a:p>
          <a:p>
            <a:pPr marL="0" indent="0" fontAlgn="base">
              <a:lnSpc>
                <a:spcPct val="150000"/>
              </a:lnSpc>
              <a:buNone/>
            </a:pPr>
            <a:r>
              <a:rPr lang="uk-UA" sz="1500" b="1" dirty="0" err="1">
                <a:latin typeface="Times New Roman" pitchFamily="18" charset="0"/>
                <a:cs typeface="Times New Roman" pitchFamily="18" charset="0"/>
              </a:rPr>
              <a:t>Гога</a:t>
            </a:r>
            <a:r>
              <a:rPr lang="uk-UA" sz="1500" b="1" dirty="0">
                <a:latin typeface="Times New Roman" pitchFamily="18" charset="0"/>
                <a:cs typeface="Times New Roman" pitchFamily="18" charset="0"/>
              </a:rPr>
              <a:t> Максим (І ХТ «Б»)</a:t>
            </a:r>
            <a:endParaRPr lang="ru-RU" sz="1500" b="1" dirty="0">
              <a:latin typeface="Times New Roman" pitchFamily="18" charset="0"/>
              <a:cs typeface="Times New Roman" pitchFamily="18" charset="0"/>
            </a:endParaRPr>
          </a:p>
          <a:p>
            <a:pPr marL="0" indent="0" fontAlgn="base">
              <a:lnSpc>
                <a:spcPct val="150000"/>
              </a:lnSpc>
              <a:buNone/>
            </a:pPr>
            <a:r>
              <a:rPr lang="uk-UA" sz="1500" b="1" dirty="0">
                <a:latin typeface="Times New Roman" pitchFamily="18" charset="0"/>
                <a:cs typeface="Times New Roman" pitchFamily="18" charset="0"/>
              </a:rPr>
              <a:t>Вайда Маріанна (І ФБС)</a:t>
            </a:r>
            <a:endParaRPr lang="ru-RU" sz="1500" b="1" dirty="0">
              <a:latin typeface="Times New Roman" pitchFamily="18" charset="0"/>
              <a:cs typeface="Times New Roman" pitchFamily="18" charset="0"/>
            </a:endParaRPr>
          </a:p>
          <a:p>
            <a:pPr marL="0" indent="0" fontAlgn="base">
              <a:lnSpc>
                <a:spcPct val="150000"/>
              </a:lnSpc>
              <a:buNone/>
            </a:pPr>
            <a:r>
              <a:rPr lang="uk-UA" sz="1500" b="1" dirty="0">
                <a:latin typeface="Times New Roman" pitchFamily="18" charset="0"/>
                <a:cs typeface="Times New Roman" pitchFamily="18" charset="0"/>
              </a:rPr>
              <a:t>Жук Назар (І ТЛД «А»)</a:t>
            </a:r>
            <a:endParaRPr lang="ru-RU" sz="1500" b="1" dirty="0">
              <a:latin typeface="Times New Roman" pitchFamily="18" charset="0"/>
              <a:cs typeface="Times New Roman" pitchFamily="18" charset="0"/>
            </a:endParaRPr>
          </a:p>
          <a:p>
            <a:pPr marL="0" indent="0" fontAlgn="base">
              <a:lnSpc>
                <a:spcPct val="150000"/>
              </a:lnSpc>
              <a:buNone/>
            </a:pPr>
            <a:r>
              <a:rPr lang="uk-UA" sz="1500" b="1" dirty="0" err="1">
                <a:latin typeface="Times New Roman" pitchFamily="18" charset="0"/>
                <a:cs typeface="Times New Roman" pitchFamily="18" charset="0"/>
              </a:rPr>
              <a:t>Вашкович</a:t>
            </a:r>
            <a:r>
              <a:rPr lang="uk-UA" sz="1500" b="1" dirty="0">
                <a:latin typeface="Times New Roman" pitchFamily="18" charset="0"/>
                <a:cs typeface="Times New Roman" pitchFamily="18" charset="0"/>
              </a:rPr>
              <a:t> Арсеній (І ФБС)</a:t>
            </a:r>
            <a:endParaRPr lang="ru-RU" sz="1500" b="1" dirty="0">
              <a:latin typeface="Times New Roman" pitchFamily="18" charset="0"/>
              <a:cs typeface="Times New Roman" pitchFamily="18" charset="0"/>
            </a:endParaRPr>
          </a:p>
        </p:txBody>
      </p:sp>
      <p:sp>
        <p:nvSpPr>
          <p:cNvPr id="7" name="Заголовок 6"/>
          <p:cNvSpPr>
            <a:spLocks noGrp="1"/>
          </p:cNvSpPr>
          <p:nvPr>
            <p:ph type="title"/>
          </p:nvPr>
        </p:nvSpPr>
        <p:spPr>
          <a:xfrm>
            <a:off x="971600" y="-99392"/>
            <a:ext cx="6383538" cy="1143000"/>
          </a:xfrm>
        </p:spPr>
        <p:txBody>
          <a:bodyPr/>
          <a:lstStyle/>
          <a:p>
            <a:pPr marL="0" indent="0" algn="ctr">
              <a:buNone/>
            </a:pPr>
            <a:r>
              <a:rPr lang="uk-UA" sz="3200" dirty="0">
                <a:solidFill>
                  <a:schemeClr val="accent6">
                    <a:lumMod val="50000"/>
                  </a:schemeClr>
                </a:solidFill>
                <a:latin typeface="Times New Roman" pitchFamily="18" charset="0"/>
                <a:cs typeface="Times New Roman" pitchFamily="18" charset="0"/>
              </a:rPr>
              <a:t>Призери олімпіади </a:t>
            </a:r>
            <a:endParaRPr lang="ru-RU" sz="3200" dirty="0">
              <a:solidFill>
                <a:schemeClr val="accent6">
                  <a:lumMod val="50000"/>
                </a:schemeClr>
              </a:solidFill>
            </a:endParaRPr>
          </a:p>
        </p:txBody>
      </p:sp>
      <p:pic>
        <p:nvPicPr>
          <p:cNvPr id="5" name="Рисунок 4"/>
          <p:cNvPicPr/>
          <p:nvPr/>
        </p:nvPicPr>
        <p:blipFill>
          <a:blip r:embed="rId2">
            <a:extLst>
              <a:ext uri="{28A0092B-C50C-407E-A947-70E740481C1C}">
                <a14:useLocalDpi xmlns:a14="http://schemas.microsoft.com/office/drawing/2010/main" val="0"/>
              </a:ext>
            </a:extLst>
          </a:blip>
          <a:srcRect/>
          <a:stretch>
            <a:fillRect/>
          </a:stretch>
        </p:blipFill>
        <p:spPr bwMode="auto">
          <a:xfrm>
            <a:off x="179512" y="1268760"/>
            <a:ext cx="6284168" cy="4749130"/>
          </a:xfrm>
          <a:prstGeom prst="rect">
            <a:avLst/>
          </a:prstGeom>
          <a:noFill/>
          <a:ln>
            <a:noFill/>
          </a:ln>
        </p:spPr>
      </p:pic>
    </p:spTree>
    <p:extLst>
      <p:ext uri="{BB962C8B-B14F-4D97-AF65-F5344CB8AC3E}">
        <p14:creationId xmlns:p14="http://schemas.microsoft.com/office/powerpoint/2010/main" val="36937785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half" idx="2"/>
          </p:nvPr>
        </p:nvSpPr>
        <p:spPr>
          <a:xfrm>
            <a:off x="107504" y="188640"/>
            <a:ext cx="2664296" cy="6264696"/>
          </a:xfrm>
        </p:spPr>
        <p:txBody>
          <a:bodyPr>
            <a:normAutofit/>
          </a:bodyPr>
          <a:lstStyle/>
          <a:p>
            <a:pPr marL="0" indent="0" algn="ctr">
              <a:buNone/>
            </a:pPr>
            <a:r>
              <a:rPr lang="uk-UA" sz="2800" b="1" dirty="0">
                <a:solidFill>
                  <a:schemeClr val="accent6">
                    <a:lumMod val="50000"/>
                  </a:schemeClr>
                </a:solidFill>
                <a:latin typeface="Times New Roman" panose="02020603050405020304" pitchFamily="18" charset="0"/>
                <a:cs typeface="Times New Roman" panose="02020603050405020304" pitchFamily="18" charset="0"/>
              </a:rPr>
              <a:t>Проведення </a:t>
            </a:r>
          </a:p>
          <a:p>
            <a:pPr marL="0" indent="0" algn="ctr">
              <a:buNone/>
            </a:pPr>
            <a:r>
              <a:rPr lang="uk-UA" sz="2800" b="1" dirty="0">
                <a:solidFill>
                  <a:schemeClr val="accent6">
                    <a:lumMod val="50000"/>
                  </a:schemeClr>
                </a:solidFill>
                <a:latin typeface="Times New Roman" panose="02020603050405020304" pitchFamily="18" charset="0"/>
                <a:cs typeface="Times New Roman" panose="02020603050405020304" pitchFamily="18" charset="0"/>
              </a:rPr>
              <a:t>ІІ етапу Всеукраїнської олімпіади </a:t>
            </a:r>
            <a:r>
              <a:rPr lang="uk-UA" sz="2800" b="1" dirty="0">
                <a:latin typeface="Times New Roman" panose="02020603050405020304" pitchFamily="18" charset="0"/>
                <a:cs typeface="Times New Roman" panose="02020603050405020304" pitchFamily="18" charset="0"/>
              </a:rPr>
              <a:t>з математики </a:t>
            </a:r>
          </a:p>
          <a:p>
            <a:pPr marL="0" indent="0" algn="ctr">
              <a:buNone/>
            </a:pPr>
            <a:r>
              <a:rPr lang="uk-UA" sz="2000" b="1" dirty="0">
                <a:solidFill>
                  <a:schemeClr val="accent5">
                    <a:lumMod val="50000"/>
                  </a:schemeClr>
                </a:solidFill>
                <a:latin typeface="Times New Roman" panose="02020603050405020304" pitchFamily="18" charset="0"/>
                <a:cs typeface="Times New Roman" panose="02020603050405020304" pitchFamily="18" charset="0"/>
              </a:rPr>
              <a:t>на базі ВСП «УТЕФК ДТЕУ»</a:t>
            </a:r>
            <a:r>
              <a:rPr lang="uk-UA" sz="2000" dirty="0">
                <a:solidFill>
                  <a:schemeClr val="accent5">
                    <a:lumMod val="50000"/>
                  </a:schemeClr>
                </a:solidFill>
                <a:latin typeface="Times New Roman" panose="02020603050405020304" pitchFamily="18" charset="0"/>
                <a:cs typeface="Times New Roman" panose="02020603050405020304" pitchFamily="18" charset="0"/>
              </a:rPr>
              <a:t> </a:t>
            </a:r>
            <a:r>
              <a:rPr lang="uk-UA" sz="2000" b="1" dirty="0">
                <a:solidFill>
                  <a:schemeClr val="accent5">
                    <a:lumMod val="50000"/>
                  </a:schemeClr>
                </a:solidFill>
                <a:latin typeface="Times New Roman" panose="02020603050405020304" pitchFamily="18" charset="0"/>
                <a:cs typeface="Times New Roman" panose="02020603050405020304" pitchFamily="18" charset="0"/>
              </a:rPr>
              <a:t>серед студентів закладів фахової </a:t>
            </a:r>
            <a:r>
              <a:rPr lang="uk-UA" sz="2000" b="1" dirty="0" err="1">
                <a:solidFill>
                  <a:schemeClr val="accent5">
                    <a:lumMod val="50000"/>
                  </a:schemeClr>
                </a:solidFill>
                <a:latin typeface="Times New Roman" panose="02020603050405020304" pitchFamily="18" charset="0"/>
                <a:cs typeface="Times New Roman" panose="02020603050405020304" pitchFamily="18" charset="0"/>
              </a:rPr>
              <a:t>передвищої</a:t>
            </a:r>
            <a:r>
              <a:rPr lang="uk-UA" sz="2000" b="1" dirty="0">
                <a:solidFill>
                  <a:schemeClr val="accent5">
                    <a:lumMod val="50000"/>
                  </a:schemeClr>
                </a:solidFill>
                <a:latin typeface="Times New Roman" panose="02020603050405020304" pitchFamily="18" charset="0"/>
                <a:cs typeface="Times New Roman" panose="02020603050405020304" pitchFamily="18" charset="0"/>
              </a:rPr>
              <a:t> освіти Закарпатської області, в якому взяли участь 30  здобувачів освіти з дев'яти коледжів нашого краю</a:t>
            </a:r>
            <a:r>
              <a:rPr lang="uk-UA" sz="2000" b="1" dirty="0">
                <a:solidFill>
                  <a:schemeClr val="accent5">
                    <a:lumMod val="75000"/>
                  </a:schemeClr>
                </a:solidFill>
                <a:latin typeface="Times New Roman" panose="02020603050405020304" pitchFamily="18" charset="0"/>
                <a:cs typeface="Times New Roman" panose="02020603050405020304" pitchFamily="18" charset="0"/>
              </a:rPr>
              <a:t> </a:t>
            </a:r>
            <a:r>
              <a:rPr lang="uk-UA" sz="2000" b="1" dirty="0"/>
              <a:t/>
            </a:r>
            <a:br>
              <a:rPr lang="uk-UA" sz="2000" b="1" dirty="0"/>
            </a:br>
            <a:endParaRPr lang="ru-RU" sz="2000" dirty="0"/>
          </a:p>
        </p:txBody>
      </p:sp>
      <p:pic>
        <p:nvPicPr>
          <p:cNvPr id="7" name="Рисунок 6" descr="C:\Users\Администратор\Downloads\20240425_15002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1800" y="221704"/>
            <a:ext cx="6231632" cy="6231632"/>
          </a:xfrm>
          <a:prstGeom prst="rect">
            <a:avLst/>
          </a:prstGeom>
          <a:noFill/>
          <a:ln>
            <a:noFill/>
          </a:ln>
        </p:spPr>
      </p:pic>
    </p:spTree>
    <p:extLst>
      <p:ext uri="{BB962C8B-B14F-4D97-AF65-F5344CB8AC3E}">
        <p14:creationId xmlns:p14="http://schemas.microsoft.com/office/powerpoint/2010/main" val="32548626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half" idx="2"/>
          </p:nvPr>
        </p:nvSpPr>
        <p:spPr>
          <a:xfrm>
            <a:off x="395536" y="5589240"/>
            <a:ext cx="8352928" cy="1268760"/>
          </a:xfrm>
        </p:spPr>
        <p:txBody>
          <a:bodyPr>
            <a:normAutofit fontScale="77500" lnSpcReduction="20000"/>
          </a:bodyPr>
          <a:lstStyle/>
          <a:p>
            <a:pPr marL="0" indent="0">
              <a:buNone/>
            </a:pPr>
            <a:endParaRPr lang="uk-UA" b="1" i="1" dirty="0"/>
          </a:p>
          <a:p>
            <a:pPr marL="0" indent="0">
              <a:buNone/>
            </a:pPr>
            <a:endParaRPr lang="uk-UA" b="1" i="1" dirty="0"/>
          </a:p>
          <a:p>
            <a:pPr marL="0" indent="0">
              <a:buNone/>
            </a:pPr>
            <a:r>
              <a:rPr lang="uk-UA" sz="2300" b="1" i="1" dirty="0">
                <a:solidFill>
                  <a:schemeClr val="tx1">
                    <a:lumMod val="95000"/>
                    <a:lumOff val="5000"/>
                  </a:schemeClr>
                </a:solidFill>
                <a:latin typeface="Times New Roman" panose="02020603050405020304" pitchFamily="18" charset="0"/>
                <a:cs typeface="Times New Roman" panose="02020603050405020304" pitchFamily="18" charset="0"/>
              </a:rPr>
              <a:t>Дипломи переможцям олімпіади та подяки усім керівникам команд з числа викладачів математики вручають Сергій Волощук, директор коледжу та Василь </a:t>
            </a:r>
            <a:r>
              <a:rPr lang="uk-UA" sz="2300" b="1" i="1" dirty="0" err="1">
                <a:solidFill>
                  <a:schemeClr val="tx1">
                    <a:lumMod val="95000"/>
                    <a:lumOff val="5000"/>
                  </a:schemeClr>
                </a:solidFill>
                <a:latin typeface="Times New Roman" panose="02020603050405020304" pitchFamily="18" charset="0"/>
                <a:cs typeface="Times New Roman" panose="02020603050405020304" pitchFamily="18" charset="0"/>
              </a:rPr>
              <a:t>Гиндрюк</a:t>
            </a:r>
            <a:r>
              <a:rPr lang="uk-UA" sz="2300" b="1" i="1" dirty="0">
                <a:solidFill>
                  <a:schemeClr val="tx1">
                    <a:lumMod val="95000"/>
                    <a:lumOff val="5000"/>
                  </a:schemeClr>
                </a:solidFill>
                <a:latin typeface="Times New Roman" panose="02020603050405020304" pitchFamily="18" charset="0"/>
                <a:cs typeface="Times New Roman" panose="02020603050405020304" pitchFamily="18" charset="0"/>
              </a:rPr>
              <a:t>, член журі, завідувач відділення харчових технологій</a:t>
            </a:r>
            <a:endParaRPr lang="ru-RU" sz="2300" b="1" i="1" dirty="0">
              <a:solidFill>
                <a:schemeClr val="tx1">
                  <a:lumMod val="95000"/>
                  <a:lumOff val="5000"/>
                </a:schemeClr>
              </a:solidFill>
              <a:latin typeface="Times New Roman" panose="02020603050405020304" pitchFamily="18" charset="0"/>
              <a:cs typeface="Times New Roman" panose="02020603050405020304" pitchFamily="18" charset="0"/>
            </a:endParaRPr>
          </a:p>
          <a:p>
            <a:endParaRPr lang="ru-RU" dirty="0"/>
          </a:p>
        </p:txBody>
      </p:sp>
      <p:pic>
        <p:nvPicPr>
          <p:cNvPr id="5" name="Рисунок 4" descr="C:\Users\Администратор\Downloads\20240425_160325.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38821"/>
            <a:ext cx="8064896" cy="5838451"/>
          </a:xfrm>
          <a:prstGeom prst="rect">
            <a:avLst/>
          </a:prstGeom>
          <a:noFill/>
          <a:ln>
            <a:noFill/>
          </a:ln>
        </p:spPr>
      </p:pic>
    </p:spTree>
    <p:extLst>
      <p:ext uri="{BB962C8B-B14F-4D97-AF65-F5344CB8AC3E}">
        <p14:creationId xmlns:p14="http://schemas.microsoft.com/office/powerpoint/2010/main" val="17131813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467544" y="5866412"/>
            <a:ext cx="7992888" cy="1008112"/>
          </a:xfrm>
        </p:spPr>
        <p:txBody>
          <a:bodyPr>
            <a:normAutofit/>
          </a:bodyPr>
          <a:lstStyle/>
          <a:p>
            <a:pPr algn="l" fontAlgn="base"/>
            <a:r>
              <a:rPr lang="uk-UA" b="1" i="1" dirty="0">
                <a:solidFill>
                  <a:schemeClr val="accent5">
                    <a:lumMod val="75000"/>
                  </a:schemeClr>
                </a:solidFill>
                <a:latin typeface="Times New Roman" panose="02020603050405020304" pitchFamily="18" charset="0"/>
                <a:cs typeface="Times New Roman" panose="02020603050405020304" pitchFamily="18" charset="0"/>
              </a:rPr>
              <a:t>         Серед переможців олімпіади і студенти нашого коледжу: </a:t>
            </a:r>
            <a:endParaRPr lang="ru-RU" i="1" dirty="0">
              <a:solidFill>
                <a:schemeClr val="accent5">
                  <a:lumMod val="75000"/>
                </a:schemeClr>
              </a:solidFill>
              <a:latin typeface="Times New Roman" panose="02020603050405020304" pitchFamily="18" charset="0"/>
              <a:cs typeface="Times New Roman" panose="02020603050405020304" pitchFamily="18" charset="0"/>
            </a:endParaRPr>
          </a:p>
          <a:p>
            <a:pPr algn="l"/>
            <a:r>
              <a:rPr lang="uk-UA" b="1" i="1" dirty="0">
                <a:solidFill>
                  <a:schemeClr val="accent5">
                    <a:lumMod val="75000"/>
                  </a:schemeClr>
                </a:solidFill>
                <a:latin typeface="Times New Roman" panose="02020603050405020304" pitchFamily="18" charset="0"/>
                <a:cs typeface="Times New Roman" panose="02020603050405020304" pitchFamily="18" charset="0"/>
              </a:rPr>
              <a:t>          </a:t>
            </a:r>
            <a:r>
              <a:rPr lang="uk-UA" b="1" i="1" dirty="0" err="1">
                <a:solidFill>
                  <a:schemeClr val="accent5">
                    <a:lumMod val="75000"/>
                  </a:schemeClr>
                </a:solidFill>
                <a:latin typeface="Times New Roman" panose="02020603050405020304" pitchFamily="18" charset="0"/>
                <a:cs typeface="Times New Roman" panose="02020603050405020304" pitchFamily="18" charset="0"/>
              </a:rPr>
              <a:t>Льопко</a:t>
            </a:r>
            <a:r>
              <a:rPr lang="uk-UA" b="1" i="1" dirty="0">
                <a:solidFill>
                  <a:schemeClr val="accent5">
                    <a:lumMod val="75000"/>
                  </a:schemeClr>
                </a:solidFill>
                <a:latin typeface="Times New Roman" panose="02020603050405020304" pitchFamily="18" charset="0"/>
                <a:cs typeface="Times New Roman" panose="02020603050405020304" pitchFamily="18" charset="0"/>
              </a:rPr>
              <a:t> Валерія (І ХТ “Б”) та </a:t>
            </a:r>
            <a:r>
              <a:rPr lang="uk-UA" b="1" i="1" dirty="0" err="1">
                <a:solidFill>
                  <a:schemeClr val="accent5">
                    <a:lumMod val="75000"/>
                  </a:schemeClr>
                </a:solidFill>
                <a:latin typeface="Times New Roman" panose="02020603050405020304" pitchFamily="18" charset="0"/>
                <a:cs typeface="Times New Roman" panose="02020603050405020304" pitchFamily="18" charset="0"/>
              </a:rPr>
              <a:t>Рейпаші</a:t>
            </a:r>
            <a:r>
              <a:rPr lang="uk-UA" b="1" i="1" dirty="0">
                <a:solidFill>
                  <a:schemeClr val="accent5">
                    <a:lumMod val="75000"/>
                  </a:schemeClr>
                </a:solidFill>
                <a:latin typeface="Times New Roman" panose="02020603050405020304" pitchFamily="18" charset="0"/>
                <a:cs typeface="Times New Roman" panose="02020603050405020304" pitchFamily="18" charset="0"/>
              </a:rPr>
              <a:t> Наталія (І ГРС/Т) </a:t>
            </a:r>
            <a:endParaRPr lang="ru-RU" i="1" dirty="0">
              <a:solidFill>
                <a:schemeClr val="accent5">
                  <a:lumMod val="75000"/>
                </a:schemeClr>
              </a:solidFill>
              <a:latin typeface="Times New Roman" panose="02020603050405020304" pitchFamily="18" charset="0"/>
              <a:cs typeface="Times New Roman" panose="02020603050405020304" pitchFamily="18" charset="0"/>
            </a:endParaRPr>
          </a:p>
        </p:txBody>
      </p:sp>
      <p:pic>
        <p:nvPicPr>
          <p:cNvPr id="4" name="Рисунок 3" descr="C:\Users\Администратор\Downloads\20240425_15252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3540"/>
            <a:ext cx="8136904" cy="5653087"/>
          </a:xfrm>
          <a:prstGeom prst="rect">
            <a:avLst/>
          </a:prstGeom>
          <a:noFill/>
          <a:ln>
            <a:noFill/>
          </a:ln>
        </p:spPr>
      </p:pic>
    </p:spTree>
    <p:extLst>
      <p:ext uri="{BB962C8B-B14F-4D97-AF65-F5344CB8AC3E}">
        <p14:creationId xmlns:p14="http://schemas.microsoft.com/office/powerpoint/2010/main" val="2021966584"/>
      </p:ext>
    </p:extLst>
  </p:cSld>
  <p:clrMapOvr>
    <a:masterClrMapping/>
  </p:clrMapOvr>
</p:sld>
</file>

<file path=ppt/theme/theme1.xml><?xml version="1.0" encoding="utf-8"?>
<a:theme xmlns:a="http://schemas.openxmlformats.org/drawingml/2006/main" name="Воздушный поток">
  <a:themeElements>
    <a:clrScheme name="Главная">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Тема Office">
  <a:themeElements>
    <a:clrScheme name="Офіс">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Офіс">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Waveform</Template>
  <TotalTime>8162475</TotalTime>
  <Words>1526</Words>
  <Application>Microsoft Office PowerPoint</Application>
  <PresentationFormat>Экран (4:3)</PresentationFormat>
  <Paragraphs>139</Paragraphs>
  <Slides>44</Slides>
  <Notes>2</Notes>
  <HiddenSlides>0</HiddenSlides>
  <MMClips>0</MMClips>
  <ScaleCrop>false</ScaleCrop>
  <HeadingPairs>
    <vt:vector size="4" baseType="variant">
      <vt:variant>
        <vt:lpstr>Тема</vt:lpstr>
      </vt:variant>
      <vt:variant>
        <vt:i4>1</vt:i4>
      </vt:variant>
      <vt:variant>
        <vt:lpstr>Заголовки слайдов</vt:lpstr>
      </vt:variant>
      <vt:variant>
        <vt:i4>44</vt:i4>
      </vt:variant>
    </vt:vector>
  </HeadingPairs>
  <TitlesOfParts>
    <vt:vector size="45" baseType="lpstr">
      <vt:lpstr>Воздушный поток</vt:lpstr>
      <vt:lpstr>Презентация PowerPoint</vt:lpstr>
      <vt:lpstr>Методична проблема, над якою працювали  викладачі комісії     </vt:lpstr>
      <vt:lpstr>Навчально-методична робота</vt:lpstr>
      <vt:lpstr>              Відкрите заняття з фізики і астрономії  з використанням продуктивних та інтерактивних методів навчання у                       групі ІІ ОО проводить викладач Кундря М.М.   </vt:lpstr>
      <vt:lpstr>Традиційні олімпіади з математики  -  дієвий спосіб розвитку здібностей студентів, підвищення мотивації  до вивчення і зацікавлення навчальним предметом </vt:lpstr>
      <vt:lpstr>Призери олімпіади </vt:lpstr>
      <vt:lpstr>Презентация PowerPoint</vt:lpstr>
      <vt:lpstr>Презентация PowerPoint</vt:lpstr>
      <vt:lpstr>Презентация PowerPoint</vt:lpstr>
      <vt:lpstr>Презентация PowerPoint</vt:lpstr>
      <vt:lpstr>Науково-дослідницька діяльність викладачів</vt:lpstr>
      <vt:lpstr>Презентация PowerPoint</vt:lpstr>
      <vt:lpstr>Презентация PowerPoint</vt:lpstr>
      <vt:lpstr>Презентация PowerPoint</vt:lpstr>
      <vt:lpstr>Презентация PowerPoint</vt:lpstr>
      <vt:lpstr>Участь студентів у Всеукраїнській науково-практичній конференції «Економіка України в умовах війни» </vt:lpstr>
      <vt:lpstr>Презентация PowerPoint</vt:lpstr>
      <vt:lpstr>Участь у  Всеукраїнському фестивалі учнівських та студентських проєктів з хімії на базі Полтавського національного педагогічного університету імені В. Г. Короленка, який відбувся 26 квітня 2024 року </vt:lpstr>
      <vt:lpstr>Диплом та сертифікат - подяка Рейпаші Наталії, студентці  І курсу спеціальності «Готельно -ресторанна справа» та керівнику – викладачу хімії Ганні Чернобук за активну участь у роботі фестивалю та цікавий представлений навчально-дослідницький проєкт за напрямом «Ужиткова хімія» </vt:lpstr>
      <vt:lpstr>Військово-патріотичне виховання здобувачів  освіти - важлива складова всього навчального процесу   Зустріч з військовослужбовицею ЗСУ до Дня захисників і захисниць України  </vt:lpstr>
      <vt:lpstr>Зустріч здобувачів освіти  з представниками 3-ї окремої штурмової бригади Збройних Сил України та представниками  молодіжної організації “Centuria”.  </vt:lpstr>
      <vt:lpstr>Вшанування пам’яті воїнів-захисників ужгородців з нагоди   відзначення Дня захисників та захисниць України</vt:lpstr>
      <vt:lpstr>Військово-патріотичні змагання «Козацькому роду нема переводу» серед здобувачів освіти  коледжу, приурочені  Дню захисників та захисниць України  </vt:lpstr>
      <vt:lpstr>Презентация PowerPoint</vt:lpstr>
      <vt:lpstr>Переможці змагань серед студенток ІІ  курсу: І місце – Банга Ангеліна, ІІ ТМС “А” ІІ місце – Махоткіна Анастасія, ІІ ХТ “Б” ІІІ місце – Щадей Ольга, ІІТМС ” Б”  Переможці змагань серед студенток І курсу: І місце -  Пичкар Мар’яна, І ХТ “Б” ІІ місце - Газа Крістіна,  І ОО ІІІ місце - Тошнаді Ангеліна,  І ХТ “А” </vt:lpstr>
      <vt:lpstr>Набуття студентами -юнаками І курсу практичних       бойових навичок на військовому полігоні  </vt:lpstr>
      <vt:lpstr>Об’єктове навчання і тренування з цивільного захисту </vt:lpstr>
      <vt:lpstr>Об’єктове навчання і тренування  відбулося завдяки участі начальника цивільного захисту  об’єкта, директора коледжу Волощука С.М., начальника штабу  цивільного захисту    Івановчика О.М.,  лікаря коледжу  Червіняка В.В., викладачів предмету  “Захист України” Машури Т.В. та “Фізичного виховання” Чайковського А.В., а також ланок евакуації, пожежогасіння та громадського порядку.   </vt:lpstr>
      <vt:lpstr>Участь  у благодійних акціях, волонтерській діяльності  </vt:lpstr>
      <vt:lpstr>Виховна робота викладачів – невід’ємна складова сучасного освітнього процесу  Година історичної пам’яті «Чорнобиль не має минулого часу»                            </vt:lpstr>
      <vt:lpstr>Виховний захід «День Святого Миколая: історія та традиції свята»</vt:lpstr>
      <vt:lpstr>Зустріч студентів з випускниками коледжу Наші успішні випускники діляться  досвідом своєї професійної діяльності    </vt:lpstr>
      <vt:lpstr>        Навчальні екскурсії на підприємство - важливий шлях набуття        практичного досвіду та професійного зростання здобувачів освіти     Навчально-екскурсійне  заняття у супермаркеті  «Велмарт» зі студентами  спеціальності «Підприємство,  торгівля та біржова діяльність» (під керівництвом викладачів   Денчилі-Сакаль Г.М., Павліш Л.О.)   </vt:lpstr>
      <vt:lpstr>Презентация PowerPoint</vt:lpstr>
      <vt:lpstr>Навчальна екскурсія на ТОВ  «Ядзакі Україна» </vt:lpstr>
      <vt:lpstr>Цікава та захоплююча подорож Перлинами Карпат </vt:lpstr>
      <vt:lpstr>Екскурсія в рамках академічної мобільності </vt:lpstr>
      <vt:lpstr>Незабутні враження від подорожі країнами Європи </vt:lpstr>
      <vt:lpstr>Профорієнтаційна робота у закладах Хустського району   </vt:lpstr>
      <vt:lpstr>Профорієнтаційна робота у закладах Ужгородського району   </vt:lpstr>
      <vt:lpstr>Результати підвищення фахової кваліфікації та професійної підготовки викладачів Авторські курси підвищення кваліфікації</vt:lpstr>
      <vt:lpstr>Презентация PowerPoint</vt:lpstr>
      <vt:lpstr>Презентация PowerPoint</vt:lpstr>
      <vt:lpstr>Дякуємо за увагу!</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Администратор</dc:creator>
  <cp:lastModifiedBy>XTreme.ws</cp:lastModifiedBy>
  <cp:revision>472</cp:revision>
  <dcterms:created xsi:type="dcterms:W3CDTF">2024-06-20T12:00:12Z</dcterms:created>
  <dcterms:modified xsi:type="dcterms:W3CDTF">2024-07-08T11:56:53Z</dcterms:modified>
</cp:coreProperties>
</file>