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7"/>
  </p:notesMasterIdLst>
  <p:sldIdLst>
    <p:sldId id="257" r:id="rId2"/>
    <p:sldId id="321" r:id="rId3"/>
    <p:sldId id="326" r:id="rId4"/>
    <p:sldId id="270" r:id="rId5"/>
    <p:sldId id="256" r:id="rId6"/>
    <p:sldId id="291" r:id="rId7"/>
    <p:sldId id="258" r:id="rId8"/>
    <p:sldId id="279" r:id="rId9"/>
    <p:sldId id="288" r:id="rId10"/>
    <p:sldId id="267" r:id="rId11"/>
    <p:sldId id="292" r:id="rId12"/>
    <p:sldId id="268" r:id="rId13"/>
    <p:sldId id="318" r:id="rId14"/>
    <p:sldId id="280" r:id="rId15"/>
    <p:sldId id="294" r:id="rId16"/>
    <p:sldId id="281" r:id="rId17"/>
    <p:sldId id="282" r:id="rId18"/>
    <p:sldId id="304" r:id="rId19"/>
    <p:sldId id="271" r:id="rId20"/>
    <p:sldId id="263" r:id="rId21"/>
    <p:sldId id="272" r:id="rId22"/>
    <p:sldId id="273" r:id="rId23"/>
    <p:sldId id="274" r:id="rId24"/>
    <p:sldId id="264" r:id="rId25"/>
    <p:sldId id="276" r:id="rId26"/>
    <p:sldId id="275" r:id="rId27"/>
    <p:sldId id="283" r:id="rId28"/>
    <p:sldId id="298" r:id="rId29"/>
    <p:sldId id="277" r:id="rId30"/>
    <p:sldId id="278" r:id="rId31"/>
    <p:sldId id="296" r:id="rId32"/>
    <p:sldId id="297" r:id="rId33"/>
    <p:sldId id="265" r:id="rId34"/>
    <p:sldId id="293" r:id="rId35"/>
    <p:sldId id="303" r:id="rId36"/>
    <p:sldId id="309" r:id="rId37"/>
    <p:sldId id="312" r:id="rId38"/>
    <p:sldId id="310" r:id="rId39"/>
    <p:sldId id="311" r:id="rId40"/>
    <p:sldId id="327" r:id="rId41"/>
    <p:sldId id="305" r:id="rId42"/>
    <p:sldId id="299" r:id="rId43"/>
    <p:sldId id="319" r:id="rId44"/>
    <p:sldId id="290" r:id="rId45"/>
    <p:sldId id="316" r:id="rId46"/>
    <p:sldId id="300" r:id="rId47"/>
    <p:sldId id="308" r:id="rId48"/>
    <p:sldId id="313" r:id="rId49"/>
    <p:sldId id="315" r:id="rId50"/>
    <p:sldId id="307" r:id="rId51"/>
    <p:sldId id="260" r:id="rId52"/>
    <p:sldId id="259" r:id="rId53"/>
    <p:sldId id="261" r:id="rId54"/>
    <p:sldId id="324" r:id="rId55"/>
    <p:sldId id="306" r:id="rId56"/>
    <p:sldId id="322" r:id="rId57"/>
    <p:sldId id="320" r:id="rId58"/>
    <p:sldId id="269" r:id="rId59"/>
    <p:sldId id="325" r:id="rId60"/>
    <p:sldId id="323" r:id="rId61"/>
    <p:sldId id="287" r:id="rId62"/>
    <p:sldId id="328" r:id="rId63"/>
    <p:sldId id="295" r:id="rId64"/>
    <p:sldId id="286" r:id="rId65"/>
    <p:sldId id="329" r:id="rId6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800000"/>
    <a:srgbClr val="993300"/>
    <a:srgbClr val="BF8A77"/>
    <a:srgbClr val="C7926B"/>
    <a:srgbClr val="BD9579"/>
    <a:srgbClr val="002060"/>
    <a:srgbClr val="B1819A"/>
    <a:srgbClr val="64CEC4"/>
    <a:srgbClr val="EAD2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260" autoAdjust="0"/>
  </p:normalViewPr>
  <p:slideViewPr>
    <p:cSldViewPr snapToGrid="0">
      <p:cViewPr varScale="1">
        <p:scale>
          <a:sx n="69" d="100"/>
          <a:sy n="69" d="100"/>
        </p:scale>
        <p:origin x="-73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737CFD-1242-4ED9-AC6D-E0339F0E4298}" type="datetimeFigureOut">
              <a:rPr lang="uk-UA" smtClean="0"/>
              <a:t>04.07.2025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A6EC5B-9357-42A3-9966-FCE3B1A4F423}" type="slidenum">
              <a:rPr lang="uk-UA" smtClean="0"/>
              <a:t>‹#›</a:t>
            </a:fld>
            <a:endParaRPr lang="uk-UA"/>
          </a:p>
        </p:txBody>
      </p:sp>
    </p:spTree>
    <p:extLst>
      <p:ext uri="{BB962C8B-B14F-4D97-AF65-F5344CB8AC3E}">
        <p14:creationId xmlns:p14="http://schemas.microsoft.com/office/powerpoint/2010/main" val="3858078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B9A6EC5B-9357-42A3-9966-FCE3B1A4F423}" type="slidenum">
              <a:rPr lang="uk-UA" smtClean="0"/>
              <a:t>4</a:t>
            </a:fld>
            <a:endParaRPr lang="uk-UA"/>
          </a:p>
        </p:txBody>
      </p:sp>
    </p:spTree>
    <p:extLst>
      <p:ext uri="{BB962C8B-B14F-4D97-AF65-F5344CB8AC3E}">
        <p14:creationId xmlns:p14="http://schemas.microsoft.com/office/powerpoint/2010/main" val="341815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B9A6EC5B-9357-42A3-9966-FCE3B1A4F423}" type="slidenum">
              <a:rPr lang="uk-UA" smtClean="0"/>
              <a:t>12</a:t>
            </a:fld>
            <a:endParaRPr lang="uk-UA"/>
          </a:p>
        </p:txBody>
      </p:sp>
    </p:spTree>
    <p:extLst>
      <p:ext uri="{BB962C8B-B14F-4D97-AF65-F5344CB8AC3E}">
        <p14:creationId xmlns:p14="http://schemas.microsoft.com/office/powerpoint/2010/main" val="3575461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B9A6EC5B-9357-42A3-9966-FCE3B1A4F423}" type="slidenum">
              <a:rPr lang="uk-UA" smtClean="0"/>
              <a:t>27</a:t>
            </a:fld>
            <a:endParaRPr lang="uk-UA"/>
          </a:p>
        </p:txBody>
      </p:sp>
    </p:spTree>
    <p:extLst>
      <p:ext uri="{BB962C8B-B14F-4D97-AF65-F5344CB8AC3E}">
        <p14:creationId xmlns:p14="http://schemas.microsoft.com/office/powerpoint/2010/main" val="1918075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B9A6EC5B-9357-42A3-9966-FCE3B1A4F423}" type="slidenum">
              <a:rPr lang="uk-UA" smtClean="0"/>
              <a:t>31</a:t>
            </a:fld>
            <a:endParaRPr lang="uk-UA"/>
          </a:p>
        </p:txBody>
      </p:sp>
    </p:spTree>
    <p:extLst>
      <p:ext uri="{BB962C8B-B14F-4D97-AF65-F5344CB8AC3E}">
        <p14:creationId xmlns:p14="http://schemas.microsoft.com/office/powerpoint/2010/main" val="2336717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B9A6EC5B-9357-42A3-9966-FCE3B1A4F423}" type="slidenum">
              <a:rPr lang="uk-UA" smtClean="0"/>
              <a:t>49</a:t>
            </a:fld>
            <a:endParaRPr lang="uk-UA"/>
          </a:p>
        </p:txBody>
      </p:sp>
    </p:spTree>
    <p:extLst>
      <p:ext uri="{BB962C8B-B14F-4D97-AF65-F5344CB8AC3E}">
        <p14:creationId xmlns:p14="http://schemas.microsoft.com/office/powerpoint/2010/main" val="1353340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B9A6EC5B-9357-42A3-9966-FCE3B1A4F423}" type="slidenum">
              <a:rPr lang="uk-UA" smtClean="0"/>
              <a:t>59</a:t>
            </a:fld>
            <a:endParaRPr lang="uk-UA"/>
          </a:p>
        </p:txBody>
      </p:sp>
    </p:spTree>
    <p:extLst>
      <p:ext uri="{BB962C8B-B14F-4D97-AF65-F5344CB8AC3E}">
        <p14:creationId xmlns:p14="http://schemas.microsoft.com/office/powerpoint/2010/main" val="2496100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6FDC144D-C712-4EE1-9D8C-DCDA6D7882D2}" type="datetimeFigureOut">
              <a:rPr lang="uk-UA" smtClean="0"/>
              <a:t>04.07.2025</a:t>
            </a:fld>
            <a:endParaRPr lang="uk-UA"/>
          </a:p>
        </p:txBody>
      </p:sp>
      <p:sp>
        <p:nvSpPr>
          <p:cNvPr id="5" name="Footer Placeholder 4"/>
          <p:cNvSpPr>
            <a:spLocks noGrp="1"/>
          </p:cNvSpPr>
          <p:nvPr>
            <p:ph type="ftr" sz="quarter" idx="11"/>
          </p:nvPr>
        </p:nvSpPr>
        <p:spPr>
          <a:xfrm>
            <a:off x="2416500" y="329307"/>
            <a:ext cx="4973915" cy="309201"/>
          </a:xfrm>
        </p:spPr>
        <p:txBody>
          <a:bodyPr/>
          <a:lstStyle/>
          <a:p>
            <a:endParaRPr lang="uk-UA"/>
          </a:p>
        </p:txBody>
      </p:sp>
      <p:sp>
        <p:nvSpPr>
          <p:cNvPr id="6" name="Slide Number Placeholder 5"/>
          <p:cNvSpPr>
            <a:spLocks noGrp="1"/>
          </p:cNvSpPr>
          <p:nvPr>
            <p:ph type="sldNum" sz="quarter" idx="12"/>
          </p:nvPr>
        </p:nvSpPr>
        <p:spPr>
          <a:xfrm>
            <a:off x="1437664" y="798973"/>
            <a:ext cx="811019" cy="503578"/>
          </a:xfrm>
        </p:spPr>
        <p:txBody>
          <a:bodyPr/>
          <a:lstStyle/>
          <a:p>
            <a:fld id="{F31352DA-298D-4EE9-9126-4463E4124DB7}" type="slidenum">
              <a:rPr lang="uk-UA" smtClean="0"/>
              <a:t>‹#›</a:t>
            </a:fld>
            <a:endParaRPr lang="uk-UA"/>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84282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6FDC144D-C712-4EE1-9D8C-DCDA6D7882D2}" type="datetimeFigureOut">
              <a:rPr lang="uk-UA" smtClean="0"/>
              <a:t>04.07.2025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31352DA-298D-4EE9-9126-4463E4124DB7}" type="slidenum">
              <a:rPr lang="uk-UA" smtClean="0"/>
              <a:t>‹#›</a:t>
            </a:fld>
            <a:endParaRPr lang="uk-UA"/>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91940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6FDC144D-C712-4EE1-9D8C-DCDA6D7882D2}" type="datetimeFigureOut">
              <a:rPr lang="uk-UA" smtClean="0"/>
              <a:t>04.07.2025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31352DA-298D-4EE9-9126-4463E4124DB7}" type="slidenum">
              <a:rPr lang="uk-UA" smtClean="0"/>
              <a:t>‹#›</a:t>
            </a:fld>
            <a:endParaRPr lang="uk-UA"/>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11291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6FDC144D-C712-4EE1-9D8C-DCDA6D7882D2}" type="datetimeFigureOut">
              <a:rPr lang="uk-UA" smtClean="0"/>
              <a:t>04.07.2025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31352DA-298D-4EE9-9126-4463E4124DB7}" type="slidenum">
              <a:rPr lang="uk-UA" smtClean="0"/>
              <a:t>‹#›</a:t>
            </a:fld>
            <a:endParaRPr lang="uk-UA"/>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11651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6FDC144D-C712-4EE1-9D8C-DCDA6D7882D2}" type="datetimeFigureOut">
              <a:rPr lang="uk-UA" smtClean="0"/>
              <a:t>04.07.2025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31352DA-298D-4EE9-9126-4463E4124DB7}" type="slidenum">
              <a:rPr lang="uk-UA" smtClean="0"/>
              <a:t>‹#›</a:t>
            </a:fld>
            <a:endParaRPr lang="uk-UA"/>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80940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6FDC144D-C712-4EE1-9D8C-DCDA6D7882D2}" type="datetimeFigureOut">
              <a:rPr lang="uk-UA" smtClean="0"/>
              <a:t>04.07.2025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31352DA-298D-4EE9-9126-4463E4124DB7}" type="slidenum">
              <a:rPr lang="uk-UA" smtClean="0"/>
              <a:t>‹#›</a:t>
            </a:fld>
            <a:endParaRPr lang="uk-UA"/>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70665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447191" y="2824269"/>
            <a:ext cx="4645152" cy="2644457"/>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412362" y="2821491"/>
            <a:ext cx="4645152" cy="263737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6FDC144D-C712-4EE1-9D8C-DCDA6D7882D2}" type="datetimeFigureOut">
              <a:rPr lang="uk-UA" smtClean="0"/>
              <a:t>04.07.2025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31352DA-298D-4EE9-9126-4463E4124DB7}" type="slidenum">
              <a:rPr lang="uk-UA" smtClean="0"/>
              <a:t>‹#›</a:t>
            </a:fld>
            <a:endParaRPr lang="uk-UA"/>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775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6FDC144D-C712-4EE1-9D8C-DCDA6D7882D2}" type="datetimeFigureOut">
              <a:rPr lang="uk-UA" smtClean="0"/>
              <a:t>04.07.2025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31352DA-298D-4EE9-9126-4463E4124DB7}" type="slidenum">
              <a:rPr lang="uk-UA" smtClean="0"/>
              <a:t>‹#›</a:t>
            </a:fld>
            <a:endParaRPr lang="uk-UA"/>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22955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DC144D-C712-4EE1-9D8C-DCDA6D7882D2}" type="datetimeFigureOut">
              <a:rPr lang="uk-UA" smtClean="0"/>
              <a:t>04.07.2025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31352DA-298D-4EE9-9126-4463E4124DB7}" type="slidenum">
              <a:rPr lang="uk-UA" smtClean="0"/>
              <a:t>‹#›</a:t>
            </a:fld>
            <a:endParaRPr lang="uk-UA"/>
          </a:p>
        </p:txBody>
      </p:sp>
    </p:spTree>
    <p:extLst>
      <p:ext uri="{BB962C8B-B14F-4D97-AF65-F5344CB8AC3E}">
        <p14:creationId xmlns:p14="http://schemas.microsoft.com/office/powerpoint/2010/main" val="3349177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FDC144D-C712-4EE1-9D8C-DCDA6D7882D2}" type="datetimeFigureOut">
              <a:rPr lang="uk-UA" smtClean="0"/>
              <a:t>04.07.2025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31352DA-298D-4EE9-9126-4463E4124DB7}" type="slidenum">
              <a:rPr lang="uk-UA" smtClean="0"/>
              <a:t>‹#›</a:t>
            </a:fld>
            <a:endParaRPr lang="uk-UA"/>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65275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6FDC144D-C712-4EE1-9D8C-DCDA6D7882D2}" type="datetimeFigureOut">
              <a:rPr lang="uk-UA" smtClean="0"/>
              <a:t>04.07.2025</a:t>
            </a:fld>
            <a:endParaRPr lang="uk-UA"/>
          </a:p>
        </p:txBody>
      </p:sp>
      <p:sp>
        <p:nvSpPr>
          <p:cNvPr id="6" name="Footer Placeholder 5"/>
          <p:cNvSpPr>
            <a:spLocks noGrp="1"/>
          </p:cNvSpPr>
          <p:nvPr>
            <p:ph type="ftr" sz="quarter" idx="11"/>
          </p:nvPr>
        </p:nvSpPr>
        <p:spPr>
          <a:xfrm>
            <a:off x="1447382" y="318640"/>
            <a:ext cx="5541004" cy="320931"/>
          </a:xfrm>
        </p:spPr>
        <p:txBody>
          <a:bodyPr/>
          <a:lstStyle/>
          <a:p>
            <a:endParaRPr lang="uk-UA"/>
          </a:p>
        </p:txBody>
      </p:sp>
      <p:sp>
        <p:nvSpPr>
          <p:cNvPr id="7" name="Slide Number Placeholder 6"/>
          <p:cNvSpPr>
            <a:spLocks noGrp="1"/>
          </p:cNvSpPr>
          <p:nvPr>
            <p:ph type="sldNum" sz="quarter" idx="12"/>
          </p:nvPr>
        </p:nvSpPr>
        <p:spPr/>
        <p:txBody>
          <a:bodyPr/>
          <a:lstStyle/>
          <a:p>
            <a:fld id="{F31352DA-298D-4EE9-9126-4463E4124DB7}" type="slidenum">
              <a:rPr lang="uk-UA" smtClean="0"/>
              <a:t>‹#›</a:t>
            </a:fld>
            <a:endParaRPr lang="uk-UA"/>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27131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6FDC144D-C712-4EE1-9D8C-DCDA6D7882D2}" type="datetimeFigureOut">
              <a:rPr lang="uk-UA" smtClean="0"/>
              <a:t>04.07.2025</a:t>
            </a:fld>
            <a:endParaRPr lang="uk-UA"/>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F31352DA-298D-4EE9-9126-4463E4124DB7}" type="slidenum">
              <a:rPr lang="uk-UA" smtClean="0"/>
              <a:t>‹#›</a:t>
            </a:fld>
            <a:endParaRPr lang="uk-UA"/>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4346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jpeg"/><Relationship Id="rId7"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41.jpeg"/><Relationship Id="rId4" Type="http://schemas.openxmlformats.org/officeDocument/2006/relationships/image" Target="../media/image40.jpeg"/></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17.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 Id="rId9" Type="http://schemas.openxmlformats.org/officeDocument/2006/relationships/image" Target="../media/image52.jpeg"/></Relationships>
</file>

<file path=ppt/slides/_rels/slide1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1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58.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61.jpeg"/><Relationship Id="rId4" Type="http://schemas.openxmlformats.org/officeDocument/2006/relationships/image" Target="../media/image60.jpeg"/></Relationships>
</file>

<file path=ppt/slides/_rels/slide2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64.jpeg"/><Relationship Id="rId4" Type="http://schemas.openxmlformats.org/officeDocument/2006/relationships/image" Target="../media/image63.jpeg"/></Relationships>
</file>

<file path=ppt/slides/_rels/slide2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67.jpeg"/><Relationship Id="rId4" Type="http://schemas.openxmlformats.org/officeDocument/2006/relationships/image" Target="../media/image66.jpeg"/></Relationships>
</file>

<file path=ppt/slides/_rels/slide2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70.jpeg"/><Relationship Id="rId4" Type="http://schemas.openxmlformats.org/officeDocument/2006/relationships/image" Target="../media/image69.jpeg"/></Relationships>
</file>

<file path=ppt/slides/_rels/slide2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72.jpeg"/></Relationships>
</file>

<file path=ppt/slides/_rels/slide2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76.jpeg"/><Relationship Id="rId4" Type="http://schemas.openxmlformats.org/officeDocument/2006/relationships/image" Target="../media/image75.jpe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80.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2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83.jpeg"/><Relationship Id="rId4" Type="http://schemas.openxmlformats.org/officeDocument/2006/relationships/image" Target="../media/image82.jpeg"/></Relationships>
</file>

<file path=ppt/slides/_rels/slide2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89.jpe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1.jpeg"/><Relationship Id="rId4" Type="http://schemas.openxmlformats.org/officeDocument/2006/relationships/image" Target="../media/image90.jpeg"/></Relationships>
</file>

<file path=ppt/slides/_rels/slide3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33.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3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01.jpeg"/></Relationships>
</file>

<file path=ppt/slides/_rels/slide35.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05.jpeg"/><Relationship Id="rId4" Type="http://schemas.openxmlformats.org/officeDocument/2006/relationships/image" Target="../media/image104.jpeg"/></Relationships>
</file>

<file path=ppt/slides/_rels/slide37.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08.jpeg"/><Relationship Id="rId4" Type="http://schemas.openxmlformats.org/officeDocument/2006/relationships/image" Target="../media/image107.jpeg"/></Relationships>
</file>

<file path=ppt/slides/_rels/slide3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10.jpeg"/></Relationships>
</file>

<file path=ppt/slides/_rels/slide39.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13.jpeg"/><Relationship Id="rId4" Type="http://schemas.openxmlformats.org/officeDocument/2006/relationships/image" Target="../media/image11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17.jpeg"/><Relationship Id="rId5" Type="http://schemas.openxmlformats.org/officeDocument/2006/relationships/image" Target="../media/image116.jpeg"/><Relationship Id="rId4" Type="http://schemas.openxmlformats.org/officeDocument/2006/relationships/image" Target="../media/image115.jpeg"/></Relationships>
</file>

<file path=ppt/slides/_rels/slide41.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119.jpeg"/></Relationships>
</file>

<file path=ppt/slides/_rels/slide42.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hyperlink" Target="https://www.facebook.com/share/p/DSsdoV8tJNkCHbWQ/" TargetMode="External"/><Relationship Id="rId4" Type="http://schemas.openxmlformats.org/officeDocument/2006/relationships/image" Target="../media/image123.jpeg"/></Relationships>
</file>

<file path=ppt/slides/_rels/slide43.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26.jpeg"/><Relationship Id="rId4" Type="http://schemas.openxmlformats.org/officeDocument/2006/relationships/image" Target="../media/image125.jpeg"/></Relationships>
</file>

<file path=ppt/slides/_rels/slide44.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29.jpeg"/><Relationship Id="rId4" Type="http://schemas.openxmlformats.org/officeDocument/2006/relationships/image" Target="../media/image128.jpeg"/></Relationships>
</file>

<file path=ppt/slides/_rels/slide45.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33.jpeg"/><Relationship Id="rId5" Type="http://schemas.openxmlformats.org/officeDocument/2006/relationships/image" Target="../media/image132.jpeg"/><Relationship Id="rId4" Type="http://schemas.openxmlformats.org/officeDocument/2006/relationships/image" Target="../media/image131.jpeg"/></Relationships>
</file>

<file path=ppt/slides/_rels/slide46.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36.jpeg"/><Relationship Id="rId4" Type="http://schemas.openxmlformats.org/officeDocument/2006/relationships/image" Target="../media/image135.jpeg"/></Relationships>
</file>

<file path=ppt/slides/_rels/slide47.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39.jpeg"/><Relationship Id="rId4" Type="http://schemas.openxmlformats.org/officeDocument/2006/relationships/image" Target="../media/image138.jpeg"/></Relationships>
</file>

<file path=ppt/slides/_rels/slide48.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41.jpeg"/></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44.jpeg"/><Relationship Id="rId5" Type="http://schemas.openxmlformats.org/officeDocument/2006/relationships/image" Target="../media/image143.jpeg"/><Relationship Id="rId4" Type="http://schemas.openxmlformats.org/officeDocument/2006/relationships/image" Target="../media/image142.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48.jpeg"/><Relationship Id="rId5" Type="http://schemas.openxmlformats.org/officeDocument/2006/relationships/image" Target="../media/image147.jpeg"/><Relationship Id="rId4" Type="http://schemas.openxmlformats.org/officeDocument/2006/relationships/image" Target="../media/image146.jpeg"/></Relationships>
</file>

<file path=ppt/slides/_rels/slide51.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52.jpeg"/><Relationship Id="rId5" Type="http://schemas.openxmlformats.org/officeDocument/2006/relationships/image" Target="../media/image151.jpeg"/><Relationship Id="rId4" Type="http://schemas.openxmlformats.org/officeDocument/2006/relationships/image" Target="../media/image150.jpeg"/></Relationships>
</file>

<file path=ppt/slides/_rels/slide52.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54.jpeg"/></Relationships>
</file>

<file path=ppt/slides/_rels/slide53.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57.jpeg"/><Relationship Id="rId4" Type="http://schemas.openxmlformats.org/officeDocument/2006/relationships/image" Target="../media/image156.jpeg"/></Relationships>
</file>

<file path=ppt/slides/_rels/slide54.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60.jpeg"/><Relationship Id="rId4" Type="http://schemas.openxmlformats.org/officeDocument/2006/relationships/image" Target="../media/image159.jpeg"/></Relationships>
</file>

<file path=ppt/slides/_rels/slide55.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63.jpeg"/><Relationship Id="rId4" Type="http://schemas.openxmlformats.org/officeDocument/2006/relationships/image" Target="../media/image162.jpeg"/></Relationships>
</file>

<file path=ppt/slides/_rels/slide56.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67.jpeg"/><Relationship Id="rId5" Type="http://schemas.openxmlformats.org/officeDocument/2006/relationships/image" Target="../media/image166.jpeg"/><Relationship Id="rId4" Type="http://schemas.openxmlformats.org/officeDocument/2006/relationships/image" Target="../media/image165.jpeg"/></Relationships>
</file>

<file path=ppt/slides/_rels/slide5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70.jpeg"/><Relationship Id="rId4" Type="http://schemas.openxmlformats.org/officeDocument/2006/relationships/image" Target="../media/image169.jpeg"/></Relationships>
</file>

<file path=ppt/slides/_rels/slide58.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73.jpg"/><Relationship Id="rId4" Type="http://schemas.openxmlformats.org/officeDocument/2006/relationships/image" Target="../media/image172.jp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0.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75.jpeg"/></Relationships>
</file>

<file path=ppt/slides/_rels/slide61.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8" Type="http://schemas.openxmlformats.org/officeDocument/2006/relationships/image" Target="../media/image182.jpeg"/><Relationship Id="rId3" Type="http://schemas.openxmlformats.org/officeDocument/2006/relationships/image" Target="../media/image177.jpeg"/><Relationship Id="rId7" Type="http://schemas.openxmlformats.org/officeDocument/2006/relationships/image" Target="../media/image181.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80.jpeg"/><Relationship Id="rId11" Type="http://schemas.openxmlformats.org/officeDocument/2006/relationships/image" Target="../media/image185.jpeg"/><Relationship Id="rId5" Type="http://schemas.openxmlformats.org/officeDocument/2006/relationships/image" Target="../media/image179.jpeg"/><Relationship Id="rId10" Type="http://schemas.openxmlformats.org/officeDocument/2006/relationships/image" Target="../media/image184.jpeg"/><Relationship Id="rId4" Type="http://schemas.openxmlformats.org/officeDocument/2006/relationships/image" Target="../media/image178.jpeg"/><Relationship Id="rId9" Type="http://schemas.openxmlformats.org/officeDocument/2006/relationships/image" Target="../media/image183.jpeg"/></Relationships>
</file>

<file path=ppt/slides/_rels/slide63.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87.jpeg"/></Relationships>
</file>

<file path=ppt/slides/_rels/slide64.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90.jpeg"/><Relationship Id="rId4" Type="http://schemas.openxmlformats.org/officeDocument/2006/relationships/image" Target="../media/image189.jpeg"/></Relationships>
</file>

<file path=ppt/slides/_rels/slide65.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6" y="0"/>
            <a:ext cx="122006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05E84B2C-5C26-400D-A672-44216FDA03A3}"/>
              </a:ext>
            </a:extLst>
          </p:cNvPr>
          <p:cNvSpPr txBox="1"/>
          <p:nvPr/>
        </p:nvSpPr>
        <p:spPr>
          <a:xfrm flipH="1">
            <a:off x="327803" y="103517"/>
            <a:ext cx="11645659" cy="1077218"/>
          </a:xfrm>
          <a:prstGeom prst="rect">
            <a:avLst/>
          </a:prstGeom>
          <a:noFill/>
        </p:spPr>
        <p:txBody>
          <a:bodyPr wrap="square" rtlCol="0">
            <a:spAutoFit/>
          </a:bodyPr>
          <a:lstStyle/>
          <a:p>
            <a:pPr algn="ctr"/>
            <a:r>
              <a:rPr lang="uk-UA" sz="3200" b="1" dirty="0">
                <a:solidFill>
                  <a:schemeClr val="accent5">
                    <a:lumMod val="75000"/>
                  </a:schemeClr>
                </a:solidFill>
              </a:rPr>
              <a:t>Звіт про роботу викладачів циклової комісії природничо-математичних дисциплін</a:t>
            </a:r>
          </a:p>
        </p:txBody>
      </p:sp>
      <p:pic>
        <p:nvPicPr>
          <p:cNvPr id="4" name="Рисунок 3">
            <a:extLst>
              <a:ext uri="{FF2B5EF4-FFF2-40B4-BE49-F238E27FC236}">
                <a16:creationId xmlns:a16="http://schemas.microsoft.com/office/drawing/2014/main" xmlns="" id="{B00DE354-C4FD-4488-9DB5-202E87820A7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08338" y="1210929"/>
            <a:ext cx="9325155" cy="5470230"/>
          </a:xfrm>
          <a:prstGeom prst="rect">
            <a:avLst/>
          </a:prstGeom>
          <a:noFill/>
          <a:ln>
            <a:noFill/>
          </a:ln>
        </p:spPr>
      </p:pic>
      <p:sp>
        <p:nvSpPr>
          <p:cNvPr id="3" name="TextBox 2">
            <a:extLst>
              <a:ext uri="{FF2B5EF4-FFF2-40B4-BE49-F238E27FC236}">
                <a16:creationId xmlns:a16="http://schemas.microsoft.com/office/drawing/2014/main" xmlns="" id="{3D7F130B-506E-4725-B51C-1DFA69BE0224}"/>
              </a:ext>
            </a:extLst>
          </p:cNvPr>
          <p:cNvSpPr txBox="1"/>
          <p:nvPr/>
        </p:nvSpPr>
        <p:spPr>
          <a:xfrm>
            <a:off x="8341743" y="6297283"/>
            <a:ext cx="3726613" cy="470291"/>
          </a:xfrm>
          <a:prstGeom prst="rect">
            <a:avLst/>
          </a:prstGeom>
          <a:noFill/>
        </p:spPr>
        <p:txBody>
          <a:bodyPr wrap="square" rtlCol="0">
            <a:spAutoFit/>
          </a:bodyPr>
          <a:lstStyle/>
          <a:p>
            <a:r>
              <a:rPr lang="uk-UA" sz="2400" b="1" dirty="0">
                <a:solidFill>
                  <a:srgbClr val="002060"/>
                </a:solidFill>
              </a:rPr>
              <a:t>2024/2025 </a:t>
            </a:r>
            <a:r>
              <a:rPr lang="uk-UA" sz="2400" b="1" dirty="0" err="1">
                <a:solidFill>
                  <a:srgbClr val="002060"/>
                </a:solidFill>
              </a:rPr>
              <a:t>н.р</a:t>
            </a:r>
            <a:r>
              <a:rPr lang="uk-UA" sz="2400" b="1" dirty="0">
                <a:solidFill>
                  <a:srgbClr val="002060"/>
                </a:solidFill>
              </a:rPr>
              <a:t>.</a:t>
            </a:r>
          </a:p>
        </p:txBody>
      </p:sp>
    </p:spTree>
    <p:extLst>
      <p:ext uri="{BB962C8B-B14F-4D97-AF65-F5344CB8AC3E}">
        <p14:creationId xmlns:p14="http://schemas.microsoft.com/office/powerpoint/2010/main" val="487996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326E6FC9-4A11-40B8-AA3E-9611E8C318A6}"/>
              </a:ext>
            </a:extLst>
          </p:cNvPr>
          <p:cNvSpPr txBox="1"/>
          <p:nvPr/>
        </p:nvSpPr>
        <p:spPr>
          <a:xfrm>
            <a:off x="1975449" y="5253487"/>
            <a:ext cx="9031857" cy="369332"/>
          </a:xfrm>
          <a:prstGeom prst="rect">
            <a:avLst/>
          </a:prstGeom>
          <a:noFill/>
        </p:spPr>
        <p:txBody>
          <a:bodyPr wrap="square" rtlCol="0">
            <a:spAutoFit/>
          </a:bodyPr>
          <a:lstStyle/>
          <a:p>
            <a:endParaRPr lang="uk-UA" dirty="0"/>
          </a:p>
        </p:txBody>
      </p:sp>
      <p:sp>
        <p:nvSpPr>
          <p:cNvPr id="5" name="TextBox 4">
            <a:extLst>
              <a:ext uri="{FF2B5EF4-FFF2-40B4-BE49-F238E27FC236}">
                <a16:creationId xmlns:a16="http://schemas.microsoft.com/office/drawing/2014/main" xmlns="" id="{C459F3C7-E9EA-4BFE-B164-BD64E4D59CC7}"/>
              </a:ext>
            </a:extLst>
          </p:cNvPr>
          <p:cNvSpPr txBox="1"/>
          <p:nvPr/>
        </p:nvSpPr>
        <p:spPr>
          <a:xfrm>
            <a:off x="97766" y="5477774"/>
            <a:ext cx="11815313" cy="1346010"/>
          </a:xfrm>
          <a:prstGeom prst="rect">
            <a:avLst/>
          </a:prstGeom>
          <a:noFill/>
        </p:spPr>
        <p:txBody>
          <a:bodyPr wrap="square">
            <a:spAutoFit/>
          </a:bodyPr>
          <a:lstStyle/>
          <a:p>
            <a:pPr>
              <a:lnSpc>
                <a:spcPct val="115000"/>
              </a:lnSpc>
              <a:spcAft>
                <a:spcPts val="1000"/>
              </a:spcAft>
            </a:pPr>
            <a:r>
              <a:rPr lang="uk-UA"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Здобувачі освіти</a:t>
            </a:r>
            <a:r>
              <a:rPr lang="ru-RU"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ІІ ХТ “Б”</a:t>
            </a:r>
            <a:r>
              <a:rPr lang="ru-RU"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курсу разом з викладачем хімії</a:t>
            </a:r>
            <a:r>
              <a:rPr lang="ru-RU"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b="1" dirty="0" err="1">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Ерікою</a:t>
            </a:r>
            <a:r>
              <a:rPr lang="uk-UA"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 ОГАРЬ</a:t>
            </a:r>
            <a:r>
              <a:rPr lang="ru-RU"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з цікавістю з’ясовують  різнобарвну палітру листя у літній та осінній періоди, знайомляться зі складом та будовою хімічних </a:t>
            </a:r>
            <a:r>
              <a:rPr lang="uk-UA" sz="1800" b="1" dirty="0" err="1">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сполук</a:t>
            </a:r>
            <a:r>
              <a:rPr lang="uk-UA"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-пігментів;  переконуються, що хімія здатна пояснити та систематизувати багато природних явищ, пояснити їхню природу та </a:t>
            </a:r>
            <a:r>
              <a:rPr lang="uk-UA" sz="1800" b="1" dirty="0" err="1">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перебіги</a:t>
            </a:r>
            <a:r>
              <a:rPr lang="uk-UA"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 здивувати </a:t>
            </a:r>
            <a:r>
              <a:rPr lang="uk-UA" sz="1800" b="1" dirty="0" err="1">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різномаїттям</a:t>
            </a:r>
            <a:r>
              <a:rPr lang="uk-UA"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 структур та кольорів.</a:t>
            </a:r>
            <a:endParaRPr lang="uk-UA" sz="12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xmlns="" id="{9995F595-522A-4E12-8753-3BD34E76C26B}"/>
              </a:ext>
            </a:extLst>
          </p:cNvPr>
          <p:cNvSpPr txBox="1"/>
          <p:nvPr/>
        </p:nvSpPr>
        <p:spPr>
          <a:xfrm>
            <a:off x="1475117" y="34216"/>
            <a:ext cx="9816861" cy="954107"/>
          </a:xfrm>
          <a:prstGeom prst="rect">
            <a:avLst/>
          </a:prstGeom>
          <a:noFill/>
        </p:spPr>
        <p:txBody>
          <a:bodyPr wrap="square" rtlCol="0">
            <a:spAutoFit/>
          </a:bodyPr>
          <a:lstStyle/>
          <a:p>
            <a:r>
              <a:rPr lang="uk-UA" sz="2800" b="1" dirty="0">
                <a:solidFill>
                  <a:schemeClr val="accent5">
                    <a:lumMod val="50000"/>
                  </a:schemeClr>
                </a:solidFill>
              </a:rPr>
              <a:t>Навчаємо студентів хімії цікаво, легко, </a:t>
            </a:r>
            <a:r>
              <a:rPr lang="uk-UA" sz="2800" b="1" dirty="0" err="1">
                <a:solidFill>
                  <a:schemeClr val="accent5">
                    <a:lumMod val="50000"/>
                  </a:schemeClr>
                </a:solidFill>
              </a:rPr>
              <a:t>креативно</a:t>
            </a:r>
            <a:r>
              <a:rPr lang="uk-UA" sz="2800" b="1" dirty="0">
                <a:solidFill>
                  <a:schemeClr val="accent5">
                    <a:lumMod val="50000"/>
                  </a:schemeClr>
                </a:solidFill>
              </a:rPr>
              <a:t>.</a:t>
            </a:r>
          </a:p>
          <a:p>
            <a:r>
              <a:rPr lang="uk-UA" sz="2800" b="1" dirty="0">
                <a:solidFill>
                  <a:schemeClr val="accent5">
                    <a:lumMod val="50000"/>
                  </a:schemeClr>
                </a:solidFill>
              </a:rPr>
              <a:t>      Навчальне заняття  «Хімія осіннього листя»</a:t>
            </a:r>
          </a:p>
        </p:txBody>
      </p:sp>
      <p:pic>
        <p:nvPicPr>
          <p:cNvPr id="6" name="Рисунок 5">
            <a:extLst>
              <a:ext uri="{FF2B5EF4-FFF2-40B4-BE49-F238E27FC236}">
                <a16:creationId xmlns:a16="http://schemas.microsoft.com/office/drawing/2014/main" xmlns="" id="{0D1CD3FE-EF3E-4070-8198-6265373D68F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784" y="1075593"/>
            <a:ext cx="3783330" cy="4113196"/>
          </a:xfrm>
          <a:prstGeom prst="rect">
            <a:avLst/>
          </a:prstGeom>
          <a:noFill/>
          <a:ln>
            <a:noFill/>
          </a:ln>
        </p:spPr>
      </p:pic>
      <p:pic>
        <p:nvPicPr>
          <p:cNvPr id="7" name="Рисунок 6">
            <a:extLst>
              <a:ext uri="{FF2B5EF4-FFF2-40B4-BE49-F238E27FC236}">
                <a16:creationId xmlns:a16="http://schemas.microsoft.com/office/drawing/2014/main" xmlns="" id="{77BC76B4-5D12-4413-B6AD-47CF01648EC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32061" y="1235181"/>
            <a:ext cx="4079398" cy="4113196"/>
          </a:xfrm>
          <a:prstGeom prst="rect">
            <a:avLst/>
          </a:prstGeom>
          <a:noFill/>
          <a:ln>
            <a:noFill/>
          </a:ln>
        </p:spPr>
      </p:pic>
      <p:pic>
        <p:nvPicPr>
          <p:cNvPr id="8" name="Рисунок 7">
            <a:extLst>
              <a:ext uri="{FF2B5EF4-FFF2-40B4-BE49-F238E27FC236}">
                <a16:creationId xmlns:a16="http://schemas.microsoft.com/office/drawing/2014/main" xmlns="" id="{9AD52219-05D7-4977-81D3-06F34B6A78E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76406" y="1075593"/>
            <a:ext cx="3578396" cy="4044446"/>
          </a:xfrm>
          <a:prstGeom prst="rect">
            <a:avLst/>
          </a:prstGeom>
          <a:noFill/>
          <a:ln>
            <a:noFill/>
          </a:ln>
        </p:spPr>
      </p:pic>
    </p:spTree>
    <p:extLst>
      <p:ext uri="{BB962C8B-B14F-4D97-AF65-F5344CB8AC3E}">
        <p14:creationId xmlns:p14="http://schemas.microsoft.com/office/powerpoint/2010/main" val="3185337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7D4731DC-D14D-4A22-9D29-FE144285B94A}"/>
              </a:ext>
            </a:extLst>
          </p:cNvPr>
          <p:cNvSpPr txBox="1"/>
          <p:nvPr/>
        </p:nvSpPr>
        <p:spPr>
          <a:xfrm>
            <a:off x="560717" y="138023"/>
            <a:ext cx="11024558" cy="1182503"/>
          </a:xfrm>
          <a:prstGeom prst="rect">
            <a:avLst/>
          </a:prstGeom>
          <a:noFill/>
        </p:spPr>
        <p:txBody>
          <a:bodyPr wrap="square" rtlCol="0">
            <a:spAutoFit/>
          </a:bodyPr>
          <a:lstStyle/>
          <a:p>
            <a:pPr>
              <a:lnSpc>
                <a:spcPct val="115000"/>
              </a:lnSpc>
              <a:spcAft>
                <a:spcPts val="1000"/>
              </a:spcAft>
            </a:pPr>
            <a:r>
              <a:rPr lang="uk-UA" sz="2800" b="1" dirty="0">
                <a:solidFill>
                  <a:srgbClr val="17375E"/>
                </a:solidFill>
                <a:latin typeface="Calibri" panose="020F0502020204030204" pitchFamily="34" charset="0"/>
                <a:ea typeface="Calibri" panose="020F0502020204030204" pitchFamily="34" charset="0"/>
                <a:cs typeface="Calibri" panose="020F0502020204030204" pitchFamily="34" charset="0"/>
              </a:rPr>
              <a:t>І</a:t>
            </a:r>
            <a:r>
              <a:rPr lang="ru-RU" sz="2800" b="1" dirty="0" err="1">
                <a:solidFill>
                  <a:srgbClr val="17375E"/>
                </a:solidFill>
                <a:effectLst/>
                <a:latin typeface="Calibri" panose="020F0502020204030204" pitchFamily="34" charset="0"/>
                <a:ea typeface="Calibri" panose="020F0502020204030204" pitchFamily="34" charset="0"/>
                <a:cs typeface="Calibri" panose="020F0502020204030204" pitchFamily="34" charset="0"/>
              </a:rPr>
              <a:t>нтерактивне</a:t>
            </a:r>
            <a:r>
              <a:rPr lang="ru-RU" sz="2800" b="1" dirty="0">
                <a:solidFill>
                  <a:srgbClr val="17375E"/>
                </a:solidFill>
                <a:effectLst/>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17375E"/>
                </a:solidFill>
                <a:effectLst/>
                <a:latin typeface="Calibri" panose="020F0502020204030204" pitchFamily="34" charset="0"/>
                <a:ea typeface="Calibri" panose="020F0502020204030204" pitchFamily="34" charset="0"/>
                <a:cs typeface="Calibri" panose="020F0502020204030204" pitchFamily="34" charset="0"/>
              </a:rPr>
              <a:t>заняття</a:t>
            </a:r>
            <a:r>
              <a:rPr lang="ru-RU" sz="2800" b="1" dirty="0">
                <a:solidFill>
                  <a:srgbClr val="17375E"/>
                </a:solidFill>
                <a:effectLst/>
                <a:latin typeface="Calibri" panose="020F0502020204030204" pitchFamily="34" charset="0"/>
                <a:ea typeface="Calibri" panose="020F0502020204030204" pitchFamily="34" charset="0"/>
                <a:cs typeface="Calibri" panose="020F0502020204030204" pitchFamily="34" charset="0"/>
              </a:rPr>
              <a:t> </a:t>
            </a:r>
            <a:r>
              <a:rPr lang="uk-UA" sz="2800" b="1" dirty="0">
                <a:solidFill>
                  <a:srgbClr val="17375E"/>
                </a:solidFill>
                <a:effectLst/>
                <a:latin typeface="Calibri" panose="020F0502020204030204" pitchFamily="34" charset="0"/>
                <a:ea typeface="Calibri" panose="020F0502020204030204" pitchFamily="34" charset="0"/>
                <a:cs typeface="Calibri" panose="020F0502020204030204" pitchFamily="34" charset="0"/>
              </a:rPr>
              <a:t>«Хімія +Меми: Наука, що гріє навіть у холод»</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800" b="1" dirty="0">
                <a:solidFill>
                  <a:srgbClr val="376092"/>
                </a:solidFill>
                <a:effectLst/>
                <a:latin typeface="Calibri" panose="020F0502020204030204" pitchFamily="34" charset="0"/>
                <a:ea typeface="Calibri" panose="020F0502020204030204" pitchFamily="34" charset="0"/>
                <a:cs typeface="Calibri" panose="020F0502020204030204" pitchFamily="34" charset="0"/>
              </a:rPr>
              <a:t> </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145E5781-B012-4B50-8411-E8A39BDDEB3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5198" y="800101"/>
            <a:ext cx="3639449" cy="3080304"/>
          </a:xfrm>
          <a:prstGeom prst="rect">
            <a:avLst/>
          </a:prstGeom>
          <a:noFill/>
          <a:ln>
            <a:noFill/>
          </a:ln>
        </p:spPr>
      </p:pic>
      <p:pic>
        <p:nvPicPr>
          <p:cNvPr id="5" name="Рисунок 4">
            <a:extLst>
              <a:ext uri="{FF2B5EF4-FFF2-40B4-BE49-F238E27FC236}">
                <a16:creationId xmlns:a16="http://schemas.microsoft.com/office/drawing/2014/main" xmlns="" id="{ED976729-062D-498E-AA68-2EF262562E4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19857" y="3935421"/>
            <a:ext cx="4179315" cy="2839573"/>
          </a:xfrm>
          <a:prstGeom prst="rect">
            <a:avLst/>
          </a:prstGeom>
          <a:noFill/>
          <a:ln>
            <a:noFill/>
          </a:ln>
        </p:spPr>
      </p:pic>
      <p:pic>
        <p:nvPicPr>
          <p:cNvPr id="6" name="Рисунок 5">
            <a:extLst>
              <a:ext uri="{FF2B5EF4-FFF2-40B4-BE49-F238E27FC236}">
                <a16:creationId xmlns:a16="http://schemas.microsoft.com/office/drawing/2014/main" xmlns="" id="{4C94E321-6D95-4EB0-A720-6DCFC96F6BF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39663" y="800100"/>
            <a:ext cx="4148975" cy="3078480"/>
          </a:xfrm>
          <a:prstGeom prst="rect">
            <a:avLst/>
          </a:prstGeom>
          <a:noFill/>
          <a:ln>
            <a:noFill/>
          </a:ln>
        </p:spPr>
      </p:pic>
      <p:pic>
        <p:nvPicPr>
          <p:cNvPr id="7" name="Рисунок 6">
            <a:extLst>
              <a:ext uri="{FF2B5EF4-FFF2-40B4-BE49-F238E27FC236}">
                <a16:creationId xmlns:a16="http://schemas.microsoft.com/office/drawing/2014/main" xmlns="" id="{FA399B85-73A2-4292-8947-F0EFBDDE5AA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92848" y="800101"/>
            <a:ext cx="3639449" cy="3080304"/>
          </a:xfrm>
          <a:prstGeom prst="rect">
            <a:avLst/>
          </a:prstGeom>
          <a:noFill/>
          <a:ln>
            <a:noFill/>
          </a:ln>
        </p:spPr>
      </p:pic>
      <p:sp>
        <p:nvSpPr>
          <p:cNvPr id="10" name="TextBox 9">
            <a:extLst>
              <a:ext uri="{FF2B5EF4-FFF2-40B4-BE49-F238E27FC236}">
                <a16:creationId xmlns:a16="http://schemas.microsoft.com/office/drawing/2014/main" xmlns="" id="{29980074-C776-482E-8FAD-7DE3172C01E5}"/>
              </a:ext>
            </a:extLst>
          </p:cNvPr>
          <p:cNvSpPr txBox="1"/>
          <p:nvPr/>
        </p:nvSpPr>
        <p:spPr>
          <a:xfrm>
            <a:off x="77638" y="3878580"/>
            <a:ext cx="7554659" cy="2777416"/>
          </a:xfrm>
          <a:prstGeom prst="rect">
            <a:avLst/>
          </a:prstGeom>
          <a:noFill/>
        </p:spPr>
        <p:txBody>
          <a:bodyPr wrap="square">
            <a:spAutoFit/>
          </a:bodyPr>
          <a:lstStyle/>
          <a:p>
            <a:pPr>
              <a:lnSpc>
                <a:spcPct val="115000"/>
              </a:lnSpc>
              <a:spcAft>
                <a:spcPts val="1000"/>
              </a:spcAft>
            </a:pPr>
            <a:r>
              <a:rPr lang="uk-UA"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З</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добувачі</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освіти</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ІІ ХТ Б курс</a:t>
            </a:r>
            <a:r>
              <a:rPr lang="uk-UA" b="1"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у</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спеціальності</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Харчові</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технології</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a:t>
            </a:r>
            <a:r>
              <a:rPr lang="ru-RU" b="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разом з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викладачем</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хімії</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Ерікою</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ОГАРЬ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пров</a:t>
            </a:r>
            <a:r>
              <a:rPr lang="uk-UA"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одять</a:t>
            </a:r>
            <a:r>
              <a:rPr lang="uk-UA"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інтерактивне</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заняття</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присвячене</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хімічним</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процесам</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що</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відбуваються</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в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організмі</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під</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впливом</a:t>
            </a:r>
            <a:r>
              <a:rPr lang="ru-RU"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холоду.</a:t>
            </a:r>
            <a:endParaRPr lang="uk-UA"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uk-UA"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Особливий інтерес викликало у студентів</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креативне</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завдання</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 </a:t>
            </a:r>
            <a:r>
              <a:rPr lang="ru-RU"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створення</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мемів</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про </a:t>
            </a:r>
            <a:r>
              <a:rPr lang="ru-RU"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хімію</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холоду  за </a:t>
            </a:r>
            <a:r>
              <a:rPr lang="ru-RU"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допомогою</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мобільного</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додатку</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ru-RU" b="1" i="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Meme</a:t>
            </a:r>
            <a:r>
              <a:rPr lang="ru-RU" b="1" i="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ru-RU" b="1" i="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Generator</a:t>
            </a:r>
            <a:r>
              <a:rPr lang="uk-UA"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що не </a:t>
            </a:r>
            <a:r>
              <a:rPr lang="ru-RU"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тільки</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допом</a:t>
            </a:r>
            <a:r>
              <a:rPr lang="uk-UA"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агає</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краще</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засвоїти</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uk-UA"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навчальний </a:t>
            </a:r>
            <a:r>
              <a:rPr lang="ru-RU"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матеріал</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а</a:t>
            </a:r>
            <a:r>
              <a:rPr lang="uk-UA"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також  </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роби</a:t>
            </a:r>
            <a:r>
              <a:rPr lang="uk-UA"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ть</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ru-RU"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навчання</a:t>
            </a:r>
            <a:r>
              <a:rPr lang="ru-RU"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веселим та </a:t>
            </a:r>
            <a:r>
              <a:rPr lang="ru-RU" b="1"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захопливим</a:t>
            </a:r>
            <a:r>
              <a:rPr lang="ru-RU" sz="1800" b="1"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a:t>
            </a:r>
            <a:endParaRPr lang="uk-UA" sz="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6402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96151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4E74CC14-E7DB-4B6F-892C-1E70DA91A329}"/>
              </a:ext>
            </a:extLst>
          </p:cNvPr>
          <p:cNvSpPr txBox="1"/>
          <p:nvPr/>
        </p:nvSpPr>
        <p:spPr>
          <a:xfrm>
            <a:off x="2546256" y="1828799"/>
            <a:ext cx="2821651" cy="4926798"/>
          </a:xfrm>
          <a:prstGeom prst="rect">
            <a:avLst/>
          </a:prstGeom>
          <a:noFill/>
        </p:spPr>
        <p:txBody>
          <a:bodyPr wrap="square">
            <a:spAutoFit/>
          </a:bodyPr>
          <a:lstStyle/>
          <a:p>
            <a:pPr>
              <a:lnSpc>
                <a:spcPct val="115000"/>
              </a:lnSpc>
              <a:spcAft>
                <a:spcPts val="1000"/>
              </a:spcAft>
            </a:pPr>
            <a:r>
              <a:rPr lang="en-US" b="1" i="1" dirty="0">
                <a:solidFill>
                  <a:schemeClr val="accent2">
                    <a:lumMod val="50000"/>
                  </a:schemeClr>
                </a:solidFill>
                <a:effectLst/>
                <a:ea typeface="Calibri" panose="020F0502020204030204" pitchFamily="34" charset="0"/>
                <a:cs typeface="Arial" panose="020B0604020202020204" pitchFamily="34" charset="0"/>
              </a:rPr>
              <a:t>«</a:t>
            </a:r>
            <a:r>
              <a:rPr lang="ru-RU" b="1" i="1" dirty="0" err="1">
                <a:solidFill>
                  <a:schemeClr val="accent2">
                    <a:lumMod val="50000"/>
                  </a:schemeClr>
                </a:solidFill>
                <a:effectLst/>
                <a:ea typeface="Calibri" panose="020F0502020204030204" pitchFamily="34" charset="0"/>
                <a:cs typeface="Times New Roman" panose="02020603050405020304" pitchFamily="18" charset="0"/>
              </a:rPr>
              <a:t>Любов</a:t>
            </a:r>
            <a:r>
              <a:rPr lang="ru-RU" b="1" i="1" dirty="0">
                <a:solidFill>
                  <a:schemeClr val="accent2">
                    <a:lumMod val="50000"/>
                  </a:schemeClr>
                </a:solidFill>
                <a:effectLst/>
                <a:ea typeface="Calibri" panose="020F0502020204030204" pitchFamily="34" charset="0"/>
                <a:cs typeface="Times New Roman" panose="02020603050405020304" pitchFamily="18" charset="0"/>
              </a:rPr>
              <a:t> до </a:t>
            </a:r>
            <a:r>
              <a:rPr lang="ru-RU" b="1" i="1" dirty="0" err="1">
                <a:solidFill>
                  <a:schemeClr val="accent2">
                    <a:lumMod val="50000"/>
                  </a:schemeClr>
                </a:solidFill>
                <a:effectLst/>
                <a:ea typeface="Calibri" panose="020F0502020204030204" pitchFamily="34" charset="0"/>
                <a:cs typeface="Times New Roman" panose="02020603050405020304" pitchFamily="18" charset="0"/>
              </a:rPr>
              <a:t>викладачів</a:t>
            </a:r>
            <a:r>
              <a:rPr lang="en-US" b="1" i="1" dirty="0">
                <a:solidFill>
                  <a:schemeClr val="accent2">
                    <a:lumMod val="50000"/>
                  </a:schemeClr>
                </a:solidFill>
                <a:effectLst/>
                <a:ea typeface="Calibri" panose="020F0502020204030204" pitchFamily="34" charset="0"/>
                <a:cs typeface="Times New Roman" panose="02020603050405020304" pitchFamily="18" charset="0"/>
              </a:rPr>
              <a:t> — </a:t>
            </a:r>
            <a:r>
              <a:rPr lang="ru-RU" b="1" i="1" dirty="0" err="1">
                <a:solidFill>
                  <a:schemeClr val="accent2">
                    <a:lumMod val="50000"/>
                  </a:schemeClr>
                </a:solidFill>
                <a:effectLst/>
                <a:ea typeface="Calibri" panose="020F0502020204030204" pitchFamily="34" charset="0"/>
                <a:cs typeface="Times New Roman" panose="02020603050405020304" pitchFamily="18" charset="0"/>
              </a:rPr>
              <a:t>це</a:t>
            </a:r>
            <a:r>
              <a:rPr lang="ru-RU" b="1" i="1" dirty="0">
                <a:solidFill>
                  <a:schemeClr val="accent2">
                    <a:lumMod val="50000"/>
                  </a:schemeClr>
                </a:solidFill>
                <a:effectLst/>
                <a:ea typeface="Calibri" panose="020F0502020204030204" pitchFamily="34" charset="0"/>
                <a:cs typeface="Times New Roman" panose="02020603050405020304" pitchFamily="18" charset="0"/>
              </a:rPr>
              <a:t> </a:t>
            </a:r>
            <a:r>
              <a:rPr lang="ru-RU" b="1" i="1" dirty="0" err="1">
                <a:solidFill>
                  <a:schemeClr val="accent2">
                    <a:lumMod val="50000"/>
                  </a:schemeClr>
                </a:solidFill>
                <a:effectLst/>
                <a:ea typeface="Calibri" panose="020F0502020204030204" pitchFamily="34" charset="0"/>
                <a:cs typeface="Times New Roman" panose="02020603050405020304" pitchFamily="18" charset="0"/>
              </a:rPr>
              <a:t>хімічна</a:t>
            </a:r>
            <a:r>
              <a:rPr lang="ru-RU" b="1" i="1" dirty="0">
                <a:solidFill>
                  <a:schemeClr val="accent2">
                    <a:lumMod val="50000"/>
                  </a:schemeClr>
                </a:solidFill>
                <a:effectLst/>
                <a:ea typeface="Calibri" panose="020F0502020204030204" pitchFamily="34" charset="0"/>
                <a:cs typeface="Times New Roman" panose="02020603050405020304" pitchFamily="18" charset="0"/>
              </a:rPr>
              <a:t> </a:t>
            </a:r>
            <a:r>
              <a:rPr lang="ru-RU" b="1" i="1" dirty="0" err="1">
                <a:solidFill>
                  <a:schemeClr val="accent2">
                    <a:lumMod val="50000"/>
                  </a:schemeClr>
                </a:solidFill>
                <a:effectLst/>
                <a:ea typeface="Calibri" panose="020F0502020204030204" pitchFamily="34" charset="0"/>
                <a:cs typeface="Times New Roman" panose="02020603050405020304" pitchFamily="18" charset="0"/>
              </a:rPr>
              <a:t>реакція</a:t>
            </a:r>
            <a:r>
              <a:rPr lang="en-US" b="1" i="1" dirty="0">
                <a:solidFill>
                  <a:schemeClr val="accent2">
                    <a:lumMod val="50000"/>
                  </a:schemeClr>
                </a:solidFill>
                <a:effectLst/>
                <a:ea typeface="Calibri" panose="020F0502020204030204" pitchFamily="34" charset="0"/>
                <a:cs typeface="Arial" panose="020B0604020202020204" pitchFamily="34" charset="0"/>
              </a:rPr>
              <a:t>»</a:t>
            </a:r>
            <a:r>
              <a:rPr lang="en-US" b="1" dirty="0">
                <a:solidFill>
                  <a:schemeClr val="accent2">
                    <a:lumMod val="50000"/>
                  </a:schemeClr>
                </a:solidFill>
                <a:effectLst/>
                <a:ea typeface="Calibri" panose="020F0502020204030204" pitchFamily="34" charset="0"/>
                <a:cs typeface="Times New Roman" panose="02020603050405020304" pitchFamily="18" charset="0"/>
              </a:rPr>
              <a:t> </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під</a:t>
            </a:r>
            <a:r>
              <a:rPr lang="ru-RU" sz="1400" b="1" dirty="0">
                <a:solidFill>
                  <a:schemeClr val="accent5">
                    <a:lumMod val="50000"/>
                  </a:schemeClr>
                </a:solidFill>
                <a:effectLst/>
                <a:ea typeface="Calibri" panose="020F0502020204030204" pitchFamily="34" charset="0"/>
                <a:cs typeface="Times New Roman" panose="02020603050405020304" pitchFamily="18" charset="0"/>
              </a:rPr>
              <a:t> таким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гаслом</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пройшла</a:t>
            </a:r>
            <a:r>
              <a:rPr lang="ru-RU"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пізнавально</a:t>
            </a:r>
            <a:r>
              <a:rPr lang="en-US" sz="1400" b="1" dirty="0">
                <a:solidFill>
                  <a:schemeClr val="accent5">
                    <a:lumMod val="50000"/>
                  </a:schemeClr>
                </a:solidFill>
                <a:effectLst/>
                <a:ea typeface="Calibri" panose="020F0502020204030204" pitchFamily="34" charset="0"/>
                <a:cs typeface="Times New Roman" panose="02020603050405020304" pitchFamily="18" charset="0"/>
              </a:rPr>
              <a:t>-</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інформаційна</a:t>
            </a:r>
            <a:r>
              <a:rPr lang="ru-RU"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лекція</a:t>
            </a:r>
            <a:r>
              <a:rPr lang="ru-RU" sz="1400" b="1" dirty="0">
                <a:solidFill>
                  <a:schemeClr val="accent5">
                    <a:lumMod val="50000"/>
                  </a:schemeClr>
                </a:solidFill>
                <a:effectLst/>
                <a:ea typeface="Calibri" panose="020F0502020204030204" pitchFamily="34" charset="0"/>
                <a:cs typeface="Times New Roman" panose="02020603050405020304" pitchFamily="18" charset="0"/>
              </a:rPr>
              <a:t> з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хімії</a:t>
            </a:r>
            <a:r>
              <a:rPr lang="ru-RU"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викладача</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Еріки</a:t>
            </a:r>
            <a:r>
              <a:rPr lang="ru-RU" sz="1400" b="1" dirty="0">
                <a:solidFill>
                  <a:schemeClr val="accent5">
                    <a:lumMod val="50000"/>
                  </a:schemeClr>
                </a:solidFill>
                <a:effectLst/>
                <a:ea typeface="Calibri" panose="020F0502020204030204" pitchFamily="34" charset="0"/>
                <a:cs typeface="Times New Roman" panose="02020603050405020304" pitchFamily="18" charset="0"/>
              </a:rPr>
              <a:t> ОГАРЬ</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зі</a:t>
            </a:r>
            <a:r>
              <a:rPr lang="ru-RU" sz="1400" b="1" dirty="0">
                <a:solidFill>
                  <a:schemeClr val="accent5">
                    <a:lumMod val="50000"/>
                  </a:schemeClr>
                </a:solidFill>
                <a:effectLst/>
                <a:ea typeface="Calibri" panose="020F0502020204030204" pitchFamily="34" charset="0"/>
                <a:cs typeface="Times New Roman" panose="02020603050405020304" pitchFamily="18" charset="0"/>
              </a:rPr>
              <a:t> студентами</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a:solidFill>
                  <a:schemeClr val="accent5">
                    <a:lumMod val="50000"/>
                  </a:schemeClr>
                </a:solidFill>
                <a:effectLst/>
                <a:ea typeface="Calibri" panose="020F0502020204030204" pitchFamily="34" charset="0"/>
                <a:cs typeface="Times New Roman" panose="02020603050405020304" pitchFamily="18" charset="0"/>
              </a:rPr>
              <a:t>ІІ ХТ</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a:solidFill>
                  <a:schemeClr val="accent5">
                    <a:lumMod val="50000"/>
                  </a:schemeClr>
                </a:solidFill>
                <a:effectLst/>
                <a:ea typeface="Calibri" panose="020F0502020204030204" pitchFamily="34" charset="0"/>
                <a:cs typeface="Times New Roman" panose="02020603050405020304" pitchFamily="18" charset="0"/>
              </a:rPr>
              <a:t>Б</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групи</a:t>
            </a:r>
            <a:r>
              <a:rPr lang="ru-RU" sz="1400" b="1" dirty="0">
                <a:solidFill>
                  <a:schemeClr val="accent5">
                    <a:lumMod val="50000"/>
                  </a:schemeClr>
                </a:solidFill>
                <a:effectLst/>
                <a:ea typeface="Calibri" panose="020F0502020204030204" pitchFamily="34" charset="0"/>
                <a:cs typeface="Times New Roman" panose="02020603050405020304" pitchFamily="18" charset="0"/>
              </a:rPr>
              <a:t> з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нагоди</a:t>
            </a:r>
            <a:r>
              <a:rPr lang="ru-RU" sz="1400" b="1" dirty="0">
                <a:solidFill>
                  <a:schemeClr val="accent5">
                    <a:lumMod val="50000"/>
                  </a:schemeClr>
                </a:solidFill>
                <a:effectLst/>
                <a:ea typeface="Calibri" panose="020F0502020204030204" pitchFamily="34" charset="0"/>
                <a:cs typeface="Times New Roman" panose="02020603050405020304" pitchFamily="18" charset="0"/>
              </a:rPr>
              <a:t> свята</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en-US" sz="1400" b="1" i="1" dirty="0">
                <a:solidFill>
                  <a:schemeClr val="accent5">
                    <a:lumMod val="50000"/>
                  </a:schemeClr>
                </a:solidFill>
                <a:effectLst/>
                <a:ea typeface="Calibri" panose="020F0502020204030204" pitchFamily="34" charset="0"/>
                <a:cs typeface="Times New Roman" panose="02020603050405020304" pitchFamily="18" charset="0"/>
              </a:rPr>
              <a:t>—</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a:solidFill>
                  <a:schemeClr val="accent5">
                    <a:lumMod val="50000"/>
                  </a:schemeClr>
                </a:solidFill>
                <a:effectLst/>
                <a:ea typeface="Calibri" panose="020F0502020204030204" pitchFamily="34" charset="0"/>
                <a:cs typeface="Times New Roman" panose="02020603050405020304" pitchFamily="18" charset="0"/>
              </a:rPr>
              <a:t>Дня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працівників</a:t>
            </a:r>
            <a:r>
              <a:rPr lang="ru-RU"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освіти</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Сучасна</a:t>
            </a:r>
            <a:r>
              <a:rPr lang="uk-UA" sz="1400" b="1" dirty="0">
                <a:solidFill>
                  <a:schemeClr val="accent5">
                    <a:lumMod val="50000"/>
                  </a:schemeClr>
                </a:solidFill>
                <a:ea typeface="Calibri" panose="020F0502020204030204" pitchFamily="34" charset="0"/>
                <a:cs typeface="Times New Roman" panose="02020603050405020304" pitchFamily="18" charset="0"/>
              </a:rPr>
              <a:t>,</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a typeface="Calibri" panose="020F0502020204030204" pitchFamily="34" charset="0"/>
                <a:cs typeface="Times New Roman" panose="02020603050405020304" pitchFamily="18" charset="0"/>
              </a:rPr>
              <a:t>н</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асичена</a:t>
            </a:r>
            <a:r>
              <a:rPr lang="uk-UA" sz="1400" b="1" dirty="0">
                <a:solidFill>
                  <a:schemeClr val="accent5">
                    <a:lumMod val="50000"/>
                  </a:schemeClr>
                </a:solidFill>
                <a:ea typeface="Calibri" panose="020F0502020204030204" pitchFamily="34" charset="0"/>
                <a:cs typeface="Times New Roman" panose="02020603050405020304" pitchFamily="18" charset="0"/>
              </a:rPr>
              <a:t>, </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a typeface="Calibri" panose="020F0502020204030204" pitchFamily="34" charset="0"/>
                <a:cs typeface="Times New Roman" panose="02020603050405020304" pitchFamily="18" charset="0"/>
              </a:rPr>
              <a:t>з</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ахоплююча</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a:solidFill>
                  <a:schemeClr val="accent5">
                    <a:lumMod val="50000"/>
                  </a:schemeClr>
                </a:solidFill>
                <a:effectLst/>
                <a:ea typeface="Calibri" panose="020F0502020204030204" pitchFamily="34" charset="0"/>
                <a:cs typeface="Times New Roman" panose="02020603050405020304" pitchFamily="18" charset="0"/>
              </a:rPr>
              <a:t>з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сучасними</a:t>
            </a:r>
            <a:r>
              <a:rPr lang="ru-RU"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елементами</a:t>
            </a:r>
            <a:r>
              <a:rPr lang="ru-RU"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завдань</a:t>
            </a:r>
            <a:r>
              <a:rPr lang="en-US" sz="1400" b="1" dirty="0">
                <a:solidFill>
                  <a:schemeClr val="accent5">
                    <a:lumMod val="50000"/>
                  </a:schemeClr>
                </a:solidFill>
                <a:effectLst/>
                <a:ea typeface="Calibri" panose="020F0502020204030204" pitchFamily="34" charset="0"/>
                <a:cs typeface="Times New Roman" panose="02020603050405020304" pitchFamily="18" charset="0"/>
              </a:rPr>
              <a:t>-QR </a:t>
            </a:r>
            <a:r>
              <a:rPr lang="ru-RU" sz="1400" b="1" dirty="0">
                <a:solidFill>
                  <a:schemeClr val="accent5">
                    <a:lumMod val="50000"/>
                  </a:schemeClr>
                </a:solidFill>
                <a:effectLst/>
                <a:ea typeface="Calibri" panose="020F0502020204030204" pitchFamily="34" charset="0"/>
                <a:cs typeface="Times New Roman" panose="02020603050405020304" pitchFamily="18" charset="0"/>
              </a:rPr>
              <a:t>кодами</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a:solidFill>
                  <a:schemeClr val="accent5">
                    <a:lumMod val="50000"/>
                  </a:schemeClr>
                </a:solidFill>
                <a:effectLst/>
                <a:ea typeface="Calibri" panose="020F0502020204030204" pitchFamily="34" charset="0"/>
                <a:cs typeface="Times New Roman" panose="02020603050405020304" pitchFamily="18" charset="0"/>
              </a:rPr>
              <a:t>ребусами та онлайн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інтерактивними</a:t>
            </a:r>
            <a:r>
              <a:rPr lang="ru-RU"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завданнями</a:t>
            </a:r>
            <a:r>
              <a:rPr lang="ru-RU"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сервісу</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en-US" sz="1400" b="1" i="1" dirty="0">
                <a:solidFill>
                  <a:schemeClr val="accent5">
                    <a:lumMod val="50000"/>
                  </a:schemeClr>
                </a:solidFill>
                <a:effectLst/>
                <a:ea typeface="Calibri" panose="020F0502020204030204" pitchFamily="34" charset="0"/>
                <a:cs typeface="Times New Roman" panose="02020603050405020304" pitchFamily="18" charset="0"/>
              </a:rPr>
              <a:t>LearningApps.org</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Студенти</a:t>
            </a:r>
            <a:r>
              <a:rPr lang="ru-RU" sz="1400" b="1" dirty="0">
                <a:solidFill>
                  <a:schemeClr val="accent5">
                    <a:lumMod val="50000"/>
                  </a:schemeClr>
                </a:solidFill>
                <a:effectLst/>
                <a:ea typeface="Calibri" panose="020F0502020204030204" pitchFamily="34" charset="0"/>
                <a:cs typeface="Times New Roman" panose="02020603050405020304" pitchFamily="18" charset="0"/>
              </a:rPr>
              <a:t> з</a:t>
            </a:r>
            <a:r>
              <a:rPr lang="en-US" sz="1400" b="1" dirty="0">
                <a:solidFill>
                  <a:schemeClr val="accent5">
                    <a:lumMod val="50000"/>
                  </a:schemeClr>
                </a:solidFill>
                <a:effectLst/>
                <a:ea typeface="Calibri" panose="020F0502020204030204" pitchFamily="34" charset="0"/>
                <a:cs typeface="Times New Roman" panose="02020603050405020304" pitchFamily="18" charset="0"/>
              </a:rPr>
              <a:t>’</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ясували</a:t>
            </a:r>
            <a:r>
              <a:rPr lang="ru-RU"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аспекти</a:t>
            </a:r>
            <a:r>
              <a:rPr lang="ru-RU"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кохання</a:t>
            </a:r>
            <a:r>
              <a:rPr lang="ru-RU"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спираючись</a:t>
            </a:r>
            <a:r>
              <a:rPr lang="ru-RU" sz="1400" b="1" dirty="0">
                <a:solidFill>
                  <a:schemeClr val="accent5">
                    <a:lumMod val="50000"/>
                  </a:schemeClr>
                </a:solidFill>
                <a:effectLst/>
                <a:ea typeface="Calibri" panose="020F0502020204030204" pitchFamily="34" charset="0"/>
                <a:cs typeface="Times New Roman" panose="02020603050405020304" pitchFamily="18" charset="0"/>
              </a:rPr>
              <a:t> на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хімію</a:t>
            </a:r>
            <a:r>
              <a:rPr lang="ru-RU"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процесу</a:t>
            </a:r>
            <a:r>
              <a:rPr lang="ru-RU" sz="1400" b="1" dirty="0">
                <a:solidFill>
                  <a:schemeClr val="accent5">
                    <a:lumMod val="50000"/>
                  </a:schemeClr>
                </a:solidFill>
                <a:effectLst/>
                <a:ea typeface="Calibri" panose="020F0502020204030204" pitchFamily="34" charset="0"/>
                <a:cs typeface="Times New Roman" panose="02020603050405020304" pitchFamily="18" charset="0"/>
              </a:rPr>
              <a:t> та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привітали</a:t>
            </a:r>
            <a:r>
              <a:rPr lang="ru-RU"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академнаставника</a:t>
            </a:r>
            <a:r>
              <a:rPr lang="ru-RU" sz="1400" b="1" dirty="0">
                <a:solidFill>
                  <a:schemeClr val="accent5">
                    <a:lumMod val="50000"/>
                  </a:schemeClr>
                </a:solidFill>
                <a:effectLst/>
                <a:ea typeface="Calibri" panose="020F0502020204030204" pitchFamily="34" charset="0"/>
                <a:cs typeface="Times New Roman" panose="02020603050405020304" pitchFamily="18" charset="0"/>
              </a:rPr>
              <a:t> </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Тетяну</a:t>
            </a:r>
            <a:r>
              <a:rPr lang="ru-RU" sz="1400" b="1" dirty="0">
                <a:solidFill>
                  <a:schemeClr val="accent5">
                    <a:lumMod val="50000"/>
                  </a:schemeClr>
                </a:solidFill>
                <a:effectLst/>
                <a:ea typeface="Calibri" panose="020F0502020204030204" pitchFamily="34" charset="0"/>
                <a:cs typeface="Times New Roman" panose="02020603050405020304" pitchFamily="18" charset="0"/>
              </a:rPr>
              <a:t> ДОЛИНАЙ</a:t>
            </a:r>
            <a:r>
              <a:rPr lang="en-US"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a:solidFill>
                  <a:schemeClr val="accent5">
                    <a:lumMod val="50000"/>
                  </a:schemeClr>
                </a:solidFill>
                <a:effectLst/>
                <a:ea typeface="Calibri" panose="020F0502020204030204" pitchFamily="34" charset="0"/>
                <a:cs typeface="Times New Roman" panose="02020603050405020304" pitchFamily="18" charset="0"/>
              </a:rPr>
              <a:t>та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викладачів</a:t>
            </a:r>
            <a:r>
              <a:rPr lang="ru-RU" sz="1400" b="1" dirty="0">
                <a:solidFill>
                  <a:schemeClr val="accent5">
                    <a:lumMod val="50000"/>
                  </a:schemeClr>
                </a:solidFill>
                <a:effectLst/>
                <a:ea typeface="Calibri" panose="020F0502020204030204" pitchFamily="34" charset="0"/>
                <a:cs typeface="Times New Roman" panose="02020603050405020304" pitchFamily="18" charset="0"/>
              </a:rPr>
              <a:t>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коледжу</a:t>
            </a:r>
            <a:r>
              <a:rPr lang="ru-RU" sz="1400" b="1" dirty="0">
                <a:solidFill>
                  <a:schemeClr val="accent5">
                    <a:lumMod val="50000"/>
                  </a:schemeClr>
                </a:solidFill>
                <a:effectLst/>
                <a:ea typeface="Calibri" panose="020F0502020204030204" pitchFamily="34" charset="0"/>
                <a:cs typeface="Times New Roman" panose="02020603050405020304" pitchFamily="18" charset="0"/>
              </a:rPr>
              <a:t> з </a:t>
            </a:r>
            <a:r>
              <a:rPr lang="ru-RU" sz="1400" b="1" dirty="0" err="1">
                <a:solidFill>
                  <a:schemeClr val="accent5">
                    <a:lumMod val="50000"/>
                  </a:schemeClr>
                </a:solidFill>
                <a:effectLst/>
                <a:ea typeface="Calibri" panose="020F0502020204030204" pitchFamily="34" charset="0"/>
                <a:cs typeface="Times New Roman" panose="02020603050405020304" pitchFamily="18" charset="0"/>
              </a:rPr>
              <a:t>наступаючим</a:t>
            </a:r>
            <a:r>
              <a:rPr lang="ru-RU" sz="1400" b="1" dirty="0">
                <a:solidFill>
                  <a:schemeClr val="accent5">
                    <a:lumMod val="50000"/>
                  </a:schemeClr>
                </a:solidFill>
                <a:effectLst/>
                <a:ea typeface="Calibri" panose="020F0502020204030204" pitchFamily="34" charset="0"/>
                <a:cs typeface="Times New Roman" panose="02020603050405020304" pitchFamily="18" charset="0"/>
              </a:rPr>
              <a:t> святом</a:t>
            </a:r>
            <a:r>
              <a:rPr lang="en-US" sz="1400" b="1" dirty="0">
                <a:solidFill>
                  <a:schemeClr val="accent5">
                    <a:lumMod val="50000"/>
                  </a:schemeClr>
                </a:solidFill>
                <a:effectLst/>
                <a:ea typeface="Calibri" panose="020F0502020204030204" pitchFamily="34" charset="0"/>
                <a:cs typeface="Times New Roman" panose="02020603050405020304" pitchFamily="18" charset="0"/>
              </a:rPr>
              <a:t>.</a:t>
            </a:r>
            <a:endParaRPr lang="uk-UA" sz="1400" b="1" dirty="0">
              <a:solidFill>
                <a:schemeClr val="accent5">
                  <a:lumMod val="50000"/>
                </a:schemeClr>
              </a:solidFill>
              <a:effectLst/>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C0C1B111-F1BD-4A12-9777-4F65CB21078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528" y="123110"/>
            <a:ext cx="1794295" cy="1705689"/>
          </a:xfrm>
          <a:prstGeom prst="rect">
            <a:avLst/>
          </a:prstGeom>
          <a:noFill/>
          <a:ln>
            <a:noFill/>
          </a:ln>
        </p:spPr>
      </p:pic>
      <p:pic>
        <p:nvPicPr>
          <p:cNvPr id="6" name="Рисунок 5">
            <a:extLst>
              <a:ext uri="{FF2B5EF4-FFF2-40B4-BE49-F238E27FC236}">
                <a16:creationId xmlns:a16="http://schemas.microsoft.com/office/drawing/2014/main" xmlns="" id="{A90E47FD-2936-48B3-B660-7117235D59C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16291" y="123110"/>
            <a:ext cx="3113638" cy="3724271"/>
          </a:xfrm>
          <a:prstGeom prst="rect">
            <a:avLst/>
          </a:prstGeom>
          <a:noFill/>
          <a:ln>
            <a:noFill/>
          </a:ln>
        </p:spPr>
      </p:pic>
      <p:pic>
        <p:nvPicPr>
          <p:cNvPr id="7" name="Рисунок 6">
            <a:extLst>
              <a:ext uri="{FF2B5EF4-FFF2-40B4-BE49-F238E27FC236}">
                <a16:creationId xmlns:a16="http://schemas.microsoft.com/office/drawing/2014/main" xmlns="" id="{895F391C-3C74-4F60-92A6-9A880FFA553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2528" y="1936437"/>
            <a:ext cx="2306416" cy="4917440"/>
          </a:xfrm>
          <a:prstGeom prst="rect">
            <a:avLst/>
          </a:prstGeom>
          <a:noFill/>
          <a:ln>
            <a:noFill/>
          </a:ln>
        </p:spPr>
      </p:pic>
      <p:pic>
        <p:nvPicPr>
          <p:cNvPr id="8" name="Рисунок 7">
            <a:extLst>
              <a:ext uri="{FF2B5EF4-FFF2-40B4-BE49-F238E27FC236}">
                <a16:creationId xmlns:a16="http://schemas.microsoft.com/office/drawing/2014/main" xmlns="" id="{CC0A3123-29B6-4D49-9213-150539A4F85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35219" y="1816653"/>
            <a:ext cx="3413760" cy="5035362"/>
          </a:xfrm>
          <a:prstGeom prst="rect">
            <a:avLst/>
          </a:prstGeom>
          <a:noFill/>
          <a:ln>
            <a:noFill/>
          </a:ln>
        </p:spPr>
      </p:pic>
      <p:pic>
        <p:nvPicPr>
          <p:cNvPr id="9" name="Рисунок 8">
            <a:extLst>
              <a:ext uri="{FF2B5EF4-FFF2-40B4-BE49-F238E27FC236}">
                <a16:creationId xmlns:a16="http://schemas.microsoft.com/office/drawing/2014/main" xmlns="" id="{AEF325A1-BB51-44CC-ABCD-749B42A89B0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916291" y="3961250"/>
            <a:ext cx="3067524" cy="2892627"/>
          </a:xfrm>
          <a:prstGeom prst="rect">
            <a:avLst/>
          </a:prstGeom>
          <a:noFill/>
          <a:ln>
            <a:noFill/>
          </a:ln>
        </p:spPr>
      </p:pic>
      <p:sp>
        <p:nvSpPr>
          <p:cNvPr id="2" name="TextBox 1">
            <a:extLst>
              <a:ext uri="{FF2B5EF4-FFF2-40B4-BE49-F238E27FC236}">
                <a16:creationId xmlns:a16="http://schemas.microsoft.com/office/drawing/2014/main" xmlns="" id="{C03F1CDB-9C53-4F5A-B791-B1BCF6230A98}"/>
              </a:ext>
            </a:extLst>
          </p:cNvPr>
          <p:cNvSpPr txBox="1"/>
          <p:nvPr/>
        </p:nvSpPr>
        <p:spPr>
          <a:xfrm>
            <a:off x="3303918" y="2838091"/>
            <a:ext cx="529788" cy="369332"/>
          </a:xfrm>
          <a:prstGeom prst="rect">
            <a:avLst/>
          </a:prstGeom>
          <a:noFill/>
        </p:spPr>
        <p:txBody>
          <a:bodyPr wrap="square" rtlCol="0">
            <a:spAutoFit/>
          </a:bodyPr>
          <a:lstStyle/>
          <a:p>
            <a:endParaRPr lang="uk-UA" dirty="0"/>
          </a:p>
        </p:txBody>
      </p:sp>
      <p:sp>
        <p:nvSpPr>
          <p:cNvPr id="3" name="TextBox 2">
            <a:extLst>
              <a:ext uri="{FF2B5EF4-FFF2-40B4-BE49-F238E27FC236}">
                <a16:creationId xmlns:a16="http://schemas.microsoft.com/office/drawing/2014/main" xmlns="" id="{89FE06CC-1947-42A7-8788-84960FB816C1}"/>
              </a:ext>
            </a:extLst>
          </p:cNvPr>
          <p:cNvSpPr txBox="1"/>
          <p:nvPr/>
        </p:nvSpPr>
        <p:spPr>
          <a:xfrm>
            <a:off x="1880558" y="143330"/>
            <a:ext cx="6968421" cy="1384995"/>
          </a:xfrm>
          <a:prstGeom prst="rect">
            <a:avLst/>
          </a:prstGeom>
          <a:noFill/>
        </p:spPr>
        <p:txBody>
          <a:bodyPr wrap="square" rtlCol="0">
            <a:spAutoFit/>
          </a:bodyPr>
          <a:lstStyle/>
          <a:p>
            <a:pPr algn="ctr"/>
            <a:r>
              <a:rPr lang="uk-UA" sz="2400" dirty="0"/>
              <a:t>        </a:t>
            </a:r>
            <a:r>
              <a:rPr lang="uk-UA" sz="2400" dirty="0" smtClean="0"/>
              <a:t> </a:t>
            </a:r>
            <a:r>
              <a:rPr lang="uk-UA" sz="2800" b="1" dirty="0">
                <a:solidFill>
                  <a:schemeClr val="accent5">
                    <a:lumMod val="50000"/>
                  </a:schemeClr>
                </a:solidFill>
              </a:rPr>
              <a:t>Інформаційно-пізнавальна лекція </a:t>
            </a:r>
          </a:p>
          <a:p>
            <a:pPr algn="ctr"/>
            <a:r>
              <a:rPr lang="uk-UA" sz="2800" b="1" dirty="0">
                <a:solidFill>
                  <a:schemeClr val="accent5">
                    <a:lumMod val="50000"/>
                  </a:schemeClr>
                </a:solidFill>
              </a:rPr>
              <a:t>«Любов до викладачів- це хімічна реакція»</a:t>
            </a:r>
          </a:p>
        </p:txBody>
      </p:sp>
    </p:spTree>
    <p:extLst>
      <p:ext uri="{BB962C8B-B14F-4D97-AF65-F5344CB8AC3E}">
        <p14:creationId xmlns:p14="http://schemas.microsoft.com/office/powerpoint/2010/main" val="3017818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7638"/>
            <a:ext cx="12192000" cy="6935637"/>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a16="http://schemas.microsoft.com/office/drawing/2014/main" xmlns="" id="{41CA30CE-B590-4F77-B4ED-495107502C7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8822" y="1455267"/>
            <a:ext cx="4964501" cy="5323602"/>
          </a:xfrm>
          <a:prstGeom prst="rect">
            <a:avLst/>
          </a:prstGeom>
          <a:noFill/>
          <a:ln>
            <a:noFill/>
          </a:ln>
        </p:spPr>
      </p:pic>
      <p:pic>
        <p:nvPicPr>
          <p:cNvPr id="5" name="Рисунок 4">
            <a:extLst>
              <a:ext uri="{FF2B5EF4-FFF2-40B4-BE49-F238E27FC236}">
                <a16:creationId xmlns:a16="http://schemas.microsoft.com/office/drawing/2014/main" xmlns="" id="{535DBFD3-754D-4B4F-8F5F-E671D31AC35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8677" y="1455268"/>
            <a:ext cx="4006695" cy="5323602"/>
          </a:xfrm>
          <a:prstGeom prst="rect">
            <a:avLst/>
          </a:prstGeom>
          <a:noFill/>
          <a:ln>
            <a:noFill/>
          </a:ln>
        </p:spPr>
      </p:pic>
      <p:sp>
        <p:nvSpPr>
          <p:cNvPr id="2" name="TextBox 1">
            <a:extLst>
              <a:ext uri="{FF2B5EF4-FFF2-40B4-BE49-F238E27FC236}">
                <a16:creationId xmlns:a16="http://schemas.microsoft.com/office/drawing/2014/main" xmlns="" id="{993BE8D1-2664-4E5E-84D1-D245118FE096}"/>
              </a:ext>
            </a:extLst>
          </p:cNvPr>
          <p:cNvSpPr txBox="1"/>
          <p:nvPr/>
        </p:nvSpPr>
        <p:spPr>
          <a:xfrm>
            <a:off x="128677" y="79131"/>
            <a:ext cx="11603249" cy="954107"/>
          </a:xfrm>
          <a:prstGeom prst="rect">
            <a:avLst/>
          </a:prstGeom>
          <a:noFill/>
        </p:spPr>
        <p:txBody>
          <a:bodyPr wrap="square" rtlCol="0">
            <a:spAutoFit/>
          </a:bodyPr>
          <a:lstStyle/>
          <a:p>
            <a:pPr algn="ctr"/>
            <a:r>
              <a:rPr lang="uk-UA" sz="2800" b="1" dirty="0">
                <a:solidFill>
                  <a:schemeClr val="accent5">
                    <a:lumMod val="50000"/>
                  </a:schemeClr>
                </a:solidFill>
              </a:rPr>
              <a:t>Навчальне профілактично-роз’яснювальне заняття </a:t>
            </a:r>
          </a:p>
          <a:p>
            <a:pPr algn="ctr"/>
            <a:r>
              <a:rPr lang="uk-UA" sz="2800" b="1" dirty="0">
                <a:solidFill>
                  <a:schemeClr val="accent5">
                    <a:lumMod val="50000"/>
                  </a:schemeClr>
                </a:solidFill>
              </a:rPr>
              <a:t>«Обережно: підозрілий предмет!»</a:t>
            </a:r>
          </a:p>
        </p:txBody>
      </p:sp>
      <p:sp>
        <p:nvSpPr>
          <p:cNvPr id="9" name="TextBox 8">
            <a:extLst>
              <a:ext uri="{FF2B5EF4-FFF2-40B4-BE49-F238E27FC236}">
                <a16:creationId xmlns:a16="http://schemas.microsoft.com/office/drawing/2014/main" xmlns="" id="{B1481558-E470-4105-BAB2-BDEB38EB2330}"/>
              </a:ext>
            </a:extLst>
          </p:cNvPr>
          <p:cNvSpPr txBox="1"/>
          <p:nvPr/>
        </p:nvSpPr>
        <p:spPr>
          <a:xfrm>
            <a:off x="4264049" y="1337420"/>
            <a:ext cx="2881940" cy="5483552"/>
          </a:xfrm>
          <a:prstGeom prst="rect">
            <a:avLst/>
          </a:prstGeom>
          <a:noFill/>
        </p:spPr>
        <p:txBody>
          <a:bodyPr wrap="square">
            <a:spAutoFit/>
          </a:bodyPr>
          <a:lstStyle/>
          <a:p>
            <a:pPr>
              <a:spcAft>
                <a:spcPts val="1000"/>
              </a:spcAft>
            </a:pPr>
            <a:r>
              <a:rPr lang="ru-RU" b="1" dirty="0" err="1">
                <a:solidFill>
                  <a:schemeClr val="accent4">
                    <a:lumMod val="50000"/>
                  </a:schemeClr>
                </a:solidFill>
                <a:effectLst/>
                <a:ea typeface="Calibri" panose="020F0502020204030204" pitchFamily="34" charset="0"/>
                <a:cs typeface="Times New Roman" panose="02020603050405020304" pitchFamily="18" charset="0"/>
              </a:rPr>
              <a:t>Профілактично-роз’яснювальне</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заняття</a:t>
            </a:r>
            <a:r>
              <a:rPr lang="ru-RU" b="1" dirty="0">
                <a:solidFill>
                  <a:schemeClr val="accent4">
                    <a:lumMod val="50000"/>
                  </a:schemeClr>
                </a:solidFill>
                <a:effectLst/>
                <a:ea typeface="Calibri" panose="020F0502020204030204" pitchFamily="34" charset="0"/>
                <a:cs typeface="Times New Roman" panose="02020603050405020304" pitchFamily="18" charset="0"/>
              </a:rPr>
              <a:t> для </a:t>
            </a:r>
            <a:r>
              <a:rPr lang="ru-RU" b="1" dirty="0" err="1">
                <a:solidFill>
                  <a:schemeClr val="accent4">
                    <a:lumMod val="50000"/>
                  </a:schemeClr>
                </a:solidFill>
                <a:effectLst/>
                <a:ea typeface="Calibri" panose="020F0502020204030204" pitchFamily="34" charset="0"/>
                <a:cs typeface="Times New Roman" panose="02020603050405020304" pitchFamily="18" charset="0"/>
              </a:rPr>
              <a:t>здобувачів</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освіти</a:t>
            </a:r>
            <a:r>
              <a:rPr lang="ru-RU" b="1" dirty="0">
                <a:solidFill>
                  <a:schemeClr val="accent4">
                    <a:lumMod val="50000"/>
                  </a:schemeClr>
                </a:solidFill>
                <a:effectLst/>
                <a:ea typeface="Calibri" panose="020F0502020204030204" pitchFamily="34" charset="0"/>
                <a:cs typeface="Times New Roman" panose="02020603050405020304" pitchFamily="18" charset="0"/>
              </a:rPr>
              <a:t> І-ІІ </a:t>
            </a:r>
            <a:r>
              <a:rPr lang="ru-RU" b="1" dirty="0" err="1">
                <a:solidFill>
                  <a:schemeClr val="accent4">
                    <a:lumMod val="50000"/>
                  </a:schemeClr>
                </a:solidFill>
                <a:effectLst/>
                <a:ea typeface="Calibri" panose="020F0502020204030204" pitchFamily="34" charset="0"/>
                <a:cs typeface="Times New Roman" panose="02020603050405020304" pitchFamily="18" charset="0"/>
              </a:rPr>
              <a:t>курсів</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щодо</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посилення</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заходів</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безпеки</a:t>
            </a:r>
            <a:r>
              <a:rPr lang="en-US"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підвищення</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рівня</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обізнаності</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учасників</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освітнього</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процесу</a:t>
            </a:r>
            <a:r>
              <a:rPr lang="ru-RU" b="1" dirty="0">
                <a:solidFill>
                  <a:schemeClr val="accent4">
                    <a:lumMod val="50000"/>
                  </a:schemeClr>
                </a:solidFill>
                <a:effectLst/>
                <a:ea typeface="Calibri" panose="020F0502020204030204" pitchFamily="34" charset="0"/>
                <a:cs typeface="Times New Roman" panose="02020603050405020304" pitchFamily="18" charset="0"/>
              </a:rPr>
              <a:t> з </a:t>
            </a:r>
            <a:r>
              <a:rPr lang="ru-RU" b="1" dirty="0" err="1">
                <a:solidFill>
                  <a:schemeClr val="accent4">
                    <a:lumMod val="50000"/>
                  </a:schemeClr>
                </a:solidFill>
                <a:effectLst/>
                <a:ea typeface="Calibri" panose="020F0502020204030204" pitchFamily="34" charset="0"/>
                <a:cs typeface="Times New Roman" panose="02020603050405020304" pitchFamily="18" charset="0"/>
              </a:rPr>
              <a:t>питань</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запобігання</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ризикам</a:t>
            </a:r>
            <a:r>
              <a:rPr lang="en-US"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пов</a:t>
            </a:r>
            <a:r>
              <a:rPr lang="en-US" b="1" dirty="0">
                <a:solidFill>
                  <a:schemeClr val="accent4">
                    <a:lumMod val="50000"/>
                  </a:schemeClr>
                </a:solidFill>
                <a:effectLst/>
                <a:ea typeface="Calibri" panose="020F0502020204030204" pitchFamily="34" charset="0"/>
                <a:cs typeface="Times New Roman" panose="02020603050405020304" pitchFamily="18" charset="0"/>
              </a:rPr>
              <a:t>’</a:t>
            </a:r>
            <a:r>
              <a:rPr lang="ru-RU" b="1" dirty="0" err="1">
                <a:solidFill>
                  <a:schemeClr val="accent4">
                    <a:lumMod val="50000"/>
                  </a:schemeClr>
                </a:solidFill>
                <a:effectLst/>
                <a:ea typeface="Calibri" panose="020F0502020204030204" pitchFamily="34" charset="0"/>
                <a:cs typeface="Times New Roman" panose="02020603050405020304" pitchFamily="18" charset="0"/>
              </a:rPr>
              <a:t>язаним</a:t>
            </a:r>
            <a:r>
              <a:rPr lang="ru-RU" b="1" dirty="0">
                <a:solidFill>
                  <a:schemeClr val="accent4">
                    <a:lumMod val="50000"/>
                  </a:schemeClr>
                </a:solidFill>
                <a:effectLst/>
                <a:ea typeface="Calibri" panose="020F0502020204030204" pitchFamily="34" charset="0"/>
                <a:cs typeface="Times New Roman" panose="02020603050405020304" pitchFamily="18" charset="0"/>
              </a:rPr>
              <a:t> з </a:t>
            </a:r>
            <a:r>
              <a:rPr lang="ru-RU" b="1" dirty="0" err="1">
                <a:solidFill>
                  <a:schemeClr val="accent4">
                    <a:lumMod val="50000"/>
                  </a:schemeClr>
                </a:solidFill>
                <a:effectLst/>
                <a:ea typeface="Calibri" panose="020F0502020204030204" pitchFamily="34" charset="0"/>
                <a:cs typeface="Times New Roman" panose="02020603050405020304" pitchFamily="18" charset="0"/>
              </a:rPr>
              <a:t>вибухонебезпечними</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чи</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підозрілими</a:t>
            </a:r>
            <a:r>
              <a:rPr lang="ru-RU" b="1" dirty="0">
                <a:solidFill>
                  <a:schemeClr val="accent4">
                    <a:lumMod val="50000"/>
                  </a:schemeClr>
                </a:solidFill>
                <a:effectLst/>
                <a:ea typeface="Calibri" panose="020F0502020204030204" pitchFamily="34" charset="0"/>
                <a:cs typeface="Times New Roman" panose="02020603050405020304" pitchFamily="18" charset="0"/>
              </a:rPr>
              <a:t> предметами та правил </a:t>
            </a:r>
            <a:r>
              <a:rPr lang="ru-RU" b="1" dirty="0" err="1">
                <a:solidFill>
                  <a:schemeClr val="accent4">
                    <a:lumMod val="50000"/>
                  </a:schemeClr>
                </a:solidFill>
                <a:effectLst/>
                <a:ea typeface="Calibri" panose="020F0502020204030204" pitchFamily="34" charset="0"/>
                <a:cs typeface="Times New Roman" panose="02020603050405020304" pitchFamily="18" charset="0"/>
              </a:rPr>
              <a:t>поводження</a:t>
            </a:r>
            <a:r>
              <a:rPr lang="ru-RU" b="1" dirty="0">
                <a:solidFill>
                  <a:schemeClr val="accent4">
                    <a:lumMod val="50000"/>
                  </a:schemeClr>
                </a:solidFill>
                <a:effectLst/>
                <a:ea typeface="Calibri" panose="020F0502020204030204" pitchFamily="34" charset="0"/>
                <a:cs typeface="Times New Roman" panose="02020603050405020304" pitchFamily="18" charset="0"/>
              </a:rPr>
              <a:t> з ними проводить </a:t>
            </a:r>
            <a:r>
              <a:rPr lang="ru-RU" b="1" dirty="0" err="1">
                <a:solidFill>
                  <a:schemeClr val="accent4">
                    <a:lumMod val="50000"/>
                  </a:schemeClr>
                </a:solidFill>
                <a:effectLst/>
                <a:ea typeface="Calibri" panose="020F0502020204030204" pitchFamily="34" charset="0"/>
                <a:cs typeface="Times New Roman" panose="02020603050405020304" pitchFamily="18" charset="0"/>
              </a:rPr>
              <a:t>провідний</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інженер</a:t>
            </a:r>
            <a:r>
              <a:rPr lang="ru-RU" b="1" dirty="0">
                <a:solidFill>
                  <a:schemeClr val="accent4">
                    <a:lumMod val="50000"/>
                  </a:schemeClr>
                </a:solidFill>
                <a:effectLst/>
                <a:ea typeface="Calibri" panose="020F0502020204030204" pitchFamily="34" charset="0"/>
                <a:cs typeface="Times New Roman" panose="02020603050405020304" pitchFamily="18" charset="0"/>
              </a:rPr>
              <a:t> з </a:t>
            </a:r>
            <a:r>
              <a:rPr lang="ru-RU" b="1" dirty="0" err="1">
                <a:solidFill>
                  <a:schemeClr val="accent4">
                    <a:lumMod val="50000"/>
                  </a:schemeClr>
                </a:solidFill>
                <a:effectLst/>
                <a:ea typeface="Calibri" panose="020F0502020204030204" pitchFamily="34" charset="0"/>
                <a:cs typeface="Times New Roman" panose="02020603050405020304" pitchFamily="18" charset="0"/>
              </a:rPr>
              <a:t>охорони</a:t>
            </a:r>
            <a:r>
              <a:rPr lang="ru-RU"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err="1">
                <a:solidFill>
                  <a:schemeClr val="accent4">
                    <a:lumMod val="50000"/>
                  </a:schemeClr>
                </a:solidFill>
                <a:effectLst/>
                <a:ea typeface="Calibri" panose="020F0502020204030204" pitchFamily="34" charset="0"/>
                <a:cs typeface="Times New Roman" panose="02020603050405020304" pitchFamily="18" charset="0"/>
              </a:rPr>
              <a:t>праці</a:t>
            </a:r>
            <a:r>
              <a:rPr lang="ru-RU" b="1" dirty="0">
                <a:solidFill>
                  <a:schemeClr val="accent4">
                    <a:lumMod val="50000"/>
                  </a:schemeClr>
                </a:solidFill>
                <a:effectLst/>
                <a:ea typeface="Calibri" panose="020F0502020204030204" pitchFamily="34" charset="0"/>
                <a:cs typeface="Times New Roman" panose="02020603050405020304" pitchFamily="18" charset="0"/>
              </a:rPr>
              <a:t> </a:t>
            </a:r>
            <a:endParaRPr lang="en-US" b="1" dirty="0" smtClean="0">
              <a:solidFill>
                <a:schemeClr val="accent4">
                  <a:lumMod val="50000"/>
                </a:schemeClr>
              </a:solidFill>
              <a:effectLst/>
              <a:ea typeface="Calibri" panose="020F0502020204030204" pitchFamily="34" charset="0"/>
              <a:cs typeface="Times New Roman" panose="02020603050405020304" pitchFamily="18" charset="0"/>
            </a:endParaRPr>
          </a:p>
          <a:p>
            <a:pPr>
              <a:spcAft>
                <a:spcPts val="1000"/>
              </a:spcAft>
            </a:pPr>
            <a:r>
              <a:rPr lang="ru-RU" b="1" dirty="0" err="1" smtClean="0">
                <a:solidFill>
                  <a:schemeClr val="accent4">
                    <a:lumMod val="50000"/>
                  </a:schemeClr>
                </a:solidFill>
                <a:effectLst/>
                <a:ea typeface="Calibri" panose="020F0502020204030204" pitchFamily="34" charset="0"/>
                <a:cs typeface="Times New Roman" panose="02020603050405020304" pitchFamily="18" charset="0"/>
              </a:rPr>
              <a:t>Данканич</a:t>
            </a:r>
            <a:r>
              <a:rPr lang="ru-RU" b="1" dirty="0" smtClean="0">
                <a:solidFill>
                  <a:schemeClr val="accent4">
                    <a:lumMod val="50000"/>
                  </a:schemeClr>
                </a:solidFill>
                <a:effectLst/>
                <a:ea typeface="Calibri" panose="020F0502020204030204" pitchFamily="34" charset="0"/>
                <a:cs typeface="Times New Roman" panose="02020603050405020304" pitchFamily="18" charset="0"/>
              </a:rPr>
              <a:t> </a:t>
            </a:r>
            <a:r>
              <a:rPr lang="ru-RU" b="1" dirty="0">
                <a:solidFill>
                  <a:schemeClr val="accent4">
                    <a:lumMod val="50000"/>
                  </a:schemeClr>
                </a:solidFill>
                <a:effectLst/>
                <a:ea typeface="Calibri" panose="020F0502020204030204" pitchFamily="34" charset="0"/>
                <a:cs typeface="Times New Roman" panose="02020603050405020304" pitchFamily="18" charset="0"/>
              </a:rPr>
              <a:t>Ф.М</a:t>
            </a:r>
            <a:r>
              <a:rPr lang="ru-RU" b="1" dirty="0">
                <a:solidFill>
                  <a:schemeClr val="accent5">
                    <a:lumMod val="50000"/>
                  </a:schemeClr>
                </a:solidFill>
                <a:effectLst/>
                <a:ea typeface="Calibri" panose="020F0502020204030204" pitchFamily="34" charset="0"/>
                <a:cs typeface="Times New Roman" panose="02020603050405020304" pitchFamily="18" charset="0"/>
              </a:rPr>
              <a:t>. </a:t>
            </a:r>
            <a:endParaRPr lang="uk-UA" b="1" dirty="0">
              <a:solidFill>
                <a:schemeClr val="accent5">
                  <a:lumMod val="5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0578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081A9434-AC2B-40DF-9E7A-C7342040ACA0}"/>
              </a:ext>
            </a:extLst>
          </p:cNvPr>
          <p:cNvSpPr txBox="1"/>
          <p:nvPr/>
        </p:nvSpPr>
        <p:spPr>
          <a:xfrm>
            <a:off x="43375" y="103516"/>
            <a:ext cx="11949333" cy="1015663"/>
          </a:xfrm>
          <a:prstGeom prst="rect">
            <a:avLst/>
          </a:prstGeom>
          <a:noFill/>
        </p:spPr>
        <p:txBody>
          <a:bodyPr wrap="square" rtlCol="0">
            <a:spAutoFit/>
          </a:bodyPr>
          <a:lstStyle/>
          <a:p>
            <a:pPr algn="ctr"/>
            <a:r>
              <a:rPr lang="uk-UA" sz="3200" b="1" dirty="0">
                <a:solidFill>
                  <a:schemeClr val="accent5">
                    <a:lumMod val="50000"/>
                  </a:schemeClr>
                </a:solidFill>
              </a:rPr>
              <a:t>       </a:t>
            </a:r>
            <a:r>
              <a:rPr lang="uk-UA" sz="2800" b="1" dirty="0" smtClean="0">
                <a:solidFill>
                  <a:schemeClr val="accent5">
                    <a:lumMod val="75000"/>
                  </a:schemeClr>
                </a:solidFill>
              </a:rPr>
              <a:t>Традиційне </a:t>
            </a:r>
            <a:r>
              <a:rPr lang="uk-UA" sz="2800" b="1" dirty="0" err="1">
                <a:solidFill>
                  <a:schemeClr val="accent5">
                    <a:lumMod val="75000"/>
                  </a:schemeClr>
                </a:solidFill>
              </a:rPr>
              <a:t>проведенння</a:t>
            </a:r>
            <a:r>
              <a:rPr lang="uk-UA" sz="2800" b="1" dirty="0">
                <a:solidFill>
                  <a:schemeClr val="accent5">
                    <a:lumMod val="75000"/>
                  </a:schemeClr>
                </a:solidFill>
              </a:rPr>
              <a:t> ІІ етапу Всеукраїнської олімпіади з                   математики на базі ВСП «УТЕФК ДТЕУ»</a:t>
            </a:r>
          </a:p>
        </p:txBody>
      </p:sp>
      <p:pic>
        <p:nvPicPr>
          <p:cNvPr id="4" name="Рисунок 3">
            <a:extLst>
              <a:ext uri="{FF2B5EF4-FFF2-40B4-BE49-F238E27FC236}">
                <a16:creationId xmlns:a16="http://schemas.microsoft.com/office/drawing/2014/main" xmlns="" id="{24A5725F-1C5E-4E58-A2B3-ED8F9F4EB07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8038" y="3303213"/>
            <a:ext cx="3982916" cy="3451271"/>
          </a:xfrm>
          <a:prstGeom prst="rect">
            <a:avLst/>
          </a:prstGeom>
          <a:noFill/>
          <a:ln>
            <a:noFill/>
          </a:ln>
        </p:spPr>
      </p:pic>
      <p:pic>
        <p:nvPicPr>
          <p:cNvPr id="5" name="Рисунок 4">
            <a:extLst>
              <a:ext uri="{FF2B5EF4-FFF2-40B4-BE49-F238E27FC236}">
                <a16:creationId xmlns:a16="http://schemas.microsoft.com/office/drawing/2014/main" xmlns="" id="{9B4B62ED-5817-426F-B6C2-ED349DA4254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75" y="3343159"/>
            <a:ext cx="4374172" cy="3451271"/>
          </a:xfrm>
          <a:prstGeom prst="rect">
            <a:avLst/>
          </a:prstGeom>
          <a:noFill/>
          <a:ln>
            <a:noFill/>
          </a:ln>
        </p:spPr>
      </p:pic>
      <p:pic>
        <p:nvPicPr>
          <p:cNvPr id="6" name="Рисунок 5">
            <a:extLst>
              <a:ext uri="{FF2B5EF4-FFF2-40B4-BE49-F238E27FC236}">
                <a16:creationId xmlns:a16="http://schemas.microsoft.com/office/drawing/2014/main" xmlns="" id="{0CE1350C-2D42-41DD-88C8-81F1439AAE2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21444" y="1318846"/>
            <a:ext cx="3483805" cy="5420747"/>
          </a:xfrm>
          <a:prstGeom prst="rect">
            <a:avLst/>
          </a:prstGeom>
          <a:noFill/>
          <a:ln>
            <a:noFill/>
          </a:ln>
        </p:spPr>
      </p:pic>
      <p:sp>
        <p:nvSpPr>
          <p:cNvPr id="3" name="TextBox 2">
            <a:extLst>
              <a:ext uri="{FF2B5EF4-FFF2-40B4-BE49-F238E27FC236}">
                <a16:creationId xmlns:a16="http://schemas.microsoft.com/office/drawing/2014/main" xmlns="" id="{EAC21F17-D453-4AEF-A9D7-A115711FEB52}"/>
              </a:ext>
            </a:extLst>
          </p:cNvPr>
          <p:cNvSpPr txBox="1"/>
          <p:nvPr/>
        </p:nvSpPr>
        <p:spPr>
          <a:xfrm>
            <a:off x="592893" y="1318846"/>
            <a:ext cx="7649308" cy="1938992"/>
          </a:xfrm>
          <a:prstGeom prst="rect">
            <a:avLst/>
          </a:prstGeom>
          <a:noFill/>
        </p:spPr>
        <p:txBody>
          <a:bodyPr wrap="square" rtlCol="0">
            <a:spAutoFit/>
          </a:bodyPr>
          <a:lstStyle/>
          <a:p>
            <a:r>
              <a:rPr lang="uk-UA" sz="2000" b="1" dirty="0">
                <a:solidFill>
                  <a:schemeClr val="tx2">
                    <a:lumMod val="75000"/>
                  </a:schemeClr>
                </a:solidFill>
              </a:rPr>
              <a:t>Приємно відзначити , шо серед призерів олімпіади, у якій брали участь 31 здобувач освіти І-ІІ курсів закладів фахової </a:t>
            </a:r>
            <a:r>
              <a:rPr lang="uk-UA" sz="2000" b="1" dirty="0" err="1">
                <a:solidFill>
                  <a:schemeClr val="tx2">
                    <a:lumMod val="75000"/>
                  </a:schemeClr>
                </a:solidFill>
              </a:rPr>
              <a:t>передвищої</a:t>
            </a:r>
            <a:r>
              <a:rPr lang="uk-UA" sz="2000" b="1" dirty="0">
                <a:solidFill>
                  <a:schemeClr val="tx2">
                    <a:lumMod val="75000"/>
                  </a:schemeClr>
                </a:solidFill>
              </a:rPr>
              <a:t> освіти Закарпаття, є і студенти нашого навчального закладу: </a:t>
            </a:r>
          </a:p>
          <a:p>
            <a:r>
              <a:rPr lang="uk-UA" sz="2000" b="1" dirty="0" err="1">
                <a:solidFill>
                  <a:schemeClr val="tx2">
                    <a:lumMod val="75000"/>
                  </a:schemeClr>
                </a:solidFill>
              </a:rPr>
              <a:t>Льопко</a:t>
            </a:r>
            <a:r>
              <a:rPr lang="uk-UA" sz="2000" b="1" dirty="0">
                <a:solidFill>
                  <a:schemeClr val="tx2">
                    <a:lumMod val="75000"/>
                  </a:schemeClr>
                </a:solidFill>
              </a:rPr>
              <a:t> Валерія- студентка ІІ ХТ «Б» курсу (ІІ місце) та студентка ІІ ОО курсу Корнієнко </a:t>
            </a:r>
            <a:r>
              <a:rPr lang="uk-UA" sz="2000" b="1" dirty="0" err="1">
                <a:solidFill>
                  <a:schemeClr val="tx2">
                    <a:lumMod val="75000"/>
                  </a:schemeClr>
                </a:solidFill>
              </a:rPr>
              <a:t>Крістіна</a:t>
            </a:r>
            <a:r>
              <a:rPr lang="uk-UA" sz="2000" b="1" dirty="0">
                <a:solidFill>
                  <a:schemeClr val="tx2">
                    <a:lumMod val="75000"/>
                  </a:schemeClr>
                </a:solidFill>
              </a:rPr>
              <a:t>-І</a:t>
            </a:r>
            <a:r>
              <a:rPr lang="en-US" sz="2000" b="1" dirty="0">
                <a:solidFill>
                  <a:schemeClr val="tx2">
                    <a:lumMod val="75000"/>
                  </a:schemeClr>
                </a:solidFill>
              </a:rPr>
              <a:t>V</a:t>
            </a:r>
            <a:r>
              <a:rPr lang="uk-UA" sz="2000" b="1" dirty="0">
                <a:solidFill>
                  <a:schemeClr val="tx2">
                    <a:lumMod val="75000"/>
                  </a:schemeClr>
                </a:solidFill>
              </a:rPr>
              <a:t> місце. </a:t>
            </a:r>
          </a:p>
        </p:txBody>
      </p:sp>
    </p:spTree>
    <p:extLst>
      <p:ext uri="{BB962C8B-B14F-4D97-AF65-F5344CB8AC3E}">
        <p14:creationId xmlns:p14="http://schemas.microsoft.com/office/powerpoint/2010/main" val="4230789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9" y="0"/>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D0DDB697-2957-4463-A93E-2CD7D8ADA8D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120" y="1538005"/>
            <a:ext cx="4245336" cy="2589529"/>
          </a:xfrm>
          <a:prstGeom prst="rect">
            <a:avLst/>
          </a:prstGeom>
          <a:noFill/>
          <a:ln>
            <a:noFill/>
          </a:ln>
        </p:spPr>
      </p:pic>
      <p:sp>
        <p:nvSpPr>
          <p:cNvPr id="2" name="TextBox 1">
            <a:extLst>
              <a:ext uri="{FF2B5EF4-FFF2-40B4-BE49-F238E27FC236}">
                <a16:creationId xmlns:a16="http://schemas.microsoft.com/office/drawing/2014/main" xmlns="" id="{1ED701C1-2FAD-4E48-8CC1-35C59151B067}"/>
              </a:ext>
            </a:extLst>
          </p:cNvPr>
          <p:cNvSpPr txBox="1"/>
          <p:nvPr/>
        </p:nvSpPr>
        <p:spPr>
          <a:xfrm flipH="1">
            <a:off x="2676776" y="1086928"/>
            <a:ext cx="6208432" cy="369332"/>
          </a:xfrm>
          <a:prstGeom prst="rect">
            <a:avLst/>
          </a:prstGeom>
          <a:noFill/>
        </p:spPr>
        <p:txBody>
          <a:bodyPr wrap="square" rtlCol="0">
            <a:spAutoFit/>
          </a:bodyPr>
          <a:lstStyle/>
          <a:p>
            <a:endParaRPr lang="uk-UA" dirty="0"/>
          </a:p>
        </p:txBody>
      </p:sp>
      <p:sp>
        <p:nvSpPr>
          <p:cNvPr id="6" name="TextBox 5">
            <a:extLst>
              <a:ext uri="{FF2B5EF4-FFF2-40B4-BE49-F238E27FC236}">
                <a16:creationId xmlns:a16="http://schemas.microsoft.com/office/drawing/2014/main" xmlns="" id="{FAE3FCC7-C1E6-4568-899A-680D1DB7EF4E}"/>
              </a:ext>
            </a:extLst>
          </p:cNvPr>
          <p:cNvSpPr txBox="1"/>
          <p:nvPr/>
        </p:nvSpPr>
        <p:spPr>
          <a:xfrm>
            <a:off x="181154" y="201978"/>
            <a:ext cx="11929725" cy="1509644"/>
          </a:xfrm>
          <a:prstGeom prst="rect">
            <a:avLst/>
          </a:prstGeom>
          <a:noFill/>
        </p:spPr>
        <p:txBody>
          <a:bodyPr wrap="square">
            <a:spAutoFit/>
          </a:bodyPr>
          <a:lstStyle/>
          <a:p>
            <a:pPr algn="ctr" fontAlgn="base">
              <a:lnSpc>
                <a:spcPct val="115000"/>
              </a:lnSpc>
              <a:spcAft>
                <a:spcPts val="1000"/>
              </a:spcAft>
            </a:pPr>
            <a:r>
              <a:rPr lang="ru-RU" sz="2800" b="1" kern="1800" dirty="0">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Участь у </a:t>
            </a:r>
            <a:r>
              <a:rPr lang="ru-RU" sz="2800" b="1" kern="1800" dirty="0" err="1">
                <a:solidFill>
                  <a:srgbClr val="185991"/>
                </a:solidFill>
                <a:latin typeface="Calibri" panose="020F0502020204030204" pitchFamily="34" charset="0"/>
                <a:ea typeface="Times New Roman" panose="02020603050405020304" pitchFamily="18" charset="0"/>
                <a:cs typeface="Calibri" panose="020F0502020204030204" pitchFamily="34" charset="0"/>
              </a:rPr>
              <a:t>м</a:t>
            </a:r>
            <a:r>
              <a:rPr lang="ru-RU" sz="2800" b="1" kern="1800" dirty="0" err="1">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іжнародній</a:t>
            </a:r>
            <a:r>
              <a:rPr lang="ru-RU" sz="2800" b="1" kern="1800" dirty="0">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 </a:t>
            </a:r>
            <a:r>
              <a:rPr lang="ru-RU" sz="2800" b="1" kern="1800" dirty="0" err="1">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науково-практичній</a:t>
            </a:r>
            <a:r>
              <a:rPr lang="ru-RU" sz="2800" b="1" kern="1800" dirty="0">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 </a:t>
            </a:r>
            <a:r>
              <a:rPr lang="ru-RU" sz="2800" b="1" kern="1800" dirty="0" err="1">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конференції</a:t>
            </a:r>
            <a:r>
              <a:rPr lang="ru-RU" sz="2800" b="1" kern="1800" dirty="0">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  «</a:t>
            </a:r>
            <a:r>
              <a:rPr lang="ru-RU" sz="2800" b="1" kern="1800" dirty="0" err="1">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Підприємництво</a:t>
            </a:r>
            <a:r>
              <a:rPr lang="ru-RU" sz="2800" b="1" kern="1800" dirty="0">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 та </a:t>
            </a:r>
            <a:r>
              <a:rPr lang="ru-RU" sz="2800" b="1" kern="1800" dirty="0" err="1">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міжнародна</a:t>
            </a:r>
            <a:r>
              <a:rPr lang="ru-RU" sz="2800" b="1" kern="1800" dirty="0">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 </a:t>
            </a:r>
            <a:r>
              <a:rPr lang="ru-RU" sz="2800" b="1" kern="1800" dirty="0" err="1">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торгівля</a:t>
            </a:r>
            <a:r>
              <a:rPr lang="ru-RU" sz="2800" b="1" kern="1800" dirty="0">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 в </a:t>
            </a:r>
            <a:r>
              <a:rPr lang="ru-RU" sz="2800" b="1" kern="1800" dirty="0" err="1">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сучасних</a:t>
            </a:r>
            <a:r>
              <a:rPr lang="ru-RU" sz="2800" b="1" kern="1800" dirty="0">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 </a:t>
            </a:r>
            <a:r>
              <a:rPr lang="ru-RU" sz="2800" b="1" kern="1800" dirty="0" err="1">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умовах</a:t>
            </a:r>
            <a:r>
              <a:rPr lang="ru-RU" sz="2800" b="1" kern="1800" dirty="0">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 </a:t>
            </a:r>
            <a:r>
              <a:rPr lang="ru-RU" sz="2800" b="1" kern="1800" dirty="0" err="1">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проблеми</a:t>
            </a:r>
            <a:r>
              <a:rPr lang="ru-RU" sz="2800" b="1" kern="1800" dirty="0">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 та </a:t>
            </a:r>
            <a:r>
              <a:rPr lang="ru-RU" sz="2800" b="1" kern="1800" dirty="0" err="1">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перспективи</a:t>
            </a:r>
            <a:r>
              <a:rPr lang="ru-RU" sz="2800" b="1" kern="1800" dirty="0">
                <a:solidFill>
                  <a:srgbClr val="185991"/>
                </a:solidFill>
                <a:effectLst/>
                <a:latin typeface="Calibri" panose="020F0502020204030204" pitchFamily="34" charset="0"/>
                <a:ea typeface="Times New Roman" panose="02020603050405020304" pitchFamily="18" charset="0"/>
                <a:cs typeface="Calibri" panose="020F0502020204030204" pitchFamily="34" charset="0"/>
              </a:rPr>
              <a:t>» </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15000"/>
              </a:lnSpc>
              <a:spcAft>
                <a:spcPts val="1000"/>
              </a:spcAft>
            </a:pPr>
            <a:r>
              <a:rPr lang="uk-UA" sz="1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uk-UA" sz="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xmlns="" id="{BB74F43C-012D-4F88-8F6B-639373BC9F4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18525" y="1913600"/>
            <a:ext cx="4466966" cy="4427869"/>
          </a:xfrm>
          <a:prstGeom prst="rect">
            <a:avLst/>
          </a:prstGeom>
          <a:noFill/>
          <a:ln>
            <a:noFill/>
          </a:ln>
        </p:spPr>
      </p:pic>
      <p:pic>
        <p:nvPicPr>
          <p:cNvPr id="8" name="Рисунок 7">
            <a:extLst>
              <a:ext uri="{FF2B5EF4-FFF2-40B4-BE49-F238E27FC236}">
                <a16:creationId xmlns:a16="http://schemas.microsoft.com/office/drawing/2014/main" xmlns="" id="{6CDC5FD4-E52A-4BAE-8B20-79770DD59F3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07574" y="1711622"/>
            <a:ext cx="3304442" cy="4694592"/>
          </a:xfrm>
          <a:prstGeom prst="rect">
            <a:avLst/>
          </a:prstGeom>
          <a:noFill/>
          <a:ln>
            <a:noFill/>
          </a:ln>
        </p:spPr>
      </p:pic>
      <p:sp>
        <p:nvSpPr>
          <p:cNvPr id="10" name="TextBox 9">
            <a:extLst>
              <a:ext uri="{FF2B5EF4-FFF2-40B4-BE49-F238E27FC236}">
                <a16:creationId xmlns:a16="http://schemas.microsoft.com/office/drawing/2014/main" xmlns="" id="{36A52C48-2E7A-40B1-B681-6BCED759AA73}"/>
              </a:ext>
            </a:extLst>
          </p:cNvPr>
          <p:cNvSpPr txBox="1"/>
          <p:nvPr/>
        </p:nvSpPr>
        <p:spPr>
          <a:xfrm>
            <a:off x="6510" y="4209278"/>
            <a:ext cx="4319946" cy="2338845"/>
          </a:xfrm>
          <a:prstGeom prst="rect">
            <a:avLst/>
          </a:prstGeom>
          <a:noFill/>
        </p:spPr>
        <p:txBody>
          <a:bodyPr wrap="square">
            <a:spAutoFit/>
          </a:bodyPr>
          <a:lstStyle/>
          <a:p>
            <a:pPr>
              <a:lnSpc>
                <a:spcPct val="115000"/>
              </a:lnSpc>
              <a:spcAft>
                <a:spcPts val="1000"/>
              </a:spcAft>
            </a:pPr>
            <a:r>
              <a:rPr lang="uk-UA"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Завідувачка відділення підприємництва та торгівлі, викладачка  циклової комісії </a:t>
            </a:r>
            <a:r>
              <a:rPr lang="uk-UA" sz="20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Ганна ДЕНЧИЛЯ-САКАЛЬ  </a:t>
            </a:r>
            <a:r>
              <a:rPr lang="uk-UA"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з виступом на міжнародній  науково-практичній конференції, яка відбулася  на базі</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Академії професійної освіти «</a:t>
            </a:r>
            <a:r>
              <a:rPr lang="uk-UA" sz="1800" b="1" dirty="0" err="1">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Меркур</a:t>
            </a:r>
            <a:r>
              <a:rPr lang="uk-UA" sz="18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t>
            </a:r>
            <a:r>
              <a:rPr lang="ru-RU" sz="18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у Словаччині.</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endParaRPr lang="uk-UA" sz="12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89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E567C74D-BC2E-4F77-A254-C999E507FC00}"/>
              </a:ext>
            </a:extLst>
          </p:cNvPr>
          <p:cNvSpPr txBox="1"/>
          <p:nvPr/>
        </p:nvSpPr>
        <p:spPr>
          <a:xfrm>
            <a:off x="4994694" y="534838"/>
            <a:ext cx="45719" cy="369332"/>
          </a:xfrm>
          <a:prstGeom prst="rect">
            <a:avLst/>
          </a:prstGeom>
          <a:noFill/>
        </p:spPr>
        <p:txBody>
          <a:bodyPr wrap="square" rtlCol="0">
            <a:spAutoFit/>
          </a:bodyPr>
          <a:lstStyle/>
          <a:p>
            <a:endParaRPr lang="uk-UA" dirty="0"/>
          </a:p>
        </p:txBody>
      </p:sp>
      <p:sp>
        <p:nvSpPr>
          <p:cNvPr id="5" name="TextBox 4">
            <a:extLst>
              <a:ext uri="{FF2B5EF4-FFF2-40B4-BE49-F238E27FC236}">
                <a16:creationId xmlns:a16="http://schemas.microsoft.com/office/drawing/2014/main" xmlns="" id="{686BF759-5CFE-42FA-99D2-ECD37DB3B932}"/>
              </a:ext>
            </a:extLst>
          </p:cNvPr>
          <p:cNvSpPr txBox="1"/>
          <p:nvPr/>
        </p:nvSpPr>
        <p:spPr>
          <a:xfrm>
            <a:off x="0" y="69013"/>
            <a:ext cx="7444596" cy="1578894"/>
          </a:xfrm>
          <a:prstGeom prst="rect">
            <a:avLst/>
          </a:prstGeom>
          <a:noFill/>
        </p:spPr>
        <p:txBody>
          <a:bodyPr wrap="square">
            <a:spAutoFit/>
          </a:bodyPr>
          <a:lstStyle/>
          <a:p>
            <a:pPr algn="ctr" fontAlgn="base">
              <a:lnSpc>
                <a:spcPct val="115000"/>
              </a:lnSpc>
              <a:spcAft>
                <a:spcPts val="1000"/>
              </a:spcAft>
            </a:pPr>
            <a:r>
              <a:rPr lang="uk-UA" sz="2800" b="1" kern="1800" dirty="0">
                <a:solidFill>
                  <a:schemeClr val="accent5">
                    <a:lumMod val="50000"/>
                  </a:schemeClr>
                </a:solidFill>
                <a:effectLst/>
                <a:ea typeface="Times New Roman" panose="02020603050405020304" pitchFamily="18" charset="0"/>
                <a:cs typeface="Times New Roman" panose="02020603050405020304" pitchFamily="18" charset="0"/>
              </a:rPr>
              <a:t>Міжнародна науково-практична конференція </a:t>
            </a:r>
            <a:r>
              <a:rPr lang="en-US" sz="2800" b="1" kern="1800" dirty="0" smtClean="0">
                <a:solidFill>
                  <a:schemeClr val="accent5">
                    <a:lumMod val="50000"/>
                  </a:schemeClr>
                </a:solidFill>
                <a:effectLst/>
                <a:ea typeface="Times New Roman" panose="02020603050405020304" pitchFamily="18" charset="0"/>
                <a:cs typeface="Times New Roman" panose="02020603050405020304" pitchFamily="18" charset="0"/>
              </a:rPr>
              <a:t> </a:t>
            </a:r>
            <a:r>
              <a:rPr lang="uk-UA" sz="2800" b="1" kern="1800" dirty="0" smtClean="0">
                <a:solidFill>
                  <a:schemeClr val="accent5">
                    <a:lumMod val="50000"/>
                  </a:schemeClr>
                </a:solidFill>
                <a:effectLst/>
                <a:ea typeface="Times New Roman" panose="02020603050405020304" pitchFamily="18" charset="0"/>
                <a:cs typeface="Times New Roman" panose="02020603050405020304" pitchFamily="18" charset="0"/>
              </a:rPr>
              <a:t>«</a:t>
            </a:r>
            <a:r>
              <a:rPr lang="uk-UA" sz="2800" b="1" kern="1800" dirty="0">
                <a:solidFill>
                  <a:schemeClr val="accent5">
                    <a:lumMod val="50000"/>
                  </a:schemeClr>
                </a:solidFill>
                <a:effectLst/>
                <a:ea typeface="Times New Roman" panose="02020603050405020304" pitchFamily="18" charset="0"/>
                <a:cs typeface="Times New Roman" panose="02020603050405020304" pitchFamily="18" charset="0"/>
              </a:rPr>
              <a:t>Бізнес, інновації, менеджмент: проблеми та перспективи</a:t>
            </a:r>
            <a:r>
              <a:rPr lang="uk-UA" sz="2800" b="1" kern="1800" dirty="0">
                <a:solidFill>
                  <a:schemeClr val="accent5">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t>
            </a:r>
            <a:endParaRPr lang="uk-UA" sz="28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xmlns="" id="{EC9D3D22-D585-4788-B77C-20FD5F9876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60921" y="57703"/>
            <a:ext cx="4694492" cy="3923968"/>
          </a:xfrm>
          <a:prstGeom prst="rect">
            <a:avLst/>
          </a:prstGeom>
          <a:noFill/>
          <a:ln>
            <a:noFill/>
          </a:ln>
        </p:spPr>
      </p:pic>
      <p:pic>
        <p:nvPicPr>
          <p:cNvPr id="7" name="Рисунок 6">
            <a:extLst>
              <a:ext uri="{FF2B5EF4-FFF2-40B4-BE49-F238E27FC236}">
                <a16:creationId xmlns:a16="http://schemas.microsoft.com/office/drawing/2014/main" xmlns="" id="{FABAA811-B11D-4E19-9632-4E00C17AACA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517" y="4067878"/>
            <a:ext cx="4111138" cy="2721110"/>
          </a:xfrm>
          <a:prstGeom prst="rect">
            <a:avLst/>
          </a:prstGeom>
          <a:noFill/>
          <a:ln>
            <a:noFill/>
          </a:ln>
        </p:spPr>
      </p:pic>
      <p:sp>
        <p:nvSpPr>
          <p:cNvPr id="9" name="TextBox 8">
            <a:extLst>
              <a:ext uri="{FF2B5EF4-FFF2-40B4-BE49-F238E27FC236}">
                <a16:creationId xmlns:a16="http://schemas.microsoft.com/office/drawing/2014/main" xmlns="" id="{807C20E9-C019-4D93-A69D-CF8167589ED7}"/>
              </a:ext>
            </a:extLst>
          </p:cNvPr>
          <p:cNvSpPr txBox="1"/>
          <p:nvPr/>
        </p:nvSpPr>
        <p:spPr>
          <a:xfrm>
            <a:off x="193808" y="1702803"/>
            <a:ext cx="6966115" cy="2446824"/>
          </a:xfrm>
          <a:prstGeom prst="rect">
            <a:avLst/>
          </a:prstGeom>
          <a:noFill/>
        </p:spPr>
        <p:txBody>
          <a:bodyPr wrap="square">
            <a:spAutoFit/>
          </a:bodyPr>
          <a:lstStyle/>
          <a:p>
            <a:pPr algn="just" fontAlgn="base"/>
            <a:r>
              <a:rPr lang="uk-UA" sz="1500" b="1" dirty="0">
                <a:solidFill>
                  <a:srgbClr val="663300"/>
                </a:solidFill>
                <a:effectLst/>
                <a:latin typeface="Arial" pitchFamily="34" charset="0"/>
                <a:ea typeface="Times New Roman" panose="02020603050405020304" pitchFamily="18" charset="0"/>
                <a:cs typeface="Arial" pitchFamily="34" charset="0"/>
              </a:rPr>
              <a:t>29 травня 2025 року на базі ВСП «УТЕФК ДТЕУ» відбулася міжнародна науково-практична конференція з нагоди 110-ї річниці з дня заснування закладу освіти  «БІЗНЕС, ІННОВАЦІЇ, МЕНЕДЖМЕНТ: ПРОБЛЕМИ ТА ПЕРСПЕКТИВИ», у роботі якої  взяли участь понад 150 учасників з різних регіонів України, а також партнери зі Словаччини. Конференція об’єднала науковців, викладачів, студентів та </a:t>
            </a:r>
            <a:r>
              <a:rPr lang="uk-UA" sz="1500" b="1" dirty="0" err="1">
                <a:solidFill>
                  <a:srgbClr val="663300"/>
                </a:solidFill>
                <a:effectLst/>
                <a:latin typeface="Arial" panose="020B0604020202020204" pitchFamily="34" charset="0"/>
                <a:ea typeface="Times New Roman" panose="02020603050405020304" pitchFamily="18" charset="0"/>
                <a:cs typeface="Arial" pitchFamily="34" charset="0"/>
              </a:rPr>
              <a:t>стейкхолдерів</a:t>
            </a:r>
            <a:r>
              <a:rPr lang="uk-UA" sz="1500" b="1" dirty="0">
                <a:solidFill>
                  <a:srgbClr val="663300"/>
                </a:solidFill>
                <a:effectLst/>
                <a:latin typeface="Arial" panose="020B0604020202020204" pitchFamily="34" charset="0"/>
                <a:ea typeface="Times New Roman" panose="02020603050405020304" pitchFamily="18" charset="0"/>
                <a:cs typeface="Arial" pitchFamily="34" charset="0"/>
              </a:rPr>
              <a:t> для обговорення актуальних питань розвитку бізнесу, інноваційних процесів та ефективного менеджменту в умовах сучасних викликів, викликала значний інтерес в учасників заходу.</a:t>
            </a:r>
            <a:endParaRPr lang="uk-UA" sz="1500" dirty="0">
              <a:solidFill>
                <a:srgbClr val="663300"/>
              </a:solidFill>
              <a:effectLst/>
              <a:latin typeface="Arial" pitchFamily="34" charset="0"/>
              <a:ea typeface="Times New Roman" panose="02020603050405020304" pitchFamily="18" charset="0"/>
              <a:cs typeface="Arial" pitchFamily="34" charset="0"/>
            </a:endParaRPr>
          </a:p>
          <a:p>
            <a:pPr algn="just" fontAlgn="base"/>
            <a:r>
              <a:rPr lang="uk-UA" sz="1800" b="0" dirty="0">
                <a:solidFill>
                  <a:srgbClr val="000000"/>
                </a:solidFill>
                <a:effectLst/>
                <a:latin typeface="Calibri" panose="020F0502020204030204" pitchFamily="34" charset="0"/>
                <a:ea typeface="Times New Roman" panose="02020603050405020304" pitchFamily="18" charset="0"/>
              </a:rPr>
              <a:t> </a:t>
            </a:r>
            <a:endParaRPr lang="uk-UA" sz="1600" dirty="0">
              <a:effectLst/>
              <a:latin typeface="Times New Roman" panose="02020603050405020304" pitchFamily="18" charset="0"/>
              <a:ea typeface="Times New Roman" panose="02020603050405020304" pitchFamily="18" charset="0"/>
            </a:endParaRPr>
          </a:p>
        </p:txBody>
      </p:sp>
      <p:pic>
        <p:nvPicPr>
          <p:cNvPr id="10" name="Рисунок 9">
            <a:extLst>
              <a:ext uri="{FF2B5EF4-FFF2-40B4-BE49-F238E27FC236}">
                <a16:creationId xmlns:a16="http://schemas.microsoft.com/office/drawing/2014/main" xmlns="" id="{5DFF549A-E0CB-4E5C-BE80-28C4E814456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01796" y="4064030"/>
            <a:ext cx="4186687" cy="2721110"/>
          </a:xfrm>
          <a:prstGeom prst="rect">
            <a:avLst/>
          </a:prstGeom>
          <a:noFill/>
          <a:ln>
            <a:noFill/>
          </a:ln>
        </p:spPr>
      </p:pic>
      <p:pic>
        <p:nvPicPr>
          <p:cNvPr id="11" name="Рисунок 10">
            <a:extLst>
              <a:ext uri="{FF2B5EF4-FFF2-40B4-BE49-F238E27FC236}">
                <a16:creationId xmlns:a16="http://schemas.microsoft.com/office/drawing/2014/main" xmlns="" id="{22CFD730-9EE7-4597-B0AE-EA8B9315B0C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51996" y="4067878"/>
            <a:ext cx="3611591" cy="2732420"/>
          </a:xfrm>
          <a:prstGeom prst="rect">
            <a:avLst/>
          </a:prstGeom>
          <a:noFill/>
          <a:ln>
            <a:noFill/>
          </a:ln>
        </p:spPr>
      </p:pic>
    </p:spTree>
    <p:extLst>
      <p:ext uri="{BB962C8B-B14F-4D97-AF65-F5344CB8AC3E}">
        <p14:creationId xmlns:p14="http://schemas.microsoft.com/office/powerpoint/2010/main" val="602709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56072"/>
            <a:ext cx="12191999" cy="6970143"/>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a:extLst>
              <a:ext uri="{FF2B5EF4-FFF2-40B4-BE49-F238E27FC236}">
                <a16:creationId xmlns:a16="http://schemas.microsoft.com/office/drawing/2014/main" xmlns="" id="{FD89C3E6-29C4-4D91-A39B-E0AB47E712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6846" y="94889"/>
            <a:ext cx="6054174" cy="4114801"/>
          </a:xfrm>
          <a:prstGeom prst="rect">
            <a:avLst/>
          </a:prstGeom>
          <a:noFill/>
          <a:ln>
            <a:noFill/>
          </a:ln>
        </p:spPr>
      </p:pic>
      <p:pic>
        <p:nvPicPr>
          <p:cNvPr id="4" name="Рисунок 3">
            <a:extLst>
              <a:ext uri="{FF2B5EF4-FFF2-40B4-BE49-F238E27FC236}">
                <a16:creationId xmlns:a16="http://schemas.microsoft.com/office/drawing/2014/main" xmlns="" id="{6CA7258F-709D-4B81-B15E-F0749232A6B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76954" y="4891409"/>
            <a:ext cx="2104856" cy="1934244"/>
          </a:xfrm>
          <a:prstGeom prst="rect">
            <a:avLst/>
          </a:prstGeom>
          <a:noFill/>
          <a:ln>
            <a:noFill/>
          </a:ln>
        </p:spPr>
      </p:pic>
      <p:pic>
        <p:nvPicPr>
          <p:cNvPr id="5" name="Рисунок 4">
            <a:extLst>
              <a:ext uri="{FF2B5EF4-FFF2-40B4-BE49-F238E27FC236}">
                <a16:creationId xmlns:a16="http://schemas.microsoft.com/office/drawing/2014/main" xmlns="" id="{C2B24958-1676-439B-B99C-21F6507225C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723"/>
          <a:stretch/>
        </p:blipFill>
        <p:spPr bwMode="auto">
          <a:xfrm>
            <a:off x="165276" y="4878466"/>
            <a:ext cx="2140564" cy="1876093"/>
          </a:xfrm>
          <a:prstGeom prst="rect">
            <a:avLst/>
          </a:prstGeom>
          <a:noFill/>
          <a:ln>
            <a:noFill/>
          </a:ln>
          <a:extLst>
            <a:ext uri="{53640926-AAD7-44D8-BBD7-CCE9431645EC}">
              <a14:shadowObscured xmlns:a14="http://schemas.microsoft.com/office/drawing/2010/main"/>
            </a:ext>
          </a:extLst>
        </p:spPr>
      </p:pic>
      <p:pic>
        <p:nvPicPr>
          <p:cNvPr id="7" name="Рисунок 6">
            <a:extLst>
              <a:ext uri="{FF2B5EF4-FFF2-40B4-BE49-F238E27FC236}">
                <a16:creationId xmlns:a16="http://schemas.microsoft.com/office/drawing/2014/main" xmlns="" id="{BF8444C0-06B3-499D-917D-2C1978876D9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370320" y="94889"/>
            <a:ext cx="5664834" cy="4045790"/>
          </a:xfrm>
          <a:prstGeom prst="rect">
            <a:avLst/>
          </a:prstGeom>
          <a:noFill/>
          <a:ln>
            <a:noFill/>
          </a:ln>
        </p:spPr>
      </p:pic>
      <p:sp>
        <p:nvSpPr>
          <p:cNvPr id="3" name="TextBox 2">
            <a:extLst>
              <a:ext uri="{FF2B5EF4-FFF2-40B4-BE49-F238E27FC236}">
                <a16:creationId xmlns:a16="http://schemas.microsoft.com/office/drawing/2014/main" xmlns="" id="{CA59B679-2D0A-4D47-95EC-10AC0CD6496E}"/>
              </a:ext>
            </a:extLst>
          </p:cNvPr>
          <p:cNvSpPr txBox="1"/>
          <p:nvPr/>
        </p:nvSpPr>
        <p:spPr>
          <a:xfrm>
            <a:off x="165275" y="4373592"/>
            <a:ext cx="11801055" cy="461665"/>
          </a:xfrm>
          <a:prstGeom prst="rect">
            <a:avLst/>
          </a:prstGeom>
          <a:noFill/>
        </p:spPr>
        <p:txBody>
          <a:bodyPr wrap="square" rtlCol="0">
            <a:spAutoFit/>
          </a:bodyPr>
          <a:lstStyle/>
          <a:p>
            <a:pPr algn="ctr"/>
            <a:r>
              <a:rPr lang="uk-UA" sz="2400" b="1" dirty="0">
                <a:solidFill>
                  <a:srgbClr val="002060"/>
                </a:solidFill>
              </a:rPr>
              <a:t>Сертифікати викладачам комісії  за активну участь у роботі конференції</a:t>
            </a:r>
          </a:p>
        </p:txBody>
      </p:sp>
      <p:pic>
        <p:nvPicPr>
          <p:cNvPr id="8" name="Рисунок 7">
            <a:extLst>
              <a:ext uri="{FF2B5EF4-FFF2-40B4-BE49-F238E27FC236}">
                <a16:creationId xmlns:a16="http://schemas.microsoft.com/office/drawing/2014/main" xmlns="" id="{105ED656-5B3F-43A9-8DF9-6CBCB180A96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71115" y="4878466"/>
            <a:ext cx="2140564" cy="1947187"/>
          </a:xfrm>
          <a:prstGeom prst="rect">
            <a:avLst/>
          </a:prstGeom>
          <a:noFill/>
          <a:ln>
            <a:noFill/>
          </a:ln>
        </p:spPr>
      </p:pic>
      <p:pic>
        <p:nvPicPr>
          <p:cNvPr id="9" name="Рисунок 8">
            <a:extLst>
              <a:ext uri="{FF2B5EF4-FFF2-40B4-BE49-F238E27FC236}">
                <a16:creationId xmlns:a16="http://schemas.microsoft.com/office/drawing/2014/main" xmlns="" id="{892EA59B-D22E-4691-97A1-EA21A8EA545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47085" y="4891409"/>
            <a:ext cx="2510983" cy="1876093"/>
          </a:xfrm>
          <a:prstGeom prst="rect">
            <a:avLst/>
          </a:prstGeom>
          <a:noFill/>
          <a:ln>
            <a:noFill/>
          </a:ln>
        </p:spPr>
      </p:pic>
      <p:pic>
        <p:nvPicPr>
          <p:cNvPr id="10" name="Рисунок 9">
            <a:extLst>
              <a:ext uri="{FF2B5EF4-FFF2-40B4-BE49-F238E27FC236}">
                <a16:creationId xmlns:a16="http://schemas.microsoft.com/office/drawing/2014/main" xmlns="" id="{470A2D15-A7F3-4A1A-84CF-CEE7FEBFAEFB}"/>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634244" y="4873925"/>
            <a:ext cx="2481580" cy="1845227"/>
          </a:xfrm>
          <a:prstGeom prst="rect">
            <a:avLst/>
          </a:prstGeom>
          <a:noFill/>
          <a:ln>
            <a:noFill/>
          </a:ln>
        </p:spPr>
      </p:pic>
    </p:spTree>
    <p:extLst>
      <p:ext uri="{BB962C8B-B14F-4D97-AF65-F5344CB8AC3E}">
        <p14:creationId xmlns:p14="http://schemas.microsoft.com/office/powerpoint/2010/main" val="1661975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3494"/>
            <a:ext cx="12192000" cy="6971494"/>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2B20D02D-BEC9-43E4-A5CA-A77B26880E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7892" y="4108020"/>
            <a:ext cx="4192440" cy="2659175"/>
          </a:xfrm>
          <a:prstGeom prst="rect">
            <a:avLst/>
          </a:prstGeom>
          <a:noFill/>
          <a:ln>
            <a:noFill/>
          </a:ln>
        </p:spPr>
      </p:pic>
      <p:pic>
        <p:nvPicPr>
          <p:cNvPr id="4" name="Рисунок 3">
            <a:extLst>
              <a:ext uri="{FF2B5EF4-FFF2-40B4-BE49-F238E27FC236}">
                <a16:creationId xmlns:a16="http://schemas.microsoft.com/office/drawing/2014/main" xmlns="" id="{A17111C0-4BB4-4967-83DA-587C1770344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62100" y="778421"/>
            <a:ext cx="4192439" cy="3216105"/>
          </a:xfrm>
          <a:prstGeom prst="rect">
            <a:avLst/>
          </a:prstGeom>
          <a:noFill/>
          <a:ln>
            <a:noFill/>
          </a:ln>
        </p:spPr>
      </p:pic>
      <p:pic>
        <p:nvPicPr>
          <p:cNvPr id="5" name="Рисунок 4">
            <a:extLst>
              <a:ext uri="{FF2B5EF4-FFF2-40B4-BE49-F238E27FC236}">
                <a16:creationId xmlns:a16="http://schemas.microsoft.com/office/drawing/2014/main" xmlns="" id="{EE698596-589F-4CB3-ACF6-32AB9F2E819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4462" y="778421"/>
            <a:ext cx="3662534" cy="3216105"/>
          </a:xfrm>
          <a:prstGeom prst="rect">
            <a:avLst/>
          </a:prstGeom>
          <a:noFill/>
          <a:ln>
            <a:noFill/>
          </a:ln>
        </p:spPr>
      </p:pic>
      <p:sp>
        <p:nvSpPr>
          <p:cNvPr id="8" name="TextBox 7">
            <a:extLst>
              <a:ext uri="{FF2B5EF4-FFF2-40B4-BE49-F238E27FC236}">
                <a16:creationId xmlns:a16="http://schemas.microsoft.com/office/drawing/2014/main" xmlns="" id="{8BE659D5-1524-42BB-9DBE-F1DD60E95C3B}"/>
              </a:ext>
            </a:extLst>
          </p:cNvPr>
          <p:cNvSpPr txBox="1"/>
          <p:nvPr/>
        </p:nvSpPr>
        <p:spPr>
          <a:xfrm>
            <a:off x="124461" y="4249727"/>
            <a:ext cx="7445715" cy="2585323"/>
          </a:xfrm>
          <a:prstGeom prst="rect">
            <a:avLst/>
          </a:prstGeom>
          <a:noFill/>
        </p:spPr>
        <p:txBody>
          <a:bodyPr wrap="square">
            <a:spAutoFit/>
          </a:bodyPr>
          <a:lstStyle/>
          <a:p>
            <a:pPr algn="just" fontAlgn="base"/>
            <a:r>
              <a:rPr lang="uk-UA" sz="1800" b="1" dirty="0">
                <a:solidFill>
                  <a:srgbClr val="1F497D"/>
                </a:solidFill>
                <a:effectLst/>
                <a:latin typeface="Calibri" panose="020F0502020204030204" pitchFamily="34" charset="0"/>
                <a:ea typeface="Times New Roman" panose="02020603050405020304" pitchFamily="18" charset="0"/>
              </a:rPr>
              <a:t>     </a:t>
            </a:r>
            <a:r>
              <a:rPr lang="uk-UA"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Здобувачі освіти спеціальності  «Підприємництво та торгівля» під керівництвом керівника гуртка</a:t>
            </a:r>
            <a:r>
              <a:rPr lang="en-US"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кандидата біологічних наук</a:t>
            </a:r>
            <a:r>
              <a:rPr lang="en-US"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Ганни ДЕНЧИЛІ-САКАЛЬ</a:t>
            </a:r>
            <a:r>
              <a:rPr lang="en-US"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із захопленням поринули у дослідження якості одного з найпоширеніших харчових продуктів — курячих яєць. </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Практично-</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наукова</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спрямованість</a:t>
            </a:r>
            <a:r>
              <a:rPr lang="uk-UA"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гурткової роботи </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не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лише</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підвищує</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рівень</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професійної</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підготовки</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студентів</a:t>
            </a:r>
            <a:r>
              <a:rPr lang="en-US"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а й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сприяє</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розвитку</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аналітичного</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мислення</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та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набуттю</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навичок</a:t>
            </a:r>
            <a:r>
              <a:rPr lang="en-US"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необхідних</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у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сфері</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контролю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якості</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харчової</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продукції</a:t>
            </a:r>
            <a:r>
              <a:rPr lang="ru-RU" sz="18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a:t>
            </a:r>
            <a:endParaRPr lang="uk-UA" sz="12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base"/>
            <a:r>
              <a:rPr lang="en-US" sz="1800" b="1" dirty="0">
                <a:solidFill>
                  <a:srgbClr val="1F497D"/>
                </a:solidFill>
                <a:effectLst/>
                <a:latin typeface="Calibri" panose="020F0502020204030204" pitchFamily="34" charset="0"/>
                <a:ea typeface="Times New Roman" panose="02020603050405020304" pitchFamily="18" charset="0"/>
              </a:rPr>
              <a:t> </a:t>
            </a:r>
            <a:endParaRPr lang="uk-UA" sz="1400" dirty="0">
              <a:effectLst/>
              <a:latin typeface="Times New Roman" panose="02020603050405020304" pitchFamily="18" charset="0"/>
              <a:ea typeface="Times New Roman" panose="02020603050405020304" pitchFamily="18" charset="0"/>
            </a:endParaRPr>
          </a:p>
        </p:txBody>
      </p:sp>
      <p:sp>
        <p:nvSpPr>
          <p:cNvPr id="2" name="TextBox 1">
            <a:extLst>
              <a:ext uri="{FF2B5EF4-FFF2-40B4-BE49-F238E27FC236}">
                <a16:creationId xmlns:a16="http://schemas.microsoft.com/office/drawing/2014/main" xmlns="" id="{B20D253B-4B71-4FC6-846A-D9AE61B783F3}"/>
              </a:ext>
            </a:extLst>
          </p:cNvPr>
          <p:cNvSpPr txBox="1"/>
          <p:nvPr/>
        </p:nvSpPr>
        <p:spPr>
          <a:xfrm>
            <a:off x="124462" y="0"/>
            <a:ext cx="11805870" cy="523220"/>
          </a:xfrm>
          <a:prstGeom prst="rect">
            <a:avLst/>
          </a:prstGeom>
          <a:noFill/>
        </p:spPr>
        <p:txBody>
          <a:bodyPr wrap="square" rtlCol="0">
            <a:spAutoFit/>
          </a:bodyPr>
          <a:lstStyle/>
          <a:p>
            <a:pPr algn="ctr" fontAlgn="base"/>
            <a:r>
              <a:rPr lang="uk-UA" sz="2800" b="1" dirty="0">
                <a:solidFill>
                  <a:srgbClr val="1F497D"/>
                </a:solidFill>
                <a:latin typeface="Calibri" panose="020F0502020204030204" pitchFamily="34" charset="0"/>
                <a:ea typeface="Times New Roman" panose="02020603050405020304" pitchFamily="18" charset="0"/>
              </a:rPr>
              <a:t>Сучасне заняття</a:t>
            </a:r>
            <a:r>
              <a:rPr lang="uk-UA" sz="2800" b="1" dirty="0">
                <a:solidFill>
                  <a:srgbClr val="1F497D"/>
                </a:solidFill>
                <a:effectLst/>
                <a:latin typeface="Calibri" panose="020F0502020204030204" pitchFamily="34" charset="0"/>
                <a:ea typeface="Times New Roman" panose="02020603050405020304" pitchFamily="18" charset="0"/>
              </a:rPr>
              <a:t>  студентського гуртка «</a:t>
            </a:r>
            <a:r>
              <a:rPr lang="uk-UA" sz="2800" b="1" dirty="0" err="1">
                <a:solidFill>
                  <a:srgbClr val="1F497D"/>
                </a:solidFill>
                <a:effectLst/>
                <a:latin typeface="Calibri" panose="020F0502020204030204" pitchFamily="34" charset="0"/>
                <a:ea typeface="Times New Roman" panose="02020603050405020304" pitchFamily="18" charset="0"/>
              </a:rPr>
              <a:t>Споживач»:від</a:t>
            </a:r>
            <a:r>
              <a:rPr lang="uk-UA" sz="2800" b="1" dirty="0">
                <a:solidFill>
                  <a:srgbClr val="1F497D"/>
                </a:solidFill>
                <a:effectLst/>
                <a:latin typeface="Calibri" panose="020F0502020204030204" pitchFamily="34" charset="0"/>
                <a:ea typeface="Times New Roman" panose="02020603050405020304" pitchFamily="18" charset="0"/>
              </a:rPr>
              <a:t> теорії до практики</a:t>
            </a:r>
            <a:endParaRPr lang="uk-UA" sz="2800" dirty="0">
              <a:effectLst/>
              <a:latin typeface="Times New Roman" panose="02020603050405020304" pitchFamily="18" charset="0"/>
              <a:ea typeface="Times New Roman" panose="02020603050405020304" pitchFamily="18" charset="0"/>
            </a:endParaRPr>
          </a:p>
        </p:txBody>
      </p:sp>
      <p:pic>
        <p:nvPicPr>
          <p:cNvPr id="9" name="Рисунок 8">
            <a:extLst>
              <a:ext uri="{FF2B5EF4-FFF2-40B4-BE49-F238E27FC236}">
                <a16:creationId xmlns:a16="http://schemas.microsoft.com/office/drawing/2014/main" xmlns="" id="{8F822B5A-DB53-403B-8738-11349E1699D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11458" y="778421"/>
            <a:ext cx="3726180" cy="3336764"/>
          </a:xfrm>
          <a:prstGeom prst="rect">
            <a:avLst/>
          </a:prstGeom>
          <a:noFill/>
          <a:ln>
            <a:noFill/>
          </a:ln>
        </p:spPr>
      </p:pic>
    </p:spTree>
    <p:extLst>
      <p:ext uri="{BB962C8B-B14F-4D97-AF65-F5344CB8AC3E}">
        <p14:creationId xmlns:p14="http://schemas.microsoft.com/office/powerpoint/2010/main" val="241914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8502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0826FF77-8F34-4680-85CA-19D9499FB502}"/>
              </a:ext>
            </a:extLst>
          </p:cNvPr>
          <p:cNvSpPr txBox="1"/>
          <p:nvPr/>
        </p:nvSpPr>
        <p:spPr>
          <a:xfrm>
            <a:off x="629729" y="60385"/>
            <a:ext cx="11110822" cy="523220"/>
          </a:xfrm>
          <a:prstGeom prst="rect">
            <a:avLst/>
          </a:prstGeom>
          <a:noFill/>
        </p:spPr>
        <p:txBody>
          <a:bodyPr wrap="square" rtlCol="0">
            <a:spAutoFit/>
          </a:bodyPr>
          <a:lstStyle/>
          <a:p>
            <a:pPr algn="ctr"/>
            <a:r>
              <a:rPr lang="uk-UA" sz="2800" b="1" dirty="0">
                <a:solidFill>
                  <a:schemeClr val="accent4">
                    <a:lumMod val="75000"/>
                  </a:schemeClr>
                </a:solidFill>
              </a:rPr>
              <a:t>Предметний тиждень природничо-математичних дисциплін</a:t>
            </a:r>
          </a:p>
        </p:txBody>
      </p:sp>
      <p:sp>
        <p:nvSpPr>
          <p:cNvPr id="3" name="TextBox 2">
            <a:extLst>
              <a:ext uri="{FF2B5EF4-FFF2-40B4-BE49-F238E27FC236}">
                <a16:creationId xmlns:a16="http://schemas.microsoft.com/office/drawing/2014/main" xmlns="" id="{6C671CAC-CA89-42A2-A6E5-9722915BB47F}"/>
              </a:ext>
            </a:extLst>
          </p:cNvPr>
          <p:cNvSpPr txBox="1"/>
          <p:nvPr/>
        </p:nvSpPr>
        <p:spPr>
          <a:xfrm>
            <a:off x="71887" y="1455249"/>
            <a:ext cx="2947358" cy="5716437"/>
          </a:xfrm>
          <a:prstGeom prst="rect">
            <a:avLst/>
          </a:prstGeom>
          <a:noFill/>
        </p:spPr>
        <p:txBody>
          <a:bodyPr wrap="square" rtlCol="0">
            <a:spAutoFit/>
          </a:bodyPr>
          <a:lstStyle/>
          <a:p>
            <a:pPr indent="449580">
              <a:lnSpc>
                <a:spcPct val="115000"/>
              </a:lnSpc>
              <a:spcAft>
                <a:spcPts val="800"/>
              </a:spcAft>
            </a:pPr>
            <a:r>
              <a:rPr lang="uk-UA" sz="1400" b="1" dirty="0">
                <a:solidFill>
                  <a:schemeClr val="accent1">
                    <a:lumMod val="50000"/>
                  </a:schemeClr>
                </a:solidFill>
                <a:latin typeface="Arial" pitchFamily="34" charset="0"/>
                <a:ea typeface="Times New Roman" panose="02020603050405020304" pitchFamily="18" charset="0"/>
                <a:cs typeface="Arial" pitchFamily="34" charset="0"/>
              </a:rPr>
              <a:t>У рамках предметного тижня природничо-математичних наук у</a:t>
            </a:r>
            <a:r>
              <a:rPr lang="uk-UA" sz="1400" b="1" dirty="0">
                <a:solidFill>
                  <a:schemeClr val="accent1">
                    <a:lumMod val="50000"/>
                  </a:schemeClr>
                </a:solidFill>
                <a:effectLst/>
                <a:latin typeface="Arial" pitchFamily="34" charset="0"/>
                <a:ea typeface="Times New Roman" panose="02020603050405020304" pitchFamily="18" charset="0"/>
                <a:cs typeface="Arial" pitchFamily="34" charset="0"/>
              </a:rPr>
              <a:t> коледжі було проведено ряд цікавих та змістовних заходів з дисциплін природничо-математичного циклу, які стали </a:t>
            </a:r>
            <a:r>
              <a:rPr lang="uk-UA" sz="1400" b="1" dirty="0">
                <a:solidFill>
                  <a:schemeClr val="accent1">
                    <a:lumMod val="50000"/>
                  </a:schemeClr>
                </a:solidFill>
                <a:effectLst/>
                <a:latin typeface="Arial" pitchFamily="34" charset="0"/>
                <a:ea typeface="Calibri" panose="020F0502020204030204" pitchFamily="34" charset="0"/>
                <a:cs typeface="Arial" pitchFamily="34" charset="0"/>
              </a:rPr>
              <a:t> ефективним засобом підвищення пізнавального інтересу здобувачів освіти до  вивчення цих наук, засобом стимулювання творчої активності студентів та розкриття їхніх талантів, навчання організованої колективної діяльності, способом поглиблення знань студентів у різних сферах природничо-математичних наук, проявом  креативності викладачів  та студентів</a:t>
            </a:r>
            <a:r>
              <a:rPr lang="uk-UA" sz="1400" b="1" dirty="0">
                <a:solidFill>
                  <a:schemeClr val="accent4">
                    <a:lumMod val="50000"/>
                  </a:schemeClr>
                </a:solidFill>
                <a:effectLst/>
                <a:latin typeface="Arial" pitchFamily="34" charset="0"/>
                <a:ea typeface="Calibri" panose="020F0502020204030204" pitchFamily="34" charset="0"/>
                <a:cs typeface="Arial" pitchFamily="34" charset="0"/>
              </a:rPr>
              <a:t>.</a:t>
            </a:r>
          </a:p>
          <a:p>
            <a:pPr indent="449580" algn="just">
              <a:lnSpc>
                <a:spcPct val="115000"/>
              </a:lnSpc>
              <a:spcAft>
                <a:spcPts val="800"/>
              </a:spcAft>
            </a:pP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xmlns="" id="{C187AF50-8AB2-4996-BBEF-9DD305DA099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74612" y="983409"/>
            <a:ext cx="5417388" cy="5874589"/>
          </a:xfrm>
          <a:prstGeom prst="rect">
            <a:avLst/>
          </a:prstGeom>
          <a:noFill/>
          <a:ln>
            <a:noFill/>
          </a:ln>
        </p:spPr>
      </p:pic>
      <p:sp>
        <p:nvSpPr>
          <p:cNvPr id="4" name="TextBox 3">
            <a:extLst>
              <a:ext uri="{FF2B5EF4-FFF2-40B4-BE49-F238E27FC236}">
                <a16:creationId xmlns:a16="http://schemas.microsoft.com/office/drawing/2014/main" xmlns="" id="{1BA8D37F-E809-4476-8B52-A20A9C218EA2}"/>
              </a:ext>
            </a:extLst>
          </p:cNvPr>
          <p:cNvSpPr txBox="1"/>
          <p:nvPr/>
        </p:nvSpPr>
        <p:spPr>
          <a:xfrm>
            <a:off x="7116792" y="1423358"/>
            <a:ext cx="3010619" cy="369332"/>
          </a:xfrm>
          <a:prstGeom prst="rect">
            <a:avLst/>
          </a:prstGeom>
          <a:noFill/>
        </p:spPr>
        <p:txBody>
          <a:bodyPr wrap="square" rtlCol="0">
            <a:spAutoFit/>
          </a:bodyPr>
          <a:lstStyle/>
          <a:p>
            <a:endParaRPr lang="uk-UA" dirty="0"/>
          </a:p>
        </p:txBody>
      </p:sp>
      <p:pic>
        <p:nvPicPr>
          <p:cNvPr id="7" name="Рисунок 6">
            <a:extLst>
              <a:ext uri="{FF2B5EF4-FFF2-40B4-BE49-F238E27FC236}">
                <a16:creationId xmlns:a16="http://schemas.microsoft.com/office/drawing/2014/main" xmlns="" id="{4B123FEB-67F6-4B39-862C-2876F8BEA77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19245" y="1181818"/>
            <a:ext cx="3683480" cy="5615797"/>
          </a:xfrm>
          <a:prstGeom prst="rect">
            <a:avLst/>
          </a:prstGeom>
          <a:noFill/>
          <a:ln>
            <a:noFill/>
          </a:ln>
        </p:spPr>
      </p:pic>
    </p:spTree>
    <p:extLst>
      <p:ext uri="{BB962C8B-B14F-4D97-AF65-F5344CB8AC3E}">
        <p14:creationId xmlns:p14="http://schemas.microsoft.com/office/powerpoint/2010/main" val="3553868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D9579"/>
        </a:solidFill>
        <a:effectLst/>
      </p:bgPr>
    </p:bg>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AA0602D5-0CAA-44CA-A818-6073AC52C5C0}"/>
              </a:ext>
            </a:extLst>
          </p:cNvPr>
          <p:cNvSpPr txBox="1"/>
          <p:nvPr/>
        </p:nvSpPr>
        <p:spPr>
          <a:xfrm>
            <a:off x="3226777" y="1301261"/>
            <a:ext cx="6066785" cy="369332"/>
          </a:xfrm>
          <a:prstGeom prst="rect">
            <a:avLst/>
          </a:prstGeom>
          <a:noFill/>
        </p:spPr>
        <p:txBody>
          <a:bodyPr wrap="square" rtlCol="0">
            <a:spAutoFit/>
          </a:bodyPr>
          <a:lstStyle/>
          <a:p>
            <a:endParaRPr lang="uk-UA" dirty="0"/>
          </a:p>
        </p:txBody>
      </p:sp>
      <p:sp>
        <p:nvSpPr>
          <p:cNvPr id="5" name="TextBox 4">
            <a:extLst>
              <a:ext uri="{FF2B5EF4-FFF2-40B4-BE49-F238E27FC236}">
                <a16:creationId xmlns:a16="http://schemas.microsoft.com/office/drawing/2014/main" xmlns="" id="{24EEAD93-3929-4192-870D-F999DA16ED14}"/>
              </a:ext>
            </a:extLst>
          </p:cNvPr>
          <p:cNvSpPr txBox="1"/>
          <p:nvPr/>
        </p:nvSpPr>
        <p:spPr>
          <a:xfrm>
            <a:off x="202223" y="158260"/>
            <a:ext cx="11179465" cy="993926"/>
          </a:xfrm>
          <a:prstGeom prst="rect">
            <a:avLst/>
          </a:prstGeom>
          <a:noFill/>
        </p:spPr>
        <p:txBody>
          <a:bodyPr wrap="square">
            <a:spAutoFit/>
          </a:bodyPr>
          <a:lstStyle/>
          <a:p>
            <a:pPr algn="ctr">
              <a:lnSpc>
                <a:spcPct val="107000"/>
              </a:lnSpc>
              <a:spcAft>
                <a:spcPts val="800"/>
              </a:spcAft>
            </a:pPr>
            <a:r>
              <a:rPr lang="uk-U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Н</a:t>
            </a:r>
            <a:r>
              <a:rPr lang="uk-UA" sz="2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авчально-методична проблема, над розв’язанням якої працювали викладачі комісії  </a:t>
            </a:r>
            <a:endParaRPr lang="uk-UA" sz="2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кутник: округлені кути 5">
            <a:extLst>
              <a:ext uri="{FF2B5EF4-FFF2-40B4-BE49-F238E27FC236}">
                <a16:creationId xmlns:a16="http://schemas.microsoft.com/office/drawing/2014/main" xmlns="" id="{5AF34737-C013-4410-8385-A0B7DAB57F0C}"/>
              </a:ext>
            </a:extLst>
          </p:cNvPr>
          <p:cNvSpPr/>
          <p:nvPr/>
        </p:nvSpPr>
        <p:spPr>
          <a:xfrm>
            <a:off x="230066" y="1152186"/>
            <a:ext cx="11684976" cy="1177776"/>
          </a:xfrm>
          <a:prstGeom prst="roundRect">
            <a:avLst/>
          </a:prstGeom>
          <a:solidFill>
            <a:schemeClr val="accent5">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rgbClr val="C7926B"/>
                </a:solidFill>
                <a:effectLst/>
                <a:ea typeface="Calibri" panose="020F0502020204030204" pitchFamily="34" charset="0"/>
              </a:rPr>
              <a:t>«Особистісно орієнтований підхід в освітньому процесі як  ефективний засіб якісного навчання здобувачів освіти, формування креативних, </a:t>
            </a:r>
            <a:r>
              <a:rPr lang="uk-UA" sz="2000" b="1" dirty="0" err="1">
                <a:solidFill>
                  <a:srgbClr val="C7926B"/>
                </a:solidFill>
                <a:effectLst/>
                <a:ea typeface="Calibri" panose="020F0502020204030204" pitchFamily="34" charset="0"/>
              </a:rPr>
              <a:t>конкурентноспроможних</a:t>
            </a:r>
            <a:r>
              <a:rPr lang="uk-UA" sz="2000" b="1" dirty="0">
                <a:solidFill>
                  <a:srgbClr val="C7926B"/>
                </a:solidFill>
                <a:effectLst/>
                <a:ea typeface="Calibri" panose="020F0502020204030204" pitchFamily="34" charset="0"/>
              </a:rPr>
              <a:t> фахівців, здатних до успішної самореалізації у  сучасному суспільстві»</a:t>
            </a:r>
            <a:endParaRPr lang="uk-UA" sz="2000" b="1" dirty="0">
              <a:solidFill>
                <a:srgbClr val="C7926B"/>
              </a:solidFill>
            </a:endParaRPr>
          </a:p>
        </p:txBody>
      </p:sp>
      <p:sp>
        <p:nvSpPr>
          <p:cNvPr id="7" name="Прямокутник: округлені кути 6">
            <a:extLst>
              <a:ext uri="{FF2B5EF4-FFF2-40B4-BE49-F238E27FC236}">
                <a16:creationId xmlns:a16="http://schemas.microsoft.com/office/drawing/2014/main" xmlns="" id="{C85F15DA-7A30-4C72-81A0-F76C7F6CB4CA}"/>
              </a:ext>
            </a:extLst>
          </p:cNvPr>
          <p:cNvSpPr/>
          <p:nvPr/>
        </p:nvSpPr>
        <p:spPr>
          <a:xfrm>
            <a:off x="307731" y="3231350"/>
            <a:ext cx="3525716" cy="3107904"/>
          </a:xfrm>
          <a:prstGeom prst="roundRect">
            <a:avLst/>
          </a:prstGeom>
          <a:solidFill>
            <a:schemeClr val="tx2">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800"/>
              </a:spcAft>
            </a:pPr>
            <a:r>
              <a:rPr lang="uk-UA" sz="2800" b="1" dirty="0">
                <a:solidFill>
                  <a:srgbClr val="844E7C"/>
                </a:solidFill>
                <a:effectLst/>
                <a:ea typeface="Calibri" panose="020F0502020204030204" pitchFamily="34" charset="0"/>
                <a:cs typeface="Times New Roman" panose="02020603050405020304" pitchFamily="18" charset="0"/>
              </a:rPr>
              <a:t>Навчально-методична </a:t>
            </a:r>
          </a:p>
          <a:p>
            <a:pPr algn="ctr">
              <a:spcAft>
                <a:spcPts val="800"/>
              </a:spcAft>
            </a:pPr>
            <a:r>
              <a:rPr lang="uk-UA" sz="2800" b="1" dirty="0">
                <a:solidFill>
                  <a:srgbClr val="844E7C"/>
                </a:solidFill>
                <a:effectLst/>
                <a:ea typeface="Calibri" panose="020F0502020204030204" pitchFamily="34" charset="0"/>
                <a:cs typeface="Times New Roman" panose="02020603050405020304" pitchFamily="18" charset="0"/>
              </a:rPr>
              <a:t>діяльність: </a:t>
            </a:r>
            <a:endParaRPr lang="uk-UA" sz="2800" dirty="0">
              <a:solidFill>
                <a:srgbClr val="844E7C"/>
              </a:solidFill>
              <a:effectLst/>
              <a:ea typeface="Calibri" panose="020F0502020204030204" pitchFamily="34" charset="0"/>
              <a:cs typeface="Times New Roman" panose="02020603050405020304" pitchFamily="18" charset="0"/>
            </a:endParaRPr>
          </a:p>
        </p:txBody>
      </p:sp>
      <p:sp>
        <p:nvSpPr>
          <p:cNvPr id="8" name="Прямокутник: округлені кути 7">
            <a:extLst>
              <a:ext uri="{FF2B5EF4-FFF2-40B4-BE49-F238E27FC236}">
                <a16:creationId xmlns:a16="http://schemas.microsoft.com/office/drawing/2014/main" xmlns="" id="{6D0011BA-6A81-4932-AA34-8B5B0ABACCA5}"/>
              </a:ext>
            </a:extLst>
          </p:cNvPr>
          <p:cNvSpPr/>
          <p:nvPr/>
        </p:nvSpPr>
        <p:spPr>
          <a:xfrm>
            <a:off x="4032740" y="3015029"/>
            <a:ext cx="7839806" cy="3684711"/>
          </a:xfrm>
          <a:prstGeom prst="roundRect">
            <a:avLst/>
          </a:prstGeom>
          <a:solidFill>
            <a:schemeClr val="accent5">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nSpc>
                <a:spcPct val="115000"/>
              </a:lnSpc>
              <a:buFont typeface="Wingdings" panose="05000000000000000000" pitchFamily="2" charset="2"/>
              <a:buChar char=""/>
            </a:pPr>
            <a:r>
              <a:rPr lang="uk-UA" sz="1900" b="1" dirty="0">
                <a:solidFill>
                  <a:schemeClr val="accent1">
                    <a:lumMod val="50000"/>
                  </a:schemeClr>
                </a:solidFill>
                <a:effectLst/>
                <a:ea typeface="Calibri" panose="020F0502020204030204" pitchFamily="34" charset="0"/>
                <a:cs typeface="Times New Roman" panose="02020603050405020304" pitchFamily="18" charset="0"/>
              </a:rPr>
              <a:t>проведення відкритих, виїзних та профілактично-роз’яснювальних занять, предметних олімпіад </a:t>
            </a:r>
          </a:p>
          <a:p>
            <a:pPr marL="342900" lvl="0" indent="-342900">
              <a:lnSpc>
                <a:spcPct val="115000"/>
              </a:lnSpc>
              <a:buFont typeface="Wingdings" panose="05000000000000000000" pitchFamily="2" charset="2"/>
              <a:buChar char=""/>
            </a:pPr>
            <a:r>
              <a:rPr lang="uk-UA" sz="1900" b="1" dirty="0">
                <a:solidFill>
                  <a:schemeClr val="accent1">
                    <a:lumMod val="50000"/>
                  </a:schemeClr>
                </a:solidFill>
                <a:effectLst/>
                <a:ea typeface="Calibri" panose="020F0502020204030204" pitchFamily="34" charset="0"/>
                <a:cs typeface="Times New Roman" panose="02020603050405020304" pitchFamily="18" charset="0"/>
              </a:rPr>
              <a:t>участь у розробці Положень, освітньо-професійних </a:t>
            </a:r>
            <a:r>
              <a:rPr lang="uk-UA" sz="1900" b="1" dirty="0" smtClean="0">
                <a:solidFill>
                  <a:schemeClr val="accent1">
                    <a:lumMod val="50000"/>
                  </a:schemeClr>
                </a:solidFill>
                <a:effectLst/>
                <a:ea typeface="Calibri" panose="020F0502020204030204" pitchFamily="34" charset="0"/>
                <a:cs typeface="Times New Roman" panose="02020603050405020304" pitchFamily="18" charset="0"/>
              </a:rPr>
              <a:t>програм</a:t>
            </a:r>
            <a:r>
              <a:rPr lang="en-US" sz="1900" b="1" dirty="0" smtClean="0">
                <a:solidFill>
                  <a:schemeClr val="accent1">
                    <a:lumMod val="50000"/>
                  </a:schemeClr>
                </a:solidFill>
                <a:effectLst/>
                <a:ea typeface="Calibri" panose="020F0502020204030204" pitchFamily="34" charset="0"/>
                <a:cs typeface="Times New Roman" panose="02020603050405020304" pitchFamily="18" charset="0"/>
              </a:rPr>
              <a:t>, </a:t>
            </a:r>
            <a:r>
              <a:rPr lang="uk-UA" sz="1900" b="1" dirty="0" smtClean="0">
                <a:solidFill>
                  <a:schemeClr val="accent1">
                    <a:lumMod val="50000"/>
                  </a:schemeClr>
                </a:solidFill>
                <a:effectLst/>
                <a:ea typeface="Calibri" panose="020F0502020204030204" pitchFamily="34" charset="0"/>
                <a:cs typeface="Times New Roman" panose="02020603050405020304" pitchFamily="18" charset="0"/>
              </a:rPr>
              <a:t>видавнича </a:t>
            </a:r>
            <a:r>
              <a:rPr lang="uk-UA" sz="1900" b="1" dirty="0">
                <a:solidFill>
                  <a:schemeClr val="accent1">
                    <a:lumMod val="50000"/>
                  </a:schemeClr>
                </a:solidFill>
                <a:effectLst/>
                <a:ea typeface="Calibri" panose="020F0502020204030204" pitchFamily="34" charset="0"/>
                <a:cs typeface="Times New Roman" panose="02020603050405020304" pitchFamily="18" charset="0"/>
              </a:rPr>
              <a:t>діяльність </a:t>
            </a:r>
          </a:p>
          <a:p>
            <a:pPr marL="342900" lvl="0" indent="-342900">
              <a:lnSpc>
                <a:spcPct val="115000"/>
              </a:lnSpc>
              <a:buFont typeface="Wingdings" panose="05000000000000000000" pitchFamily="2" charset="2"/>
              <a:buChar char=""/>
            </a:pPr>
            <a:r>
              <a:rPr lang="uk-UA" sz="1900" b="1" dirty="0">
                <a:solidFill>
                  <a:schemeClr val="accent1">
                    <a:lumMod val="50000"/>
                  </a:schemeClr>
                </a:solidFill>
                <a:effectLst/>
                <a:ea typeface="Calibri" panose="020F0502020204030204" pitchFamily="34" charset="0"/>
                <a:cs typeface="Times New Roman" panose="02020603050405020304" pitchFamily="18" charset="0"/>
              </a:rPr>
              <a:t>розробка та упровадження НП, РНП, КМЗ, матеріалів ДКР, ККР;  удосконалення моделей дистанційного та змішаного форматів навчання  </a:t>
            </a:r>
          </a:p>
          <a:p>
            <a:pPr marL="342900" lvl="0" indent="-342900">
              <a:lnSpc>
                <a:spcPct val="115000"/>
              </a:lnSpc>
              <a:spcAft>
                <a:spcPts val="800"/>
              </a:spcAft>
              <a:buFont typeface="Wingdings" panose="05000000000000000000" pitchFamily="2" charset="2"/>
              <a:buChar char=""/>
            </a:pPr>
            <a:r>
              <a:rPr lang="uk-UA" sz="1900" b="1" dirty="0">
                <a:solidFill>
                  <a:schemeClr val="accent1">
                    <a:lumMod val="50000"/>
                  </a:schemeClr>
                </a:solidFill>
                <a:effectLst/>
                <a:ea typeface="Calibri" panose="020F0502020204030204" pitchFamily="34" charset="0"/>
                <a:cs typeface="Times New Roman" panose="02020603050405020304" pitchFamily="18" charset="0"/>
              </a:rPr>
              <a:t>упровадження інноваційних методів навчання: ділові ігри, меми;  створення тематичних відеороликів, творчих </a:t>
            </a:r>
            <a:r>
              <a:rPr lang="uk-UA" sz="1900" b="1" dirty="0" err="1">
                <a:solidFill>
                  <a:schemeClr val="accent1">
                    <a:lumMod val="50000"/>
                  </a:schemeClr>
                </a:solidFill>
                <a:effectLst/>
                <a:ea typeface="Calibri" panose="020F0502020204030204" pitchFamily="34" charset="0"/>
                <a:cs typeface="Times New Roman" panose="02020603050405020304" pitchFamily="18" charset="0"/>
              </a:rPr>
              <a:t>проєктів</a:t>
            </a:r>
            <a:r>
              <a:rPr lang="uk-UA" sz="1900" b="1" dirty="0">
                <a:solidFill>
                  <a:schemeClr val="accent1">
                    <a:lumMod val="50000"/>
                  </a:schemeClr>
                </a:solidFill>
                <a:effectLst/>
                <a:ea typeface="Calibri" panose="020F0502020204030204" pitchFamily="34" charset="0"/>
                <a:cs typeface="Times New Roman" panose="02020603050405020304" pitchFamily="18" charset="0"/>
              </a:rPr>
              <a:t>, 3Д друк, використання ШІ, технологій  віртуальної реальності.  </a:t>
            </a:r>
          </a:p>
        </p:txBody>
      </p:sp>
      <p:sp>
        <p:nvSpPr>
          <p:cNvPr id="3" name="TextBox 2">
            <a:extLst>
              <a:ext uri="{FF2B5EF4-FFF2-40B4-BE49-F238E27FC236}">
                <a16:creationId xmlns:a16="http://schemas.microsoft.com/office/drawing/2014/main" xmlns="" id="{5BAD0965-4156-4495-8CE5-7445D1E39D18}"/>
              </a:ext>
            </a:extLst>
          </p:cNvPr>
          <p:cNvSpPr txBox="1"/>
          <p:nvPr/>
        </p:nvSpPr>
        <p:spPr>
          <a:xfrm flipH="1">
            <a:off x="114299" y="2479037"/>
            <a:ext cx="11860821" cy="461665"/>
          </a:xfrm>
          <a:prstGeom prst="rect">
            <a:avLst/>
          </a:prstGeom>
          <a:noFill/>
        </p:spPr>
        <p:txBody>
          <a:bodyPr wrap="square" rtlCol="0">
            <a:spAutoFit/>
          </a:bodyPr>
          <a:lstStyle/>
          <a:p>
            <a:pPr algn="ctr"/>
            <a:r>
              <a:rPr lang="uk-UA" sz="2400" b="1" dirty="0">
                <a:solidFill>
                  <a:schemeClr val="accent1">
                    <a:lumMod val="75000"/>
                  </a:schemeClr>
                </a:solidFill>
              </a:rPr>
              <a:t>Основні напрямки та форми роботи щодо реалізації освітніх завдань</a:t>
            </a:r>
          </a:p>
        </p:txBody>
      </p:sp>
    </p:spTree>
    <p:extLst>
      <p:ext uri="{BB962C8B-B14F-4D97-AF65-F5344CB8AC3E}">
        <p14:creationId xmlns:p14="http://schemas.microsoft.com/office/powerpoint/2010/main" val="34722331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43E94DCF-DF2F-45A4-B2CC-C32F94A18BCD}"/>
              </a:ext>
            </a:extLst>
          </p:cNvPr>
          <p:cNvSpPr txBox="1"/>
          <p:nvPr/>
        </p:nvSpPr>
        <p:spPr>
          <a:xfrm>
            <a:off x="172528" y="129396"/>
            <a:ext cx="11585275" cy="555986"/>
          </a:xfrm>
          <a:prstGeom prst="rect">
            <a:avLst/>
          </a:prstGeom>
          <a:noFill/>
        </p:spPr>
        <p:txBody>
          <a:bodyPr wrap="square" rtlCol="0">
            <a:spAutoFit/>
          </a:bodyPr>
          <a:lstStyle/>
          <a:p>
            <a:pPr fontAlgn="base">
              <a:lnSpc>
                <a:spcPct val="115000"/>
              </a:lnSpc>
              <a:spcAft>
                <a:spcPts val="1000"/>
              </a:spcAft>
            </a:pP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Інтелектуальна</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математична</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гра</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Хто</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зверху</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xmlns="" id="{CEEBDD02-4911-4D83-A71C-58D18A6002D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678" y="1552755"/>
            <a:ext cx="3942272" cy="5175849"/>
          </a:xfrm>
          <a:prstGeom prst="rect">
            <a:avLst/>
          </a:prstGeom>
          <a:noFill/>
          <a:ln>
            <a:noFill/>
          </a:ln>
        </p:spPr>
      </p:pic>
      <p:pic>
        <p:nvPicPr>
          <p:cNvPr id="6" name="Рисунок 5">
            <a:extLst>
              <a:ext uri="{FF2B5EF4-FFF2-40B4-BE49-F238E27FC236}">
                <a16:creationId xmlns:a16="http://schemas.microsoft.com/office/drawing/2014/main" xmlns="" id="{CD140506-35AA-4071-9AC8-CF74095F307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0103" y="1173192"/>
            <a:ext cx="4070949" cy="5421667"/>
          </a:xfrm>
          <a:prstGeom prst="rect">
            <a:avLst/>
          </a:prstGeom>
          <a:noFill/>
          <a:ln>
            <a:noFill/>
          </a:ln>
        </p:spPr>
      </p:pic>
      <p:pic>
        <p:nvPicPr>
          <p:cNvPr id="7" name="Рисунок 6">
            <a:extLst>
              <a:ext uri="{FF2B5EF4-FFF2-40B4-BE49-F238E27FC236}">
                <a16:creationId xmlns:a16="http://schemas.microsoft.com/office/drawing/2014/main" xmlns="" id="{7951452D-BA8B-4E0C-BAD5-58D88EFF870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41898" y="1487254"/>
            <a:ext cx="4017033" cy="5262880"/>
          </a:xfrm>
          <a:prstGeom prst="rect">
            <a:avLst/>
          </a:prstGeom>
          <a:noFill/>
          <a:ln>
            <a:noFill/>
          </a:ln>
        </p:spPr>
      </p:pic>
      <p:sp>
        <p:nvSpPr>
          <p:cNvPr id="3" name="TextBox 2">
            <a:extLst>
              <a:ext uri="{FF2B5EF4-FFF2-40B4-BE49-F238E27FC236}">
                <a16:creationId xmlns:a16="http://schemas.microsoft.com/office/drawing/2014/main" xmlns="" id="{3E602259-8473-406A-AC7E-EDA989E3D5B6}"/>
              </a:ext>
            </a:extLst>
          </p:cNvPr>
          <p:cNvSpPr txBox="1"/>
          <p:nvPr/>
        </p:nvSpPr>
        <p:spPr>
          <a:xfrm>
            <a:off x="5710687" y="1268083"/>
            <a:ext cx="45719" cy="369332"/>
          </a:xfrm>
          <a:prstGeom prst="rect">
            <a:avLst/>
          </a:prstGeom>
          <a:noFill/>
        </p:spPr>
        <p:txBody>
          <a:bodyPr wrap="square" rtlCol="0">
            <a:spAutoFit/>
          </a:bodyPr>
          <a:lstStyle/>
          <a:p>
            <a:endParaRPr lang="uk-UA" dirty="0"/>
          </a:p>
        </p:txBody>
      </p:sp>
    </p:spTree>
    <p:extLst>
      <p:ext uri="{BB962C8B-B14F-4D97-AF65-F5344CB8AC3E}">
        <p14:creationId xmlns:p14="http://schemas.microsoft.com/office/powerpoint/2010/main" val="2602180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094233" cy="69442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3C629221-1EBC-446A-96BB-41E3445FB991}"/>
              </a:ext>
            </a:extLst>
          </p:cNvPr>
          <p:cNvSpPr txBox="1"/>
          <p:nvPr/>
        </p:nvSpPr>
        <p:spPr>
          <a:xfrm>
            <a:off x="422964" y="439949"/>
            <a:ext cx="5681931" cy="2031325"/>
          </a:xfrm>
          <a:prstGeom prst="rect">
            <a:avLst/>
          </a:prstGeom>
          <a:noFill/>
        </p:spPr>
        <p:txBody>
          <a:bodyPr wrap="square">
            <a:spAutoFit/>
          </a:bodyPr>
          <a:lstStyle/>
          <a:p>
            <a:r>
              <a:rPr lang="ru-RU" sz="1800" b="1" dirty="0">
                <a:solidFill>
                  <a:schemeClr val="accent1">
                    <a:lumMod val="50000"/>
                  </a:schemeClr>
                </a:solidFill>
                <a:effectLst/>
                <a:latin typeface="Arial" panose="020B0604020202020204" pitchFamily="34" charset="0"/>
                <a:ea typeface="Calibri" panose="020F0502020204030204" pitchFamily="34" charset="0"/>
              </a:rPr>
              <a:t>У </a:t>
            </a:r>
            <a:r>
              <a:rPr lang="ru-RU" sz="1800" b="1" dirty="0" err="1">
                <a:solidFill>
                  <a:schemeClr val="accent1">
                    <a:lumMod val="50000"/>
                  </a:schemeClr>
                </a:solidFill>
                <a:effectLst/>
                <a:latin typeface="Arial" panose="020B0604020202020204" pitchFamily="34" charset="0"/>
                <a:ea typeface="Calibri" panose="020F0502020204030204" pitchFamily="34" charset="0"/>
              </a:rPr>
              <a:t>ході</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sz="1800" b="1" dirty="0" err="1">
                <a:solidFill>
                  <a:schemeClr val="accent1">
                    <a:lumMod val="50000"/>
                  </a:schemeClr>
                </a:solidFill>
                <a:effectLst/>
                <a:latin typeface="Arial" panose="020B0604020202020204" pitchFamily="34" charset="0"/>
                <a:ea typeface="Calibri" panose="020F0502020204030204" pitchFamily="34" charset="0"/>
              </a:rPr>
              <a:t>проведення</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sz="1800" b="1" dirty="0" err="1">
                <a:solidFill>
                  <a:schemeClr val="accent1">
                    <a:lumMod val="50000"/>
                  </a:schemeClr>
                </a:solidFill>
                <a:effectLst/>
                <a:latin typeface="Arial" panose="020B0604020202020204" pitchFamily="34" charset="0"/>
                <a:ea typeface="Calibri" panose="020F0502020204030204" pitchFamily="34" charset="0"/>
              </a:rPr>
              <a:t>математичної</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sz="1800" b="1" dirty="0" err="1">
                <a:solidFill>
                  <a:schemeClr val="accent1">
                    <a:lumMod val="50000"/>
                  </a:schemeClr>
                </a:solidFill>
                <a:effectLst/>
                <a:latin typeface="Arial" panose="020B0604020202020204" pitchFamily="34" charset="0"/>
                <a:ea typeface="Calibri" panose="020F0502020204030204" pitchFamily="34" charset="0"/>
              </a:rPr>
              <a:t>гри</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sz="1800" b="1" dirty="0" err="1">
                <a:solidFill>
                  <a:schemeClr val="accent1">
                    <a:lumMod val="50000"/>
                  </a:schemeClr>
                </a:solidFill>
                <a:effectLst/>
                <a:latin typeface="Arial" panose="020B0604020202020204" pitchFamily="34" charset="0"/>
                <a:ea typeface="Calibri" panose="020F0502020204030204" pitchFamily="34" charset="0"/>
              </a:rPr>
              <a:t>організованої</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sz="1800" b="1" dirty="0" err="1">
                <a:solidFill>
                  <a:schemeClr val="accent1">
                    <a:lumMod val="50000"/>
                  </a:schemeClr>
                </a:solidFill>
                <a:effectLst/>
                <a:latin typeface="Arial" panose="020B0604020202020204" pitchFamily="34" charset="0"/>
                <a:ea typeface="Calibri" panose="020F0502020204030204" pitchFamily="34" charset="0"/>
              </a:rPr>
              <a:t>викладачами</a:t>
            </a:r>
            <a:r>
              <a:rPr lang="ru-RU" sz="1800" b="1" dirty="0">
                <a:solidFill>
                  <a:schemeClr val="accent1">
                    <a:lumMod val="50000"/>
                  </a:schemeClr>
                </a:solidFill>
                <a:effectLst/>
                <a:latin typeface="Arial" panose="020B0604020202020204" pitchFamily="34" charset="0"/>
                <a:ea typeface="Calibri" panose="020F0502020204030204" pitchFamily="34" charset="0"/>
              </a:rPr>
              <a:t> Тамарою </a:t>
            </a:r>
            <a:r>
              <a:rPr lang="ru-RU" sz="1800" b="1" dirty="0" err="1">
                <a:solidFill>
                  <a:schemeClr val="accent1">
                    <a:lumMod val="50000"/>
                  </a:schemeClr>
                </a:solidFill>
                <a:effectLst/>
                <a:latin typeface="Arial" panose="020B0604020202020204" pitchFamily="34" charset="0"/>
                <a:ea typeface="Calibri" panose="020F0502020204030204" pitchFamily="34" charset="0"/>
              </a:rPr>
              <a:t>Мулесою</a:t>
            </a:r>
            <a:r>
              <a:rPr lang="ru-RU" b="1" dirty="0">
                <a:solidFill>
                  <a:schemeClr val="accent1">
                    <a:lumMod val="50000"/>
                  </a:schemeClr>
                </a:solidFill>
                <a:latin typeface="Arial" panose="020B0604020202020204" pitchFamily="34" charset="0"/>
                <a:ea typeface="Calibri" panose="020F0502020204030204" pitchFamily="34" charset="0"/>
              </a:rPr>
              <a:t> та</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b="1" dirty="0" err="1">
                <a:solidFill>
                  <a:schemeClr val="accent1">
                    <a:lumMod val="50000"/>
                  </a:schemeClr>
                </a:solidFill>
                <a:latin typeface="Arial" panose="020B0604020202020204" pitchFamily="34" charset="0"/>
                <a:ea typeface="Calibri" panose="020F0502020204030204" pitchFamily="34" charset="0"/>
              </a:rPr>
              <a:t>М</a:t>
            </a:r>
            <a:r>
              <a:rPr lang="ru-RU" sz="1800" b="1" dirty="0" err="1">
                <a:solidFill>
                  <a:schemeClr val="accent1">
                    <a:lumMod val="50000"/>
                  </a:schemeClr>
                </a:solidFill>
                <a:effectLst/>
                <a:latin typeface="Arial" panose="020B0604020202020204" pitchFamily="34" charset="0"/>
                <a:ea typeface="Calibri" panose="020F0502020204030204" pitchFamily="34" charset="0"/>
              </a:rPr>
              <a:t>арією</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sz="1800" b="1" dirty="0" err="1">
                <a:solidFill>
                  <a:schemeClr val="accent1">
                    <a:lumMod val="50000"/>
                  </a:schemeClr>
                </a:solidFill>
                <a:effectLst/>
                <a:latin typeface="Arial" panose="020B0604020202020204" pitchFamily="34" charset="0"/>
                <a:ea typeface="Calibri" panose="020F0502020204030204" pitchFamily="34" charset="0"/>
              </a:rPr>
              <a:t>Денчилею</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b="1" dirty="0" err="1">
                <a:solidFill>
                  <a:schemeClr val="accent1">
                    <a:lumMod val="50000"/>
                  </a:schemeClr>
                </a:solidFill>
                <a:latin typeface="Arial" panose="020B0604020202020204" pitchFamily="34" charset="0"/>
                <a:ea typeface="Calibri" panose="020F0502020204030204" pitchFamily="34" charset="0"/>
              </a:rPr>
              <a:t>с</a:t>
            </a:r>
            <a:r>
              <a:rPr lang="ru-RU" sz="1800" b="1" dirty="0" err="1">
                <a:solidFill>
                  <a:schemeClr val="accent1">
                    <a:lumMod val="50000"/>
                  </a:schemeClr>
                </a:solidFill>
                <a:effectLst/>
                <a:latin typeface="Arial" panose="020B0604020202020204" pitchFamily="34" charset="0"/>
                <a:ea typeface="Calibri" panose="020F0502020204030204" pitchFamily="34" charset="0"/>
              </a:rPr>
              <a:t>туденти</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sz="1800" b="1" dirty="0" err="1">
                <a:solidFill>
                  <a:schemeClr val="accent1">
                    <a:lumMod val="50000"/>
                  </a:schemeClr>
                </a:solidFill>
                <a:effectLst/>
                <a:latin typeface="Arial" panose="020B0604020202020204" pitchFamily="34" charset="0"/>
                <a:ea typeface="Calibri" panose="020F0502020204030204" pitchFamily="34" charset="0"/>
              </a:rPr>
              <a:t>змогли</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sz="1800" b="1" dirty="0" err="1">
                <a:solidFill>
                  <a:schemeClr val="accent1">
                    <a:lumMod val="50000"/>
                  </a:schemeClr>
                </a:solidFill>
                <a:effectLst/>
                <a:latin typeface="Arial" panose="020B0604020202020204" pitchFamily="34" charset="0"/>
                <a:ea typeface="Calibri" panose="020F0502020204030204" pitchFamily="34" charset="0"/>
              </a:rPr>
              <a:t>побачити</a:t>
            </a:r>
            <a:r>
              <a:rPr lang="ru-RU" sz="1800" b="1" dirty="0">
                <a:solidFill>
                  <a:schemeClr val="accent1">
                    <a:lumMod val="50000"/>
                  </a:schemeClr>
                </a:solidFill>
                <a:effectLst/>
                <a:latin typeface="Arial" panose="020B0604020202020204" pitchFamily="34" charset="0"/>
                <a:ea typeface="Calibri" panose="020F0502020204030204" pitchFamily="34" charset="0"/>
              </a:rPr>
              <a:t> не </a:t>
            </a:r>
            <a:r>
              <a:rPr lang="ru-RU" sz="1800" b="1" dirty="0" err="1">
                <a:solidFill>
                  <a:schemeClr val="accent1">
                    <a:lumMod val="50000"/>
                  </a:schemeClr>
                </a:solidFill>
                <a:effectLst/>
                <a:latin typeface="Arial" panose="020B0604020202020204" pitchFamily="34" charset="0"/>
                <a:ea typeface="Calibri" panose="020F0502020204030204" pitchFamily="34" charset="0"/>
              </a:rPr>
              <a:t>тільки</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sz="1800" b="1" dirty="0" err="1">
                <a:solidFill>
                  <a:schemeClr val="accent1">
                    <a:lumMod val="50000"/>
                  </a:schemeClr>
                </a:solidFill>
                <a:effectLst/>
                <a:latin typeface="Arial" panose="020B0604020202020204" pitchFamily="34" charset="0"/>
                <a:ea typeface="Calibri" panose="020F0502020204030204" pitchFamily="34" charset="0"/>
              </a:rPr>
              <a:t>чітку</a:t>
            </a:r>
            <a:r>
              <a:rPr lang="ru-RU" sz="1800" b="1" dirty="0">
                <a:solidFill>
                  <a:schemeClr val="accent1">
                    <a:lumMod val="50000"/>
                  </a:schemeClr>
                </a:solidFill>
                <a:effectLst/>
                <a:latin typeface="Arial" panose="020B0604020202020204" pitchFamily="34" charset="0"/>
                <a:ea typeface="Calibri" panose="020F0502020204030204" pitchFamily="34" charset="0"/>
              </a:rPr>
              <a:t> й </a:t>
            </a:r>
            <a:r>
              <a:rPr lang="ru-RU" sz="1800" b="1" dirty="0" err="1">
                <a:solidFill>
                  <a:schemeClr val="accent1">
                    <a:lumMod val="50000"/>
                  </a:schemeClr>
                </a:solidFill>
                <a:effectLst/>
                <a:latin typeface="Arial" panose="020B0604020202020204" pitchFamily="34" charset="0"/>
                <a:ea typeface="Calibri" panose="020F0502020204030204" pitchFamily="34" charset="0"/>
              </a:rPr>
              <a:t>строгу</a:t>
            </a:r>
            <a:r>
              <a:rPr lang="ru-RU" sz="1800" b="1" dirty="0">
                <a:solidFill>
                  <a:schemeClr val="accent1">
                    <a:lumMod val="50000"/>
                  </a:schemeClr>
                </a:solidFill>
                <a:effectLst/>
                <a:latin typeface="Arial" panose="020B0604020202020204" pitchFamily="34" charset="0"/>
                <a:ea typeface="Calibri" panose="020F0502020204030204" pitchFamily="34" charset="0"/>
              </a:rPr>
              <a:t> сторону математики, а й </a:t>
            </a:r>
            <a:r>
              <a:rPr lang="ru-RU" sz="1800" b="1" dirty="0" err="1">
                <a:solidFill>
                  <a:schemeClr val="accent1">
                    <a:lumMod val="50000"/>
                  </a:schemeClr>
                </a:solidFill>
                <a:effectLst/>
                <a:latin typeface="Arial" panose="020B0604020202020204" pitchFamily="34" charset="0"/>
                <a:ea typeface="Calibri" panose="020F0502020204030204" pitchFamily="34" charset="0"/>
              </a:rPr>
              <a:t>магічну</a:t>
            </a:r>
            <a:r>
              <a:rPr lang="ru-RU" sz="1800" b="1" dirty="0">
                <a:solidFill>
                  <a:schemeClr val="accent1">
                    <a:lumMod val="50000"/>
                  </a:schemeClr>
                </a:solidFill>
                <a:effectLst/>
                <a:latin typeface="Arial" panose="020B0604020202020204" pitchFamily="34" charset="0"/>
                <a:ea typeface="Calibri" panose="020F0502020204030204" pitchFamily="34" charset="0"/>
              </a:rPr>
              <a:t> та </a:t>
            </a:r>
            <a:r>
              <a:rPr lang="ru-RU" sz="1800" b="1" dirty="0" err="1">
                <a:solidFill>
                  <a:schemeClr val="accent1">
                    <a:lumMod val="50000"/>
                  </a:schemeClr>
                </a:solidFill>
                <a:effectLst/>
                <a:latin typeface="Arial" panose="020B0604020202020204" pitchFamily="34" charset="0"/>
                <a:ea typeface="Calibri" panose="020F0502020204030204" pitchFamily="34" charset="0"/>
              </a:rPr>
              <a:t>красиву</a:t>
            </a:r>
            <a:r>
              <a:rPr lang="ru-RU" sz="1800" b="1" dirty="0">
                <a:solidFill>
                  <a:schemeClr val="accent1">
                    <a:lumMod val="50000"/>
                  </a:schemeClr>
                </a:solidFill>
                <a:effectLst/>
                <a:latin typeface="Arial" panose="020B0604020202020204" pitchFamily="34" charset="0"/>
                <a:ea typeface="Calibri" panose="020F0502020204030204" pitchFamily="34" charset="0"/>
              </a:rPr>
              <a:t>, яка </a:t>
            </a:r>
            <a:r>
              <a:rPr lang="ru-RU" sz="1800" b="1" dirty="0" err="1">
                <a:solidFill>
                  <a:schemeClr val="accent1">
                    <a:lumMod val="50000"/>
                  </a:schemeClr>
                </a:solidFill>
                <a:effectLst/>
                <a:latin typeface="Arial" panose="020B0604020202020204" pitchFamily="34" charset="0"/>
                <a:ea typeface="Calibri" panose="020F0502020204030204" pitchFamily="34" charset="0"/>
              </a:rPr>
              <a:t>дозволяє</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sz="1800" b="1" dirty="0" err="1">
                <a:solidFill>
                  <a:schemeClr val="accent1">
                    <a:lumMod val="50000"/>
                  </a:schemeClr>
                </a:solidFill>
                <a:effectLst/>
                <a:latin typeface="Arial" panose="020B0604020202020204" pitchFamily="34" charset="0"/>
                <a:ea typeface="Calibri" panose="020F0502020204030204" pitchFamily="34" charset="0"/>
              </a:rPr>
              <a:t>повеселитись</a:t>
            </a:r>
            <a:r>
              <a:rPr lang="ru-RU" sz="1800" b="1" dirty="0">
                <a:solidFill>
                  <a:schemeClr val="accent1">
                    <a:lumMod val="50000"/>
                  </a:schemeClr>
                </a:solidFill>
                <a:effectLst/>
                <a:latin typeface="Arial" panose="020B0604020202020204" pitchFamily="34" charset="0"/>
                <a:ea typeface="Calibri" panose="020F0502020204030204" pitchFamily="34" charset="0"/>
              </a:rPr>
              <a:t> й </a:t>
            </a:r>
            <a:r>
              <a:rPr lang="ru-RU" sz="1800" b="1" dirty="0" err="1">
                <a:solidFill>
                  <a:schemeClr val="accent1">
                    <a:lumMod val="50000"/>
                  </a:schemeClr>
                </a:solidFill>
                <a:effectLst/>
                <a:latin typeface="Arial" panose="020B0604020202020204" pitchFamily="34" charset="0"/>
                <a:ea typeface="Calibri" panose="020F0502020204030204" pitchFamily="34" charset="0"/>
              </a:rPr>
              <a:t>отримати</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sz="1800" b="1" dirty="0" err="1">
                <a:solidFill>
                  <a:schemeClr val="accent1">
                    <a:lumMod val="50000"/>
                  </a:schemeClr>
                </a:solidFill>
                <a:effectLst/>
                <a:latin typeface="Arial" panose="020B0604020202020204" pitchFamily="34" charset="0"/>
                <a:ea typeface="Calibri" panose="020F0502020204030204" pitchFamily="34" charset="0"/>
              </a:rPr>
              <a:t>задоволення</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sz="1800" b="1" dirty="0" err="1">
                <a:solidFill>
                  <a:schemeClr val="accent1">
                    <a:lumMod val="50000"/>
                  </a:schemeClr>
                </a:solidFill>
                <a:effectLst/>
                <a:latin typeface="Arial" panose="020B0604020202020204" pitchFamily="34" charset="0"/>
                <a:ea typeface="Calibri" panose="020F0502020204030204" pitchFamily="34" charset="0"/>
              </a:rPr>
              <a:t>від</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sz="1800" b="1" dirty="0" err="1">
                <a:solidFill>
                  <a:schemeClr val="accent1">
                    <a:lumMod val="50000"/>
                  </a:schemeClr>
                </a:solidFill>
                <a:effectLst/>
                <a:latin typeface="Arial" panose="020B0604020202020204" pitchFamily="34" charset="0"/>
                <a:ea typeface="Calibri" panose="020F0502020204030204" pitchFamily="34" charset="0"/>
              </a:rPr>
              <a:t>своїх</a:t>
            </a:r>
            <a:r>
              <a:rPr lang="ru-RU" sz="1800" b="1" dirty="0">
                <a:solidFill>
                  <a:schemeClr val="accent1">
                    <a:lumMod val="50000"/>
                  </a:schemeClr>
                </a:solidFill>
                <a:effectLst/>
                <a:latin typeface="Arial" panose="020B0604020202020204" pitchFamily="34" charset="0"/>
                <a:ea typeface="Calibri" panose="020F0502020204030204" pitchFamily="34" charset="0"/>
              </a:rPr>
              <a:t> </a:t>
            </a:r>
            <a:r>
              <a:rPr lang="ru-RU" sz="1800" b="1" dirty="0" err="1">
                <a:solidFill>
                  <a:schemeClr val="accent1">
                    <a:lumMod val="50000"/>
                  </a:schemeClr>
                </a:solidFill>
                <a:effectLst/>
                <a:latin typeface="Arial" panose="020B0604020202020204" pitchFamily="34" charset="0"/>
                <a:ea typeface="Calibri" panose="020F0502020204030204" pitchFamily="34" charset="0"/>
              </a:rPr>
              <a:t>знань</a:t>
            </a:r>
            <a:r>
              <a:rPr lang="ru-RU" sz="1800" b="1" dirty="0">
                <a:solidFill>
                  <a:schemeClr val="accent1">
                    <a:lumMod val="50000"/>
                  </a:schemeClr>
                </a:solidFill>
                <a:effectLst/>
                <a:latin typeface="Arial" panose="020B0604020202020204" pitchFamily="34" charset="0"/>
                <a:ea typeface="Calibri" panose="020F0502020204030204" pitchFamily="34" charset="0"/>
              </a:rPr>
              <a:t>. </a:t>
            </a:r>
            <a:endParaRPr lang="uk-UA" b="1" dirty="0">
              <a:solidFill>
                <a:schemeClr val="accent1">
                  <a:lumMod val="50000"/>
                </a:schemeClr>
              </a:solidFill>
            </a:endParaRPr>
          </a:p>
        </p:txBody>
      </p:sp>
      <p:pic>
        <p:nvPicPr>
          <p:cNvPr id="4" name="Рисунок 3">
            <a:extLst>
              <a:ext uri="{FF2B5EF4-FFF2-40B4-BE49-F238E27FC236}">
                <a16:creationId xmlns:a16="http://schemas.microsoft.com/office/drawing/2014/main" xmlns="" id="{C18FBA87-E411-4112-869C-29C0265450DB}"/>
              </a:ext>
            </a:extLst>
          </p:cNvPr>
          <p:cNvPicPr>
            <a:picLocks noChangeAspect="1"/>
          </p:cNvPicPr>
          <p:nvPr/>
        </p:nvPicPr>
        <p:blipFill rotWithShape="1">
          <a:blip r:embed="rId3">
            <a:extLst>
              <a:ext uri="{28A0092B-C50C-407E-A947-70E740481C1C}">
                <a14:useLocalDpi xmlns:a14="http://schemas.microsoft.com/office/drawing/2010/main" val="0"/>
              </a:ext>
            </a:extLst>
          </a:blip>
          <a:srcRect t="33834" r="926" b="33416"/>
          <a:stretch/>
        </p:blipFill>
        <p:spPr bwMode="auto">
          <a:xfrm>
            <a:off x="6676845" y="293299"/>
            <a:ext cx="4744798" cy="3075047"/>
          </a:xfrm>
          <a:prstGeom prst="rect">
            <a:avLst/>
          </a:prstGeom>
          <a:noFill/>
          <a:ln>
            <a:noFill/>
          </a:ln>
          <a:extLst>
            <a:ext uri="{53640926-AAD7-44D8-BBD7-CCE9431645EC}">
              <a14:shadowObscured xmlns:a14="http://schemas.microsoft.com/office/drawing/2010/main"/>
            </a:ext>
          </a:extLst>
        </p:spPr>
      </p:pic>
      <p:pic>
        <p:nvPicPr>
          <p:cNvPr id="6" name="Рисунок 5">
            <a:extLst>
              <a:ext uri="{FF2B5EF4-FFF2-40B4-BE49-F238E27FC236}">
                <a16:creationId xmlns:a16="http://schemas.microsoft.com/office/drawing/2014/main" xmlns="" id="{FD205FBF-3946-43D4-9B11-1B689ACA8DA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0423" y="2700068"/>
            <a:ext cx="6095999" cy="4313208"/>
          </a:xfrm>
          <a:prstGeom prst="rect">
            <a:avLst/>
          </a:prstGeom>
          <a:noFill/>
          <a:ln>
            <a:noFill/>
          </a:ln>
        </p:spPr>
      </p:pic>
      <p:pic>
        <p:nvPicPr>
          <p:cNvPr id="7" name="Рисунок 6">
            <a:extLst>
              <a:ext uri="{FF2B5EF4-FFF2-40B4-BE49-F238E27FC236}">
                <a16:creationId xmlns:a16="http://schemas.microsoft.com/office/drawing/2014/main" xmlns="" id="{9F018854-328D-47ED-8572-F8326E891A3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76845" y="3429000"/>
            <a:ext cx="4774187" cy="3484245"/>
          </a:xfrm>
          <a:prstGeom prst="rect">
            <a:avLst/>
          </a:prstGeom>
          <a:noFill/>
          <a:ln>
            <a:noFill/>
          </a:ln>
        </p:spPr>
      </p:pic>
    </p:spTree>
    <p:extLst>
      <p:ext uri="{BB962C8B-B14F-4D97-AF65-F5344CB8AC3E}">
        <p14:creationId xmlns:p14="http://schemas.microsoft.com/office/powerpoint/2010/main" val="3023558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2CE3D362-3670-4AD9-A0DA-8AD77DE8CC37}"/>
              </a:ext>
            </a:extLst>
          </p:cNvPr>
          <p:cNvSpPr txBox="1"/>
          <p:nvPr/>
        </p:nvSpPr>
        <p:spPr>
          <a:xfrm>
            <a:off x="457983" y="360219"/>
            <a:ext cx="11004431" cy="1182503"/>
          </a:xfrm>
          <a:prstGeom prst="rect">
            <a:avLst/>
          </a:prstGeom>
          <a:noFill/>
        </p:spPr>
        <p:txBody>
          <a:bodyPr wrap="square" rtlCol="0">
            <a:spAutoFit/>
          </a:bodyPr>
          <a:lstStyle/>
          <a:p>
            <a:pPr algn="ctr">
              <a:lnSpc>
                <a:spcPct val="115000"/>
              </a:lnSpc>
              <a:spcAft>
                <a:spcPts val="1000"/>
              </a:spcAft>
            </a:pPr>
            <a:r>
              <a:rPr lang="uk-UA" sz="2800" b="1" dirty="0">
                <a:solidFill>
                  <a:schemeClr val="accent5">
                    <a:lumMod val="50000"/>
                  </a:schemeClr>
                </a:solidFill>
                <a:ea typeface="Calibri" panose="020F0502020204030204" pitchFamily="34" charset="0"/>
                <a:cs typeface="Times New Roman" panose="02020603050405020304" pitchFamily="18" charset="0"/>
              </a:rPr>
              <a:t>Інформаційна година цікавих повідомлень </a:t>
            </a:r>
          </a:p>
          <a:p>
            <a:pPr algn="ctr">
              <a:lnSpc>
                <a:spcPct val="115000"/>
              </a:lnSpc>
              <a:spcAft>
                <a:spcPts val="1000"/>
              </a:spcAft>
            </a:pPr>
            <a:r>
              <a:rPr lang="uk-UA" sz="2800" b="1" dirty="0">
                <a:solidFill>
                  <a:schemeClr val="accent5">
                    <a:lumMod val="50000"/>
                  </a:schemeClr>
                </a:solidFill>
                <a:ea typeface="Calibri" panose="020F0502020204030204" pitchFamily="34" charset="0"/>
                <a:cs typeface="Times New Roman" panose="02020603050405020304" pitchFamily="18" charset="0"/>
              </a:rPr>
              <a:t>«Фізико-біологічні аспекти сучасної енергетики» </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89774F93-5ED9-41F2-A21C-79F7A496B043}"/>
              </a:ext>
            </a:extLst>
          </p:cNvPr>
          <p:cNvPicPr/>
          <p:nvPr/>
        </p:nvPicPr>
        <p:blipFill>
          <a:blip r:embed="rId3" cstate="print"/>
          <a:srcRect/>
          <a:stretch>
            <a:fillRect/>
          </a:stretch>
        </p:blipFill>
        <p:spPr bwMode="auto">
          <a:xfrm>
            <a:off x="4554416" y="2100531"/>
            <a:ext cx="3094892" cy="4425351"/>
          </a:xfrm>
          <a:prstGeom prst="rect">
            <a:avLst/>
          </a:prstGeom>
          <a:noFill/>
        </p:spPr>
      </p:pic>
      <p:pic>
        <p:nvPicPr>
          <p:cNvPr id="5" name="Рисунок 4">
            <a:extLst>
              <a:ext uri="{FF2B5EF4-FFF2-40B4-BE49-F238E27FC236}">
                <a16:creationId xmlns:a16="http://schemas.microsoft.com/office/drawing/2014/main" xmlns="" id="{590E87ED-0089-409E-9EE7-5A2AF87405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932317"/>
            <a:ext cx="4468965" cy="4761780"/>
          </a:xfrm>
          <a:prstGeom prst="rect">
            <a:avLst/>
          </a:prstGeom>
        </p:spPr>
      </p:pic>
      <p:pic>
        <p:nvPicPr>
          <p:cNvPr id="6" name="Рисунок 5">
            <a:extLst>
              <a:ext uri="{FF2B5EF4-FFF2-40B4-BE49-F238E27FC236}">
                <a16:creationId xmlns:a16="http://schemas.microsoft.com/office/drawing/2014/main" xmlns="" id="{1BEFCB1E-6A59-4548-A666-24181A2DDD8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4" t="44081" r="154" b="3149"/>
          <a:stretch/>
        </p:blipFill>
        <p:spPr bwMode="auto">
          <a:xfrm>
            <a:off x="7723037" y="1828800"/>
            <a:ext cx="4371198" cy="489980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25009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012"/>
            <a:ext cx="12191999" cy="6927011"/>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3F214069-7DA1-4824-9E92-4BD76F8272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011" y="34156"/>
            <a:ext cx="3657384" cy="4189275"/>
          </a:xfrm>
          <a:prstGeom prst="rect">
            <a:avLst/>
          </a:prstGeom>
        </p:spPr>
      </p:pic>
      <p:pic>
        <p:nvPicPr>
          <p:cNvPr id="4" name="Рисунок 3">
            <a:extLst>
              <a:ext uri="{FF2B5EF4-FFF2-40B4-BE49-F238E27FC236}">
                <a16:creationId xmlns:a16="http://schemas.microsoft.com/office/drawing/2014/main" xmlns="" id="{73F89AF8-C237-4AA6-9181-3CC9F1C033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7914" y="120074"/>
            <a:ext cx="4175125" cy="4103358"/>
          </a:xfrm>
          <a:prstGeom prst="rect">
            <a:avLst/>
          </a:prstGeom>
        </p:spPr>
      </p:pic>
      <p:pic>
        <p:nvPicPr>
          <p:cNvPr id="5" name="Рисунок 4">
            <a:extLst>
              <a:ext uri="{FF2B5EF4-FFF2-40B4-BE49-F238E27FC236}">
                <a16:creationId xmlns:a16="http://schemas.microsoft.com/office/drawing/2014/main" xmlns="" id="{AA2E5BBC-740E-4CAA-9F59-EFF83D7673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25347" y="207048"/>
            <a:ext cx="4175125" cy="4020257"/>
          </a:xfrm>
          <a:prstGeom prst="rect">
            <a:avLst/>
          </a:prstGeom>
        </p:spPr>
      </p:pic>
      <p:sp>
        <p:nvSpPr>
          <p:cNvPr id="9" name="TextBox 8">
            <a:extLst>
              <a:ext uri="{FF2B5EF4-FFF2-40B4-BE49-F238E27FC236}">
                <a16:creationId xmlns:a16="http://schemas.microsoft.com/office/drawing/2014/main" xmlns="" id="{392D2158-B455-4338-A26B-1B6E33D5F2AC}"/>
              </a:ext>
            </a:extLst>
          </p:cNvPr>
          <p:cNvSpPr txBox="1"/>
          <p:nvPr/>
        </p:nvSpPr>
        <p:spPr>
          <a:xfrm>
            <a:off x="69010" y="4223431"/>
            <a:ext cx="12025223" cy="2883353"/>
          </a:xfrm>
          <a:prstGeom prst="rect">
            <a:avLst/>
          </a:prstGeom>
          <a:noFill/>
        </p:spPr>
        <p:txBody>
          <a:bodyPr wrap="square">
            <a:spAutoFit/>
          </a:bodyPr>
          <a:lstStyle/>
          <a:p>
            <a:pPr algn="just">
              <a:spcAft>
                <a:spcPts val="1000"/>
              </a:spcAft>
            </a:pPr>
            <a:r>
              <a:rPr lang="uk-UA" sz="18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Під час проведення заходу, організованого викладачами біології й екології та фізики і астрономії Любов КАСАРДОЮ та </a:t>
            </a:r>
            <a:r>
              <a:rPr lang="uk-UA" sz="1800" b="1" dirty="0" err="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Мирославою</a:t>
            </a:r>
            <a:r>
              <a:rPr lang="uk-UA" sz="18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 КУНДРЕЮ,  здобувачі освіти ознайомилися з  сучасними  традиційними та альтернативними джерелами енергетики,  їх перевагами та недоліками, усвідомили їх важливість та значимість для задоволення потреб людства,  збереження природних ресурсів планети. </a:t>
            </a:r>
            <a:endParaRPr lang="uk-UA" sz="14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1000"/>
              </a:spcAft>
            </a:pPr>
            <a:r>
              <a:rPr lang="uk-UA" sz="18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  Студенти отримали гарний настрій та позитивні емоції від персонального  «Енергетичного послання Всесвіту» у вигляді листочка з побажанням та льодяником,  представлених відео-мемів, жартівливого енергетичного гороскопу для усіх знаків зодіаку, створених студентами І курсу спеціальності «Харчові технології», що вдало поєднували фізико-біологічний гумор з тематикою енергетики.</a:t>
            </a:r>
            <a:endParaRPr lang="uk-UA" sz="14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uk-UA" sz="1800" b="1" dirty="0">
                <a:solidFill>
                  <a:srgbClr val="984807"/>
                </a:solidFill>
                <a:effectLst/>
                <a:latin typeface="Calibri" panose="020F0502020204030204" pitchFamily="34" charset="0"/>
                <a:ea typeface="Calibri" panose="020F0502020204030204" pitchFamily="34" charset="0"/>
                <a:cs typeface="Calibri" panose="020F0502020204030204" pitchFamily="34" charset="0"/>
              </a:rPr>
              <a:t>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5588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1EF3418D-98F2-4608-A792-38FCACF2C1C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403" y="3561219"/>
            <a:ext cx="6358276" cy="3259863"/>
          </a:xfrm>
          <a:prstGeom prst="rect">
            <a:avLst/>
          </a:prstGeom>
          <a:noFill/>
          <a:ln>
            <a:noFill/>
          </a:ln>
        </p:spPr>
      </p:pic>
      <p:sp>
        <p:nvSpPr>
          <p:cNvPr id="2" name="TextBox 1">
            <a:extLst>
              <a:ext uri="{FF2B5EF4-FFF2-40B4-BE49-F238E27FC236}">
                <a16:creationId xmlns:a16="http://schemas.microsoft.com/office/drawing/2014/main" xmlns="" id="{4A6A15FB-51D6-4E0B-8A56-EE93FC9D6724}"/>
              </a:ext>
            </a:extLst>
          </p:cNvPr>
          <p:cNvSpPr txBox="1"/>
          <p:nvPr/>
        </p:nvSpPr>
        <p:spPr>
          <a:xfrm flipH="1">
            <a:off x="110403" y="1"/>
            <a:ext cx="11952794" cy="584775"/>
          </a:xfrm>
          <a:prstGeom prst="rect">
            <a:avLst/>
          </a:prstGeom>
          <a:noFill/>
        </p:spPr>
        <p:txBody>
          <a:bodyPr wrap="square" rtlCol="0">
            <a:spAutoFit/>
          </a:bodyPr>
          <a:lstStyle/>
          <a:p>
            <a:pPr algn="ctr"/>
            <a:r>
              <a:rPr lang="uk-UA" sz="3200" b="1" dirty="0">
                <a:solidFill>
                  <a:schemeClr val="accent5">
                    <a:lumMod val="50000"/>
                  </a:schemeClr>
                </a:solidFill>
              </a:rPr>
              <a:t>   </a:t>
            </a:r>
            <a:r>
              <a:rPr lang="uk-UA" sz="2800" b="1" dirty="0" err="1">
                <a:solidFill>
                  <a:schemeClr val="accent5">
                    <a:lumMod val="75000"/>
                  </a:schemeClr>
                </a:solidFill>
              </a:rPr>
              <a:t>Пізнавально</a:t>
            </a:r>
            <a:r>
              <a:rPr lang="uk-UA" sz="2800" b="1" dirty="0">
                <a:solidFill>
                  <a:schemeClr val="accent5">
                    <a:lumMod val="75000"/>
                  </a:schemeClr>
                </a:solidFill>
              </a:rPr>
              <a:t>-розважальна подорож у країну «Хімія»  </a:t>
            </a:r>
          </a:p>
        </p:txBody>
      </p:sp>
      <p:pic>
        <p:nvPicPr>
          <p:cNvPr id="5" name="Рисунок 4">
            <a:extLst>
              <a:ext uri="{FF2B5EF4-FFF2-40B4-BE49-F238E27FC236}">
                <a16:creationId xmlns:a16="http://schemas.microsoft.com/office/drawing/2014/main" xmlns="" id="{7BFCAAB6-9CF9-4270-B9C1-C54D720C2918}"/>
              </a:ext>
            </a:extLst>
          </p:cNvPr>
          <p:cNvPicPr>
            <a:picLocks noChangeAspect="1"/>
          </p:cNvPicPr>
          <p:nvPr/>
        </p:nvPicPr>
        <p:blipFill rotWithShape="1">
          <a:blip r:embed="rId4">
            <a:extLst>
              <a:ext uri="{28A0092B-C50C-407E-A947-70E740481C1C}">
                <a14:useLocalDpi xmlns:a14="http://schemas.microsoft.com/office/drawing/2010/main" val="0"/>
              </a:ext>
            </a:extLst>
          </a:blip>
          <a:srcRect l="-1" r="-39" b="12369"/>
          <a:stretch/>
        </p:blipFill>
        <p:spPr bwMode="auto">
          <a:xfrm>
            <a:off x="6523879" y="790844"/>
            <a:ext cx="5539318" cy="5861087"/>
          </a:xfrm>
          <a:prstGeom prst="rect">
            <a:avLst/>
          </a:prstGeom>
          <a:noFill/>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xmlns="" id="{CB3E4518-7DBC-4F6A-8374-B062D061BA3C}"/>
              </a:ext>
            </a:extLst>
          </p:cNvPr>
          <p:cNvSpPr txBox="1"/>
          <p:nvPr/>
        </p:nvSpPr>
        <p:spPr>
          <a:xfrm>
            <a:off x="73602" y="664234"/>
            <a:ext cx="6358276" cy="2776337"/>
          </a:xfrm>
          <a:prstGeom prst="rect">
            <a:avLst/>
          </a:prstGeom>
          <a:noFill/>
        </p:spPr>
        <p:txBody>
          <a:bodyPr wrap="square">
            <a:spAutoFit/>
          </a:bodyPr>
          <a:lstStyle/>
          <a:p>
            <a:pPr indent="449580" algn="just">
              <a:lnSpc>
                <a:spcPct val="115000"/>
              </a:lnSpc>
              <a:spcAft>
                <a:spcPts val="800"/>
              </a:spcAft>
            </a:pPr>
            <a:r>
              <a:rPr lang="uk-UA" sz="1700" b="1" dirty="0">
                <a:solidFill>
                  <a:schemeClr val="accent1">
                    <a:lumMod val="50000"/>
                  </a:schemeClr>
                </a:solidFill>
                <a:effectLst/>
                <a:ea typeface="Times New Roman" panose="02020603050405020304" pitchFamily="18" charset="0"/>
                <a:cs typeface="Segoe UI Historic" panose="020B0502040204020203" pitchFamily="34" charset="0"/>
              </a:rPr>
              <a:t>Цікавий та жвавий інтерес викликала у здобувачів освіти   </a:t>
            </a:r>
            <a:r>
              <a:rPr lang="uk-UA" sz="1700" b="1" dirty="0" err="1">
                <a:solidFill>
                  <a:schemeClr val="accent1">
                    <a:lumMod val="50000"/>
                  </a:schemeClr>
                </a:solidFill>
                <a:effectLst/>
                <a:ea typeface="Calibri" panose="020F0502020204030204" pitchFamily="34" charset="0"/>
                <a:cs typeface="Times New Roman" panose="02020603050405020304" pitchFamily="18" charset="0"/>
              </a:rPr>
              <a:t>пізнавально</a:t>
            </a:r>
            <a:r>
              <a:rPr lang="uk-UA" sz="1700" b="1" dirty="0">
                <a:solidFill>
                  <a:schemeClr val="accent1">
                    <a:lumMod val="50000"/>
                  </a:schemeClr>
                </a:solidFill>
                <a:effectLst/>
                <a:ea typeface="Calibri" panose="020F0502020204030204" pitchFamily="34" charset="0"/>
                <a:cs typeface="Times New Roman" panose="02020603050405020304" pitchFamily="18" charset="0"/>
              </a:rPr>
              <a:t>-розважальна подорож у чарівну дивовижну країну «Хімія», під час якої студенти зі своїми екскурсоводами Маріанною Дяченко та Вікторією </a:t>
            </a:r>
            <a:r>
              <a:rPr lang="uk-UA" sz="1700" b="1" dirty="0" err="1">
                <a:solidFill>
                  <a:schemeClr val="accent1">
                    <a:lumMod val="50000"/>
                  </a:schemeClr>
                </a:solidFill>
                <a:effectLst/>
                <a:ea typeface="Calibri" panose="020F0502020204030204" pitchFamily="34" charset="0"/>
                <a:cs typeface="Times New Roman" panose="02020603050405020304" pitchFamily="18" charset="0"/>
              </a:rPr>
              <a:t>Грицищук</a:t>
            </a:r>
            <a:r>
              <a:rPr lang="uk-UA" sz="1700" b="1" dirty="0">
                <a:solidFill>
                  <a:schemeClr val="accent1">
                    <a:lumMod val="50000"/>
                  </a:schemeClr>
                </a:solidFill>
                <a:effectLst/>
                <a:ea typeface="Calibri" panose="020F0502020204030204" pitchFamily="34" charset="0"/>
                <a:cs typeface="Times New Roman" panose="02020603050405020304" pitchFamily="18" charset="0"/>
              </a:rPr>
              <a:t>  із захопленням знайомилися з «</a:t>
            </a:r>
            <a:r>
              <a:rPr lang="uk-UA" sz="1700" b="1" dirty="0">
                <a:solidFill>
                  <a:schemeClr val="accent1">
                    <a:lumMod val="50000"/>
                  </a:schemeClr>
                </a:solidFill>
                <a:effectLst/>
                <a:ea typeface="Times New Roman" panose="02020603050405020304" pitchFamily="18" charset="0"/>
                <a:cs typeface="Times New Roman" panose="02020603050405020304" pitchFamily="18" charset="0"/>
              </a:rPr>
              <a:t>мешканцями країни Хімії»,  </a:t>
            </a:r>
            <a:r>
              <a:rPr lang="uk-UA" sz="1700" b="1" dirty="0">
                <a:solidFill>
                  <a:schemeClr val="accent1">
                    <a:lumMod val="50000"/>
                  </a:schemeClr>
                </a:solidFill>
                <a:effectLst/>
                <a:ea typeface="Calibri" panose="020F0502020204030204" pitchFamily="34" charset="0"/>
                <a:cs typeface="Times New Roman" panose="02020603050405020304" pitchFamily="18" charset="0"/>
              </a:rPr>
              <a:t>брали участь у проведенні конкурсів «Цікаві літери»,</a:t>
            </a:r>
            <a:r>
              <a:rPr lang="uk-UA" sz="1700" b="1" dirty="0">
                <a:solidFill>
                  <a:schemeClr val="accent1">
                    <a:lumMod val="50000"/>
                  </a:schemeClr>
                </a:solidFill>
                <a:effectLst/>
                <a:ea typeface="Times New Roman" panose="02020603050405020304" pitchFamily="18" charset="0"/>
                <a:cs typeface="Times New Roman" panose="02020603050405020304" pitchFamily="18" charset="0"/>
              </a:rPr>
              <a:t> </a:t>
            </a:r>
            <a:r>
              <a:rPr lang="uk-UA" sz="1700" b="1" dirty="0">
                <a:solidFill>
                  <a:schemeClr val="accent1">
                    <a:lumMod val="50000"/>
                  </a:schemeClr>
                </a:solidFill>
                <a:effectLst/>
                <a:ea typeface="Calibri" panose="020F0502020204030204" pitchFamily="34" charset="0"/>
                <a:cs typeface="Times New Roman" panose="02020603050405020304" pitchFamily="18" charset="0"/>
              </a:rPr>
              <a:t> «SMS-повідомлення»,</a:t>
            </a:r>
            <a:r>
              <a:rPr lang="uk-UA" sz="1700" b="1" dirty="0">
                <a:solidFill>
                  <a:schemeClr val="accent1">
                    <a:lumMod val="50000"/>
                  </a:schemeClr>
                </a:solidFill>
                <a:effectLst/>
                <a:ea typeface="Times New Roman" panose="02020603050405020304" pitchFamily="18" charset="0"/>
                <a:cs typeface="Times New Roman" panose="02020603050405020304" pitchFamily="18" charset="0"/>
              </a:rPr>
              <a:t> </a:t>
            </a:r>
            <a:r>
              <a:rPr lang="uk-UA" sz="1700" b="1" dirty="0">
                <a:solidFill>
                  <a:schemeClr val="accent1">
                    <a:lumMod val="50000"/>
                  </a:schemeClr>
                </a:solidFill>
                <a:effectLst/>
                <a:ea typeface="Calibri" panose="020F0502020204030204" pitchFamily="34" charset="0"/>
                <a:cs typeface="Times New Roman" panose="02020603050405020304" pitchFamily="18" charset="0"/>
              </a:rPr>
              <a:t>«Вибери партнера», «Дивовижний препарат», зосереджували  увагу на екологічних компонентах хімічної освіти. </a:t>
            </a:r>
          </a:p>
        </p:txBody>
      </p:sp>
    </p:spTree>
    <p:extLst>
      <p:ext uri="{BB962C8B-B14F-4D97-AF65-F5344CB8AC3E}">
        <p14:creationId xmlns:p14="http://schemas.microsoft.com/office/powerpoint/2010/main" val="862650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2E79AFEA-AD32-4787-AE5C-4C65F59FAC8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84929" y="196312"/>
            <a:ext cx="9209305" cy="6564703"/>
          </a:xfrm>
          <a:prstGeom prst="rect">
            <a:avLst/>
          </a:prstGeom>
          <a:noFill/>
          <a:ln>
            <a:noFill/>
          </a:ln>
        </p:spPr>
      </p:pic>
      <p:sp>
        <p:nvSpPr>
          <p:cNvPr id="6" name="TextBox 5">
            <a:extLst>
              <a:ext uri="{FF2B5EF4-FFF2-40B4-BE49-F238E27FC236}">
                <a16:creationId xmlns:a16="http://schemas.microsoft.com/office/drawing/2014/main" xmlns="" id="{85F3E621-24DF-4057-B0C4-B9323CCA60BA}"/>
              </a:ext>
            </a:extLst>
          </p:cNvPr>
          <p:cNvSpPr txBox="1"/>
          <p:nvPr/>
        </p:nvSpPr>
        <p:spPr>
          <a:xfrm>
            <a:off x="97767" y="173743"/>
            <a:ext cx="2689396" cy="6687408"/>
          </a:xfrm>
          <a:prstGeom prst="rect">
            <a:avLst/>
          </a:prstGeom>
          <a:noFill/>
        </p:spPr>
        <p:txBody>
          <a:bodyPr wrap="square">
            <a:spAutoFit/>
          </a:bodyPr>
          <a:lstStyle/>
          <a:p>
            <a:pPr indent="449580">
              <a:lnSpc>
                <a:spcPct val="115000"/>
              </a:lnSpc>
              <a:spcAft>
                <a:spcPts val="750"/>
              </a:spcAft>
            </a:pPr>
            <a:r>
              <a:rPr lang="uk-UA" sz="1700" b="1" dirty="0">
                <a:solidFill>
                  <a:schemeClr val="accent4">
                    <a:lumMod val="50000"/>
                  </a:schemeClr>
                </a:solidFill>
                <a:effectLst/>
                <a:latin typeface="inherit"/>
                <a:ea typeface="Times New Roman" panose="02020603050405020304" pitchFamily="18" charset="0"/>
                <a:cs typeface="Segoe UI Historic" panose="020B0502040204020203" pitchFamily="34" charset="0"/>
              </a:rPr>
              <a:t>Щирі здивування та  яскраві враження отримали  присутні від захоплюючих дослідів:</a:t>
            </a:r>
            <a:r>
              <a:rPr lang="uk-UA" sz="1700" b="1" dirty="0">
                <a:solidFill>
                  <a:schemeClr val="accent4">
                    <a:lumMod val="50000"/>
                  </a:schemeClr>
                </a:solidFill>
                <a:effectLst/>
                <a:latin typeface="Times New Roman" panose="02020603050405020304" pitchFamily="18" charset="0"/>
                <a:ea typeface="Times New Roman" panose="02020603050405020304" pitchFamily="18" charset="0"/>
              </a:rPr>
              <a:t> </a:t>
            </a:r>
            <a:r>
              <a:rPr lang="uk-UA" sz="1700" b="1" dirty="0">
                <a:solidFill>
                  <a:schemeClr val="accent2">
                    <a:lumMod val="50000"/>
                  </a:schemeClr>
                </a:solidFill>
                <a:effectLst/>
                <a:ea typeface="Times New Roman" panose="02020603050405020304" pitchFamily="18" charset="0"/>
              </a:rPr>
              <a:t>«Зміна кольору квітів», «Хімічна веселка»,  «Фараонові змії», «</a:t>
            </a:r>
            <a:r>
              <a:rPr lang="uk-UA" sz="1700" b="1" dirty="0" err="1">
                <a:solidFill>
                  <a:schemeClr val="accent2">
                    <a:lumMod val="50000"/>
                  </a:schemeClr>
                </a:solidFill>
                <a:effectLst/>
                <a:ea typeface="Times New Roman" panose="02020603050405020304" pitchFamily="18" charset="0"/>
              </a:rPr>
              <a:t>Проявка</a:t>
            </a:r>
            <a:r>
              <a:rPr lang="uk-UA" sz="1700" b="1" dirty="0">
                <a:solidFill>
                  <a:schemeClr val="accent2">
                    <a:lumMod val="50000"/>
                  </a:schemeClr>
                </a:solidFill>
                <a:effectLst/>
                <a:ea typeface="Times New Roman" panose="02020603050405020304" pitchFamily="18" charset="0"/>
              </a:rPr>
              <a:t> фотографій», </a:t>
            </a:r>
            <a:r>
              <a:rPr lang="uk-UA" sz="1700" b="1" dirty="0">
                <a:solidFill>
                  <a:schemeClr val="accent4">
                    <a:lumMod val="50000"/>
                  </a:schemeClr>
                </a:solidFill>
                <a:effectLst/>
                <a:ea typeface="Times New Roman" panose="02020603050405020304" pitchFamily="18" charset="0"/>
              </a:rPr>
              <a:t>які майстерно демонстрували дослідниці хімії Вікторія </a:t>
            </a:r>
            <a:r>
              <a:rPr lang="uk-UA" sz="1700" b="1" dirty="0" err="1">
                <a:solidFill>
                  <a:schemeClr val="accent4">
                    <a:lumMod val="50000"/>
                  </a:schemeClr>
                </a:solidFill>
                <a:effectLst/>
                <a:ea typeface="Times New Roman" panose="02020603050405020304" pitchFamily="18" charset="0"/>
              </a:rPr>
              <a:t>Хархаліс</a:t>
            </a:r>
            <a:r>
              <a:rPr lang="uk-UA" sz="1700" b="1" dirty="0">
                <a:solidFill>
                  <a:schemeClr val="accent4">
                    <a:lumMod val="50000"/>
                  </a:schemeClr>
                </a:solidFill>
                <a:effectLst/>
                <a:ea typeface="Times New Roman" panose="02020603050405020304" pitchFamily="18" charset="0"/>
              </a:rPr>
              <a:t> та Валерія Граб, що по-справжньому заворожувало, спонукало студентів поринути  у загадковий, таємничий і дивовижний світ хімічних перетворень.</a:t>
            </a:r>
          </a:p>
        </p:txBody>
      </p:sp>
    </p:spTree>
    <p:extLst>
      <p:ext uri="{BB962C8B-B14F-4D97-AF65-F5344CB8AC3E}">
        <p14:creationId xmlns:p14="http://schemas.microsoft.com/office/powerpoint/2010/main" val="14365706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242428" cy="7108166"/>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608EEBC7-CDD1-403B-8E01-4FADB9E5C02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034" y="185206"/>
            <a:ext cx="5911966" cy="6146322"/>
          </a:xfrm>
          <a:prstGeom prst="rect">
            <a:avLst/>
          </a:prstGeom>
          <a:noFill/>
          <a:ln>
            <a:noFill/>
          </a:ln>
        </p:spPr>
      </p:pic>
      <p:pic>
        <p:nvPicPr>
          <p:cNvPr id="4" name="Рисунок 3">
            <a:extLst>
              <a:ext uri="{FF2B5EF4-FFF2-40B4-BE49-F238E27FC236}">
                <a16:creationId xmlns:a16="http://schemas.microsoft.com/office/drawing/2014/main" xmlns="" id="{37472895-5189-4F68-A92B-D1A4575A072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47028" y="3315271"/>
            <a:ext cx="5048885" cy="3016257"/>
          </a:xfrm>
          <a:prstGeom prst="rect">
            <a:avLst/>
          </a:prstGeom>
          <a:noFill/>
          <a:ln>
            <a:noFill/>
          </a:ln>
        </p:spPr>
      </p:pic>
      <p:pic>
        <p:nvPicPr>
          <p:cNvPr id="5" name="Рисунок 4">
            <a:extLst>
              <a:ext uri="{FF2B5EF4-FFF2-40B4-BE49-F238E27FC236}">
                <a16:creationId xmlns:a16="http://schemas.microsoft.com/office/drawing/2014/main" xmlns="" id="{87CA8C43-5035-4B77-9F16-9E633228B5A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47029" y="199061"/>
            <a:ext cx="5048885" cy="3016257"/>
          </a:xfrm>
          <a:prstGeom prst="rect">
            <a:avLst/>
          </a:prstGeom>
          <a:noFill/>
          <a:ln>
            <a:noFill/>
          </a:ln>
        </p:spPr>
      </p:pic>
      <p:sp>
        <p:nvSpPr>
          <p:cNvPr id="2" name="TextBox 1">
            <a:extLst>
              <a:ext uri="{FF2B5EF4-FFF2-40B4-BE49-F238E27FC236}">
                <a16:creationId xmlns:a16="http://schemas.microsoft.com/office/drawing/2014/main" xmlns="" id="{D513FEF3-DB1B-4077-B494-2C0C3B5BA1CF}"/>
              </a:ext>
            </a:extLst>
          </p:cNvPr>
          <p:cNvSpPr txBox="1"/>
          <p:nvPr/>
        </p:nvSpPr>
        <p:spPr>
          <a:xfrm>
            <a:off x="103517" y="6331528"/>
            <a:ext cx="12088482" cy="584775"/>
          </a:xfrm>
          <a:prstGeom prst="rect">
            <a:avLst/>
          </a:prstGeom>
          <a:noFill/>
        </p:spPr>
        <p:txBody>
          <a:bodyPr wrap="square" rtlCol="0">
            <a:spAutoFit/>
          </a:bodyPr>
          <a:lstStyle/>
          <a:p>
            <a:pPr algn="ctr"/>
            <a:r>
              <a:rPr lang="uk-UA" sz="1600" b="1" dirty="0">
                <a:solidFill>
                  <a:srgbClr val="002060"/>
                </a:solidFill>
              </a:rPr>
              <a:t>Заступник директора коледжу з навчальної роботи Оксана РАТІ  висловлює подяку здобувачам освіти та викладачам хімії </a:t>
            </a:r>
            <a:r>
              <a:rPr lang="uk-UA" sz="1600" b="1" dirty="0" smtClean="0">
                <a:solidFill>
                  <a:srgbClr val="002060"/>
                </a:solidFill>
              </a:rPr>
              <a:t>Ганні </a:t>
            </a:r>
            <a:r>
              <a:rPr lang="uk-UA" sz="1600" b="1" dirty="0">
                <a:solidFill>
                  <a:srgbClr val="002060"/>
                </a:solidFill>
              </a:rPr>
              <a:t>ЧЕРНОБУК, </a:t>
            </a:r>
            <a:r>
              <a:rPr lang="uk-UA" sz="1600" b="1" dirty="0" err="1">
                <a:solidFill>
                  <a:srgbClr val="002060"/>
                </a:solidFill>
              </a:rPr>
              <a:t>Еріці</a:t>
            </a:r>
            <a:r>
              <a:rPr lang="uk-UA" sz="1600" b="1" dirty="0">
                <a:solidFill>
                  <a:srgbClr val="002060"/>
                </a:solidFill>
              </a:rPr>
              <a:t> ОГАРЬ, Марині ЮГАС за проведення цікавого та змістовного заходу</a:t>
            </a:r>
          </a:p>
        </p:txBody>
      </p:sp>
    </p:spTree>
    <p:extLst>
      <p:ext uri="{BB962C8B-B14F-4D97-AF65-F5344CB8AC3E}">
        <p14:creationId xmlns:p14="http://schemas.microsoft.com/office/powerpoint/2010/main" val="2770116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313592" cy="707015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CD9866BD-E9F7-4D24-B5B9-182E1928F98D}"/>
              </a:ext>
            </a:extLst>
          </p:cNvPr>
          <p:cNvSpPr txBox="1"/>
          <p:nvPr/>
        </p:nvSpPr>
        <p:spPr>
          <a:xfrm>
            <a:off x="94890" y="155275"/>
            <a:ext cx="11869947" cy="555986"/>
          </a:xfrm>
          <a:prstGeom prst="rect">
            <a:avLst/>
          </a:prstGeom>
          <a:noFill/>
        </p:spPr>
        <p:txBody>
          <a:bodyPr wrap="square">
            <a:spAutoFit/>
          </a:bodyPr>
          <a:lstStyle/>
          <a:p>
            <a:pPr algn="ctr" fontAlgn="base">
              <a:lnSpc>
                <a:spcPct val="115000"/>
              </a:lnSpc>
              <a:spcAft>
                <a:spcPts val="1000"/>
              </a:spcAft>
            </a:pP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Пізнавальне</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виїзне</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заняття</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з </a:t>
            </a: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біології</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та </a:t>
            </a: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екології</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xmlns="" id="{D684EC3E-35DD-460D-B3B8-DEF49A5C185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4999" y="866537"/>
            <a:ext cx="5129837" cy="3144746"/>
          </a:xfrm>
          <a:prstGeom prst="rect">
            <a:avLst/>
          </a:prstGeom>
          <a:noFill/>
          <a:ln>
            <a:noFill/>
          </a:ln>
        </p:spPr>
      </p:pic>
      <p:pic>
        <p:nvPicPr>
          <p:cNvPr id="6" name="Рисунок 5">
            <a:extLst>
              <a:ext uri="{FF2B5EF4-FFF2-40B4-BE49-F238E27FC236}">
                <a16:creationId xmlns:a16="http://schemas.microsoft.com/office/drawing/2014/main" xmlns="" id="{7DDAF84B-7F9B-40D7-93A7-92AA823F9BC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4889" y="3769743"/>
            <a:ext cx="4161729" cy="3246469"/>
          </a:xfrm>
          <a:prstGeom prst="rect">
            <a:avLst/>
          </a:prstGeom>
          <a:noFill/>
          <a:ln>
            <a:noFill/>
          </a:ln>
        </p:spPr>
      </p:pic>
      <p:pic>
        <p:nvPicPr>
          <p:cNvPr id="7" name="Рисунок 6">
            <a:extLst>
              <a:ext uri="{FF2B5EF4-FFF2-40B4-BE49-F238E27FC236}">
                <a16:creationId xmlns:a16="http://schemas.microsoft.com/office/drawing/2014/main" xmlns="" id="{9C20CF77-CA96-453C-886D-E378C502A80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86578" y="4011283"/>
            <a:ext cx="3651034" cy="2981976"/>
          </a:xfrm>
          <a:prstGeom prst="rect">
            <a:avLst/>
          </a:prstGeom>
          <a:noFill/>
          <a:ln>
            <a:noFill/>
          </a:ln>
        </p:spPr>
      </p:pic>
      <p:pic>
        <p:nvPicPr>
          <p:cNvPr id="8" name="Рисунок 7">
            <a:extLst>
              <a:ext uri="{FF2B5EF4-FFF2-40B4-BE49-F238E27FC236}">
                <a16:creationId xmlns:a16="http://schemas.microsoft.com/office/drawing/2014/main" xmlns="" id="{2FFF5517-A7EB-4D15-8C67-4E5BE77FF02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03107" y="4011283"/>
            <a:ext cx="4161730" cy="3824605"/>
          </a:xfrm>
          <a:prstGeom prst="rect">
            <a:avLst/>
          </a:prstGeom>
          <a:noFill/>
          <a:ln>
            <a:noFill/>
          </a:ln>
        </p:spPr>
      </p:pic>
      <p:sp>
        <p:nvSpPr>
          <p:cNvPr id="10" name="TextBox 9">
            <a:extLst>
              <a:ext uri="{FF2B5EF4-FFF2-40B4-BE49-F238E27FC236}">
                <a16:creationId xmlns:a16="http://schemas.microsoft.com/office/drawing/2014/main" xmlns="" id="{37D16D84-EEF9-49B0-8534-1166AD3AC543}"/>
              </a:ext>
            </a:extLst>
          </p:cNvPr>
          <p:cNvSpPr txBox="1"/>
          <p:nvPr/>
        </p:nvSpPr>
        <p:spPr>
          <a:xfrm>
            <a:off x="227163" y="952801"/>
            <a:ext cx="6475563" cy="3208165"/>
          </a:xfrm>
          <a:prstGeom prst="rect">
            <a:avLst/>
          </a:prstGeom>
          <a:noFill/>
        </p:spPr>
        <p:txBody>
          <a:bodyPr wrap="square">
            <a:spAutoFit/>
          </a:bodyPr>
          <a:lstStyle/>
          <a:p>
            <a:pPr algn="just" fontAlgn="base"/>
            <a:r>
              <a:rPr lang="uk-UA" sz="1800" b="1" dirty="0">
                <a:solidFill>
                  <a:srgbClr val="984807"/>
                </a:solidFill>
                <a:effectLst/>
                <a:latin typeface="Calibri" panose="020F0502020204030204" pitchFamily="34" charset="0"/>
                <a:ea typeface="Times New Roman" panose="02020603050405020304" pitchFamily="18" charset="0"/>
              </a:rPr>
              <a:t>У рамках тижня циклової комісії природничо-математичних дисциплін під керівництвом викладача біології та екології</a:t>
            </a:r>
            <a:r>
              <a:rPr lang="en-US" sz="1800" b="1" dirty="0">
                <a:solidFill>
                  <a:srgbClr val="984807"/>
                </a:solidFill>
                <a:effectLst/>
                <a:latin typeface="Calibri" panose="020F0502020204030204" pitchFamily="34" charset="0"/>
                <a:ea typeface="Times New Roman" panose="02020603050405020304" pitchFamily="18" charset="0"/>
              </a:rPr>
              <a:t> </a:t>
            </a:r>
            <a:r>
              <a:rPr lang="uk-UA" sz="1800" b="1" dirty="0">
                <a:solidFill>
                  <a:srgbClr val="984807"/>
                </a:solidFill>
                <a:effectLst/>
                <a:latin typeface="Calibri" panose="020F0502020204030204" pitchFamily="34" charset="0"/>
                <a:ea typeface="Times New Roman" panose="02020603050405020304" pitchFamily="18" charset="0"/>
              </a:rPr>
              <a:t>Ганни ДЕНЧИЛІ-САКАЛЬ</a:t>
            </a:r>
            <a:r>
              <a:rPr lang="en-US" sz="1800" b="1" dirty="0">
                <a:solidFill>
                  <a:srgbClr val="984807"/>
                </a:solidFill>
                <a:effectLst/>
                <a:latin typeface="Calibri" panose="020F0502020204030204" pitchFamily="34" charset="0"/>
                <a:ea typeface="Times New Roman" panose="02020603050405020304" pitchFamily="18" charset="0"/>
              </a:rPr>
              <a:t> </a:t>
            </a:r>
            <a:r>
              <a:rPr lang="uk-UA" sz="1800" b="1" dirty="0">
                <a:solidFill>
                  <a:srgbClr val="984807"/>
                </a:solidFill>
                <a:effectLst/>
                <a:latin typeface="Calibri" panose="020F0502020204030204" pitchFamily="34" charset="0"/>
                <a:ea typeface="Times New Roman" panose="02020603050405020304" pitchFamily="18" charset="0"/>
              </a:rPr>
              <a:t>для студентів І курсу спеціальності «Підприємництво та торгівля» було проведено виїзне заняття на базі</a:t>
            </a:r>
            <a:r>
              <a:rPr lang="en-US" sz="1800" b="1" dirty="0">
                <a:solidFill>
                  <a:srgbClr val="984807"/>
                </a:solidFill>
                <a:effectLst/>
                <a:latin typeface="Calibri" panose="020F0502020204030204" pitchFamily="34" charset="0"/>
                <a:ea typeface="Times New Roman" panose="02020603050405020304" pitchFamily="18" charset="0"/>
              </a:rPr>
              <a:t> </a:t>
            </a:r>
            <a:r>
              <a:rPr lang="uk-UA" sz="1800" b="1" dirty="0">
                <a:solidFill>
                  <a:srgbClr val="984807"/>
                </a:solidFill>
                <a:effectLst/>
                <a:latin typeface="Calibri" panose="020F0502020204030204" pitchFamily="34" charset="0"/>
                <a:ea typeface="Times New Roman" panose="02020603050405020304" pitchFamily="18" charset="0"/>
              </a:rPr>
              <a:t>Ботанічного саду</a:t>
            </a:r>
            <a:r>
              <a:rPr lang="en-US" sz="1800" dirty="0">
                <a:solidFill>
                  <a:srgbClr val="984807"/>
                </a:solidFill>
                <a:effectLst/>
                <a:latin typeface="Calibri" panose="020F0502020204030204" pitchFamily="34" charset="0"/>
                <a:ea typeface="Times New Roman" panose="02020603050405020304" pitchFamily="18" charset="0"/>
              </a:rPr>
              <a:t> </a:t>
            </a:r>
            <a:r>
              <a:rPr lang="uk-UA" sz="1800" b="1" dirty="0">
                <a:solidFill>
                  <a:srgbClr val="984807"/>
                </a:solidFill>
                <a:effectLst/>
                <a:latin typeface="Calibri" panose="020F0502020204030204" pitchFamily="34" charset="0"/>
                <a:ea typeface="Times New Roman" panose="02020603050405020304" pitchFamily="18" charset="0"/>
              </a:rPr>
              <a:t>та</a:t>
            </a:r>
            <a:r>
              <a:rPr lang="en-US" sz="1800" b="1" dirty="0">
                <a:solidFill>
                  <a:srgbClr val="984807"/>
                </a:solidFill>
                <a:effectLst/>
                <a:latin typeface="Calibri" panose="020F0502020204030204" pitchFamily="34" charset="0"/>
                <a:ea typeface="Times New Roman" panose="02020603050405020304" pitchFamily="18" charset="0"/>
              </a:rPr>
              <a:t> </a:t>
            </a:r>
            <a:r>
              <a:rPr lang="uk-UA" sz="1800" b="1" dirty="0">
                <a:solidFill>
                  <a:srgbClr val="984807"/>
                </a:solidFill>
                <a:effectLst/>
                <a:latin typeface="Calibri" panose="020F0502020204030204" pitchFamily="34" charset="0"/>
                <a:ea typeface="Times New Roman" panose="02020603050405020304" pitchFamily="18" charset="0"/>
              </a:rPr>
              <a:t>Зоологічного музею Ужгородського національного університету</a:t>
            </a:r>
            <a:r>
              <a:rPr lang="uk-UA" sz="1800" dirty="0">
                <a:solidFill>
                  <a:srgbClr val="984807"/>
                </a:solidFill>
                <a:effectLst/>
                <a:latin typeface="Calibri" panose="020F0502020204030204" pitchFamily="34" charset="0"/>
                <a:ea typeface="Times New Roman" panose="02020603050405020304" pitchFamily="18" charset="0"/>
              </a:rPr>
              <a:t>.</a:t>
            </a:r>
            <a:endParaRPr lang="uk-UA" sz="1600" dirty="0">
              <a:effectLst/>
              <a:latin typeface="Times New Roman" panose="02020603050405020304" pitchFamily="18" charset="0"/>
              <a:ea typeface="Times New Roman" panose="02020603050405020304" pitchFamily="18" charset="0"/>
            </a:endParaRPr>
          </a:p>
          <a:p>
            <a:pPr algn="just" fontAlgn="base"/>
            <a:r>
              <a:rPr lang="uk-UA" sz="1800" b="1" dirty="0">
                <a:solidFill>
                  <a:srgbClr val="984807"/>
                </a:solidFill>
                <a:effectLst/>
                <a:latin typeface="Calibri" panose="020F0502020204030204" pitchFamily="34" charset="0"/>
                <a:ea typeface="Times New Roman" panose="02020603050405020304" pitchFamily="18" charset="0"/>
              </a:rPr>
              <a:t> Ботанічний сад УжНУ вразив студентів різноманіттям тропічних та субтропічних рослин: від дерев, чагарників і квіткових культур до екзотичних екземплярів із різних кліматичних зон світу. </a:t>
            </a:r>
            <a:endParaRPr lang="uk-UA" sz="1600" dirty="0">
              <a:effectLst/>
              <a:latin typeface="Times New Roman" panose="02020603050405020304" pitchFamily="18" charset="0"/>
              <a:ea typeface="Times New Roman" panose="02020603050405020304" pitchFamily="18" charset="0"/>
            </a:endParaRPr>
          </a:p>
          <a:p>
            <a:pPr algn="just" fontAlgn="base"/>
            <a:r>
              <a:rPr lang="uk-UA" sz="1600" dirty="0">
                <a:solidFill>
                  <a:srgbClr val="000000"/>
                </a:solidFill>
                <a:effectLst/>
                <a:latin typeface="Arial" panose="020B0604020202020204" pitchFamily="34" charset="0"/>
                <a:ea typeface="Times New Roman" panose="02020603050405020304" pitchFamily="18" charset="0"/>
              </a:rPr>
              <a:t> </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89950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B21C608D-2044-4122-91D8-C044A4A460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19978" y="634040"/>
            <a:ext cx="5262113" cy="5719315"/>
          </a:xfrm>
          <a:prstGeom prst="rect">
            <a:avLst/>
          </a:prstGeom>
          <a:noFill/>
          <a:ln>
            <a:noFill/>
          </a:ln>
        </p:spPr>
      </p:pic>
      <p:pic>
        <p:nvPicPr>
          <p:cNvPr id="4" name="Рисунок 3">
            <a:extLst>
              <a:ext uri="{FF2B5EF4-FFF2-40B4-BE49-F238E27FC236}">
                <a16:creationId xmlns:a16="http://schemas.microsoft.com/office/drawing/2014/main" xmlns="" id="{71D097F8-9202-4DB4-9A8D-CA8EBAF1D7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390" y="224287"/>
            <a:ext cx="4095390" cy="3269411"/>
          </a:xfrm>
          <a:prstGeom prst="rect">
            <a:avLst/>
          </a:prstGeom>
          <a:noFill/>
          <a:ln>
            <a:noFill/>
          </a:ln>
        </p:spPr>
      </p:pic>
      <p:pic>
        <p:nvPicPr>
          <p:cNvPr id="5" name="Рисунок 4">
            <a:extLst>
              <a:ext uri="{FF2B5EF4-FFF2-40B4-BE49-F238E27FC236}">
                <a16:creationId xmlns:a16="http://schemas.microsoft.com/office/drawing/2014/main" xmlns="" id="{C48E89C0-12C8-4252-9B2A-496AE6AC4AE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389" y="3185766"/>
            <a:ext cx="4095390" cy="3565897"/>
          </a:xfrm>
          <a:prstGeom prst="rect">
            <a:avLst/>
          </a:prstGeom>
          <a:noFill/>
          <a:ln>
            <a:noFill/>
          </a:ln>
        </p:spPr>
      </p:pic>
      <p:sp>
        <p:nvSpPr>
          <p:cNvPr id="7" name="TextBox 6">
            <a:extLst>
              <a:ext uri="{FF2B5EF4-FFF2-40B4-BE49-F238E27FC236}">
                <a16:creationId xmlns:a16="http://schemas.microsoft.com/office/drawing/2014/main" xmlns="" id="{5C5EA1FC-FD6C-4997-BF41-B517D8D04485}"/>
              </a:ext>
            </a:extLst>
          </p:cNvPr>
          <p:cNvSpPr txBox="1"/>
          <p:nvPr/>
        </p:nvSpPr>
        <p:spPr>
          <a:xfrm>
            <a:off x="4262167" y="733245"/>
            <a:ext cx="2552700" cy="5488939"/>
          </a:xfrm>
          <a:prstGeom prst="rect">
            <a:avLst/>
          </a:prstGeom>
          <a:noFill/>
        </p:spPr>
        <p:txBody>
          <a:bodyPr wrap="square">
            <a:spAutoFit/>
          </a:bodyPr>
          <a:lstStyle/>
          <a:p>
            <a:pPr>
              <a:lnSpc>
                <a:spcPct val="115000"/>
              </a:lnSpc>
              <a:spcAft>
                <a:spcPts val="1000"/>
              </a:spcAft>
            </a:pPr>
            <a:r>
              <a:rPr lang="ru-RU" sz="1800" b="1" dirty="0" err="1">
                <a:solidFill>
                  <a:srgbClr val="002060"/>
                </a:solidFill>
                <a:effectLst/>
                <a:ea typeface="Calibri" panose="020F0502020204030204" pitchFamily="34" charset="0"/>
                <a:cs typeface="Times New Roman" panose="02020603050405020304" pitchFamily="18" charset="0"/>
              </a:rPr>
              <a:t>Огляд</a:t>
            </a:r>
            <a:r>
              <a:rPr lang="ru-RU"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експозиції</a:t>
            </a:r>
            <a:r>
              <a:rPr lang="ru-RU"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Зоологічного</a:t>
            </a:r>
            <a:r>
              <a:rPr lang="ru-RU" sz="1800" b="1" dirty="0">
                <a:solidFill>
                  <a:srgbClr val="002060"/>
                </a:solidFill>
                <a:effectLst/>
                <a:ea typeface="Calibri" panose="020F0502020204030204" pitchFamily="34" charset="0"/>
                <a:cs typeface="Times New Roman" panose="02020603050405020304" pitchFamily="18" charset="0"/>
              </a:rPr>
              <a:t> музею дав </a:t>
            </a:r>
            <a:r>
              <a:rPr lang="ru-RU" sz="1800" b="1" dirty="0" err="1">
                <a:solidFill>
                  <a:srgbClr val="002060"/>
                </a:solidFill>
                <a:effectLst/>
                <a:ea typeface="Calibri" panose="020F0502020204030204" pitchFamily="34" charset="0"/>
                <a:cs typeface="Times New Roman" panose="02020603050405020304" pitchFamily="18" charset="0"/>
              </a:rPr>
              <a:t>змогу</a:t>
            </a:r>
            <a:r>
              <a:rPr lang="ru-RU" sz="1800" b="1" dirty="0">
                <a:solidFill>
                  <a:srgbClr val="002060"/>
                </a:solidFill>
                <a:effectLst/>
                <a:ea typeface="Calibri" panose="020F0502020204030204" pitchFamily="34" charset="0"/>
                <a:cs typeface="Times New Roman" panose="02020603050405020304" pitchFamily="18" charset="0"/>
              </a:rPr>
              <a:t> студентам </a:t>
            </a:r>
            <a:r>
              <a:rPr lang="ru-RU" sz="1800" b="1" dirty="0" err="1">
                <a:solidFill>
                  <a:srgbClr val="002060"/>
                </a:solidFill>
                <a:effectLst/>
                <a:ea typeface="Calibri" panose="020F0502020204030204" pitchFamily="34" charset="0"/>
                <a:cs typeface="Times New Roman" panose="02020603050405020304" pitchFamily="18" charset="0"/>
              </a:rPr>
              <a:t>ознайомитися</a:t>
            </a:r>
            <a:r>
              <a:rPr lang="ru-RU" sz="1800" b="1" dirty="0">
                <a:solidFill>
                  <a:srgbClr val="002060"/>
                </a:solidFill>
                <a:effectLst/>
                <a:ea typeface="Calibri" panose="020F0502020204030204" pitchFamily="34" charset="0"/>
                <a:cs typeface="Times New Roman" panose="02020603050405020304" pitchFamily="18" charset="0"/>
              </a:rPr>
              <a:t> з </a:t>
            </a:r>
            <a:r>
              <a:rPr lang="ru-RU" sz="1800" b="1" dirty="0" err="1">
                <a:solidFill>
                  <a:srgbClr val="002060"/>
                </a:solidFill>
                <a:effectLst/>
                <a:ea typeface="Calibri" panose="020F0502020204030204" pitchFamily="34" charset="0"/>
                <a:cs typeface="Times New Roman" panose="02020603050405020304" pitchFamily="18" charset="0"/>
              </a:rPr>
              <a:t>представниками</a:t>
            </a:r>
            <a:r>
              <a:rPr lang="ru-RU"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світової</a:t>
            </a:r>
            <a:r>
              <a:rPr lang="ru-RU"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фауни</a:t>
            </a:r>
            <a:r>
              <a:rPr lang="ru-RU" sz="1800" b="1" dirty="0">
                <a:solidFill>
                  <a:srgbClr val="002060"/>
                </a:solidFill>
                <a:effectLst/>
                <a:ea typeface="Calibri" panose="020F0502020204030204" pitchFamily="34" charset="0"/>
                <a:cs typeface="Times New Roman" panose="02020603050405020304" pitchFamily="18" charset="0"/>
              </a:rPr>
              <a:t> та </a:t>
            </a:r>
            <a:r>
              <a:rPr lang="ru-RU" sz="1800" b="1" dirty="0" err="1">
                <a:solidFill>
                  <a:srgbClr val="002060"/>
                </a:solidFill>
                <a:effectLst/>
                <a:ea typeface="Calibri" panose="020F0502020204030204" pitchFamily="34" charset="0"/>
                <a:cs typeface="Times New Roman" panose="02020603050405020304" pitchFamily="18" charset="0"/>
              </a:rPr>
              <a:t>розширити</a:t>
            </a:r>
            <a:r>
              <a:rPr lang="ru-RU"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уявлення</a:t>
            </a:r>
            <a:r>
              <a:rPr lang="ru-RU" sz="1800" b="1" dirty="0">
                <a:solidFill>
                  <a:srgbClr val="002060"/>
                </a:solidFill>
                <a:effectLst/>
                <a:ea typeface="Calibri" panose="020F0502020204030204" pitchFamily="34" charset="0"/>
                <a:cs typeface="Times New Roman" panose="02020603050405020304" pitchFamily="18" charset="0"/>
              </a:rPr>
              <a:t> про </a:t>
            </a:r>
            <a:r>
              <a:rPr lang="ru-RU" sz="1800" b="1" dirty="0" err="1">
                <a:solidFill>
                  <a:srgbClr val="002060"/>
                </a:solidFill>
                <a:effectLst/>
                <a:ea typeface="Calibri" panose="020F0502020204030204" pitchFamily="34" charset="0"/>
                <a:cs typeface="Times New Roman" panose="02020603050405020304" pitchFamily="18" charset="0"/>
              </a:rPr>
              <a:t>біорізноманіття</a:t>
            </a:r>
            <a:r>
              <a:rPr lang="ru-RU"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планети</a:t>
            </a:r>
            <a:r>
              <a:rPr lang="en-US"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Такі</a:t>
            </a:r>
            <a:r>
              <a:rPr lang="ru-RU"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заняття</a:t>
            </a:r>
            <a:r>
              <a:rPr lang="ru-RU"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сприяють</a:t>
            </a:r>
            <a:r>
              <a:rPr lang="ru-RU"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поглибленню</a:t>
            </a:r>
            <a:r>
              <a:rPr lang="ru-RU"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знань</a:t>
            </a:r>
            <a:r>
              <a:rPr lang="ru-RU" sz="1800" b="1" dirty="0">
                <a:solidFill>
                  <a:srgbClr val="002060"/>
                </a:solidFill>
                <a:effectLst/>
                <a:ea typeface="Calibri" panose="020F0502020204030204" pitchFamily="34" charset="0"/>
                <a:cs typeface="Times New Roman" panose="02020603050405020304" pitchFamily="18" charset="0"/>
              </a:rPr>
              <a:t> з </a:t>
            </a:r>
            <a:r>
              <a:rPr lang="ru-RU" sz="1800" b="1" dirty="0" err="1">
                <a:solidFill>
                  <a:srgbClr val="002060"/>
                </a:solidFill>
                <a:effectLst/>
                <a:ea typeface="Calibri" panose="020F0502020204030204" pitchFamily="34" charset="0"/>
                <a:cs typeface="Times New Roman" panose="02020603050405020304" pitchFamily="18" charset="0"/>
              </a:rPr>
              <a:t>біології</a:t>
            </a:r>
            <a:r>
              <a:rPr lang="uk-UA" b="1" dirty="0">
                <a:solidFill>
                  <a:srgbClr val="002060"/>
                </a:solidFill>
                <a:ea typeface="Calibri" panose="020F0502020204030204" pitchFamily="34" charset="0"/>
                <a:cs typeface="Times New Roman" panose="02020603050405020304" pitchFamily="18" charset="0"/>
              </a:rPr>
              <a:t> і екології,</a:t>
            </a:r>
            <a:r>
              <a:rPr lang="en-US"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формуванню</a:t>
            </a:r>
            <a:r>
              <a:rPr lang="ru-RU"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екологічного</a:t>
            </a:r>
            <a:r>
              <a:rPr lang="ru-RU"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мислення</a:t>
            </a:r>
            <a:r>
              <a:rPr lang="ru-RU" sz="1800" b="1" dirty="0">
                <a:solidFill>
                  <a:srgbClr val="002060"/>
                </a:solidFill>
                <a:effectLst/>
                <a:ea typeface="Calibri" panose="020F0502020204030204" pitchFamily="34" charset="0"/>
                <a:cs typeface="Times New Roman" panose="02020603050405020304" pitchFamily="18" charset="0"/>
              </a:rPr>
              <a:t> та </a:t>
            </a:r>
            <a:r>
              <a:rPr lang="ru-RU" sz="1800" b="1" dirty="0" err="1">
                <a:solidFill>
                  <a:srgbClr val="002060"/>
                </a:solidFill>
                <a:effectLst/>
                <a:ea typeface="Calibri" panose="020F0502020204030204" pitchFamily="34" charset="0"/>
                <a:cs typeface="Times New Roman" panose="02020603050405020304" pitchFamily="18" charset="0"/>
              </a:rPr>
              <a:t>підвищують</a:t>
            </a:r>
            <a:r>
              <a:rPr lang="ru-RU"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зацікавленість</a:t>
            </a:r>
            <a:r>
              <a:rPr lang="ru-RU"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студентів</a:t>
            </a:r>
            <a:r>
              <a:rPr lang="ru-RU" sz="1800" b="1" dirty="0">
                <a:solidFill>
                  <a:srgbClr val="002060"/>
                </a:solidFill>
                <a:effectLst/>
                <a:ea typeface="Calibri" panose="020F0502020204030204" pitchFamily="34" charset="0"/>
                <a:cs typeface="Times New Roman" panose="02020603050405020304" pitchFamily="18" charset="0"/>
              </a:rPr>
              <a:t> до </a:t>
            </a:r>
            <a:r>
              <a:rPr lang="ru-RU" sz="1800" b="1" dirty="0" err="1">
                <a:solidFill>
                  <a:srgbClr val="002060"/>
                </a:solidFill>
                <a:effectLst/>
                <a:ea typeface="Calibri" panose="020F0502020204030204" pitchFamily="34" charset="0"/>
                <a:cs typeface="Times New Roman" panose="02020603050405020304" pitchFamily="18" charset="0"/>
              </a:rPr>
              <a:t>вивчення</a:t>
            </a:r>
            <a:r>
              <a:rPr lang="ru-RU" sz="1800" b="1" dirty="0">
                <a:solidFill>
                  <a:srgbClr val="002060"/>
                </a:solidFill>
                <a:effectLst/>
                <a:ea typeface="Calibri" panose="020F0502020204030204" pitchFamily="34" charset="0"/>
                <a:cs typeface="Times New Roman" panose="02020603050405020304" pitchFamily="18" charset="0"/>
              </a:rPr>
              <a:t> </a:t>
            </a:r>
            <a:r>
              <a:rPr lang="ru-RU" sz="1800" b="1" dirty="0" err="1">
                <a:solidFill>
                  <a:srgbClr val="002060"/>
                </a:solidFill>
                <a:effectLst/>
                <a:ea typeface="Calibri" panose="020F0502020204030204" pitchFamily="34" charset="0"/>
                <a:cs typeface="Times New Roman" panose="02020603050405020304" pitchFamily="18" charset="0"/>
              </a:rPr>
              <a:t>природничих</a:t>
            </a:r>
            <a:r>
              <a:rPr lang="ru-RU" sz="1800" b="1" dirty="0">
                <a:solidFill>
                  <a:srgbClr val="002060"/>
                </a:solidFill>
                <a:effectLst/>
                <a:ea typeface="Calibri" panose="020F0502020204030204" pitchFamily="34" charset="0"/>
                <a:cs typeface="Times New Roman" panose="02020603050405020304" pitchFamily="18" charset="0"/>
              </a:rPr>
              <a:t> наук</a:t>
            </a:r>
            <a:r>
              <a:rPr lang="en-US" sz="1800" b="1" dirty="0">
                <a:solidFill>
                  <a:srgbClr val="002060"/>
                </a:solidFill>
                <a:effectLst/>
                <a:ea typeface="Calibri" panose="020F0502020204030204" pitchFamily="34" charset="0"/>
                <a:cs typeface="Times New Roman" panose="02020603050405020304" pitchFamily="18" charset="0"/>
              </a:rPr>
              <a:t>.</a:t>
            </a:r>
            <a:endParaRPr lang="uk-UA" sz="1200" b="1" dirty="0">
              <a:solidFill>
                <a:srgbClr val="002060"/>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60772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765" y="0"/>
            <a:ext cx="1228976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98322282-93C4-4FA9-AB7F-AD91A526E11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4599" y="1014470"/>
            <a:ext cx="5638802" cy="3104328"/>
          </a:xfrm>
          <a:prstGeom prst="rect">
            <a:avLst/>
          </a:prstGeom>
          <a:noFill/>
          <a:ln>
            <a:noFill/>
          </a:ln>
        </p:spPr>
      </p:pic>
      <p:pic>
        <p:nvPicPr>
          <p:cNvPr id="4" name="Рисунок 3">
            <a:extLst>
              <a:ext uri="{FF2B5EF4-FFF2-40B4-BE49-F238E27FC236}">
                <a16:creationId xmlns:a16="http://schemas.microsoft.com/office/drawing/2014/main" xmlns="" id="{84A3C87F-AE46-4479-863F-A92DEFD4E0F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564" y="3660876"/>
            <a:ext cx="4355458" cy="3148579"/>
          </a:xfrm>
          <a:prstGeom prst="rect">
            <a:avLst/>
          </a:prstGeom>
          <a:noFill/>
          <a:ln>
            <a:noFill/>
          </a:ln>
        </p:spPr>
      </p:pic>
      <p:sp>
        <p:nvSpPr>
          <p:cNvPr id="7" name="TextBox 6">
            <a:extLst>
              <a:ext uri="{FF2B5EF4-FFF2-40B4-BE49-F238E27FC236}">
                <a16:creationId xmlns:a16="http://schemas.microsoft.com/office/drawing/2014/main" xmlns="" id="{40939172-BC22-47B3-977B-3C59D6A09504}"/>
              </a:ext>
            </a:extLst>
          </p:cNvPr>
          <p:cNvSpPr txBox="1"/>
          <p:nvPr/>
        </p:nvSpPr>
        <p:spPr>
          <a:xfrm>
            <a:off x="0" y="0"/>
            <a:ext cx="12039745" cy="892552"/>
          </a:xfrm>
          <a:prstGeom prst="rect">
            <a:avLst/>
          </a:prstGeom>
          <a:noFill/>
        </p:spPr>
        <p:txBody>
          <a:bodyPr wrap="square">
            <a:spAutoFit/>
          </a:bodyPr>
          <a:lstStyle/>
          <a:p>
            <a:pPr algn="ctr"/>
            <a:r>
              <a:rPr lang="uk-UA" sz="2600" b="1" dirty="0">
                <a:solidFill>
                  <a:schemeClr val="accent5">
                    <a:lumMod val="50000"/>
                  </a:schemeClr>
                </a:solidFill>
                <a:ea typeface="Times New Roman" panose="02020603050405020304" pitchFamily="18" charset="0"/>
              </a:rPr>
              <a:t>Н</a:t>
            </a:r>
            <a:r>
              <a:rPr lang="uk-UA" sz="2600" b="1" dirty="0">
                <a:solidFill>
                  <a:schemeClr val="accent5">
                    <a:lumMod val="50000"/>
                  </a:schemeClr>
                </a:solidFill>
                <a:effectLst/>
                <a:ea typeface="Times New Roman" panose="02020603050405020304" pitchFamily="18" charset="0"/>
              </a:rPr>
              <a:t>авчально-пізнавальна екскурсія до Навчально-наукового інституту хімії та екології Ужгородського національного університету </a:t>
            </a:r>
            <a:endParaRPr lang="uk-UA" sz="2600" b="1" dirty="0">
              <a:solidFill>
                <a:schemeClr val="accent5">
                  <a:lumMod val="50000"/>
                </a:schemeClr>
              </a:solidFill>
            </a:endParaRPr>
          </a:p>
        </p:txBody>
      </p:sp>
      <p:pic>
        <p:nvPicPr>
          <p:cNvPr id="6" name="Рисунок 5">
            <a:extLst>
              <a:ext uri="{FF2B5EF4-FFF2-40B4-BE49-F238E27FC236}">
                <a16:creationId xmlns:a16="http://schemas.microsoft.com/office/drawing/2014/main" xmlns="" id="{724AB445-AF28-4850-A582-C92288B7A7B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0141" y="4118798"/>
            <a:ext cx="3873260" cy="2690657"/>
          </a:xfrm>
          <a:prstGeom prst="rect">
            <a:avLst/>
          </a:prstGeom>
          <a:noFill/>
          <a:ln>
            <a:noFill/>
          </a:ln>
        </p:spPr>
      </p:pic>
      <p:sp>
        <p:nvSpPr>
          <p:cNvPr id="9" name="TextBox 8">
            <a:extLst>
              <a:ext uri="{FF2B5EF4-FFF2-40B4-BE49-F238E27FC236}">
                <a16:creationId xmlns:a16="http://schemas.microsoft.com/office/drawing/2014/main" xmlns="" id="{BC734EA1-AD55-4637-82EB-04319A0BA02B}"/>
              </a:ext>
            </a:extLst>
          </p:cNvPr>
          <p:cNvSpPr txBox="1"/>
          <p:nvPr/>
        </p:nvSpPr>
        <p:spPr>
          <a:xfrm>
            <a:off x="0" y="1075110"/>
            <a:ext cx="6096000" cy="2723823"/>
          </a:xfrm>
          <a:prstGeom prst="rect">
            <a:avLst/>
          </a:prstGeom>
          <a:noFill/>
        </p:spPr>
        <p:txBody>
          <a:bodyPr wrap="square">
            <a:spAutoFit/>
          </a:bodyPr>
          <a:lstStyle/>
          <a:p>
            <a:pPr algn="just"/>
            <a:r>
              <a:rPr lang="uk-UA" sz="1700" b="1" dirty="0">
                <a:solidFill>
                  <a:schemeClr val="accent1">
                    <a:lumMod val="50000"/>
                  </a:schemeClr>
                </a:solidFill>
                <a:effectLst/>
                <a:ea typeface="Times New Roman" panose="02020603050405020304" pitchFamily="18" charset="0"/>
              </a:rPr>
              <a:t>Екскурсію для здобувачів освіти І курсу спеціальності «Підприємництво та торгівля» проводить Михайло Юрійович Онисько, доктор хімічних наук, професор, завідувач кафедрою органічної хімії ННІХЕ.  </a:t>
            </a:r>
            <a:r>
              <a:rPr lang="uk-UA" sz="1700" b="1" dirty="0">
                <a:solidFill>
                  <a:schemeClr val="accent1">
                    <a:lumMod val="50000"/>
                  </a:schemeClr>
                </a:solidFill>
                <a:ea typeface="Times New Roman" panose="02020603050405020304" pitchFamily="18" charset="0"/>
              </a:rPr>
              <a:t>С</a:t>
            </a:r>
            <a:r>
              <a:rPr lang="uk-UA" sz="1700" b="1" dirty="0">
                <a:solidFill>
                  <a:schemeClr val="accent1">
                    <a:lumMod val="50000"/>
                  </a:schemeClr>
                </a:solidFill>
                <a:effectLst/>
                <a:ea typeface="Times New Roman" panose="02020603050405020304" pitchFamily="18" charset="0"/>
              </a:rPr>
              <a:t>туденти ознайомилися з історією та структурою хімічного факультету; з цікавістю та захопленням  оглянули сучасно обладнані наукові лабораторії кафедри органічної хімії, отримали </a:t>
            </a:r>
            <a:r>
              <a:rPr lang="uk-UA" sz="1700" b="1" dirty="0">
                <a:solidFill>
                  <a:schemeClr val="accent1">
                    <a:lumMod val="50000"/>
                  </a:schemeClr>
                </a:solidFill>
                <a:effectLst/>
                <a:ea typeface="Times New Roman" panose="02020603050405020304" pitchFamily="18" charset="0"/>
                <a:cs typeface="Times New Roman" panose="02020603050405020304" pitchFamily="18" charset="0"/>
              </a:rPr>
              <a:t>змогу відчути себе справжніми хіміками - експериментаторами</a:t>
            </a:r>
            <a:r>
              <a:rPr lang="uk-UA" sz="1700" dirty="0">
                <a:solidFill>
                  <a:schemeClr val="accent1">
                    <a:lumMod val="50000"/>
                  </a:schemeClr>
                </a:solidFill>
                <a:effectLst/>
                <a:ea typeface="Times New Roman" panose="02020603050405020304" pitchFamily="18" charset="0"/>
                <a:cs typeface="Times New Roman" panose="02020603050405020304" pitchFamily="18" charset="0"/>
              </a:rPr>
              <a:t>. </a:t>
            </a:r>
            <a:endParaRPr lang="uk-UA" sz="1700" dirty="0">
              <a:solidFill>
                <a:schemeClr val="accent1">
                  <a:lumMod val="50000"/>
                </a:schemeClr>
              </a:solidFill>
              <a:effectLst/>
              <a:ea typeface="Calibri" panose="020F0502020204030204" pitchFamily="34" charset="0"/>
              <a:cs typeface="Times New Roman" panose="02020603050405020304" pitchFamily="18" charset="0"/>
            </a:endParaRPr>
          </a:p>
          <a:p>
            <a:endParaRPr lang="uk-UA" b="1" dirty="0">
              <a:solidFill>
                <a:schemeClr val="accent2">
                  <a:lumMod val="50000"/>
                </a:schemeClr>
              </a:solidFill>
            </a:endParaRPr>
          </a:p>
        </p:txBody>
      </p:sp>
      <p:pic>
        <p:nvPicPr>
          <p:cNvPr id="8" name="Рисунок 7">
            <a:extLst>
              <a:ext uri="{FF2B5EF4-FFF2-40B4-BE49-F238E27FC236}">
                <a16:creationId xmlns:a16="http://schemas.microsoft.com/office/drawing/2014/main" xmlns="" id="{FDF67B0D-4C0A-488E-A475-173E0F9CAD0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28169" y="4070253"/>
            <a:ext cx="3586101" cy="2739202"/>
          </a:xfrm>
          <a:prstGeom prst="rect">
            <a:avLst/>
          </a:prstGeom>
          <a:noFill/>
          <a:ln>
            <a:noFill/>
          </a:ln>
        </p:spPr>
      </p:pic>
    </p:spTree>
    <p:extLst>
      <p:ext uri="{BB962C8B-B14F-4D97-AF65-F5344CB8AC3E}">
        <p14:creationId xmlns:p14="http://schemas.microsoft.com/office/powerpoint/2010/main" val="928498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кутник: округлені кути 1">
            <a:extLst>
              <a:ext uri="{FF2B5EF4-FFF2-40B4-BE49-F238E27FC236}">
                <a16:creationId xmlns:a16="http://schemas.microsoft.com/office/drawing/2014/main" xmlns="" id="{E8D49BB4-233E-451B-AE5C-CE7FED1B6A1A}"/>
              </a:ext>
            </a:extLst>
          </p:cNvPr>
          <p:cNvSpPr/>
          <p:nvPr/>
        </p:nvSpPr>
        <p:spPr>
          <a:xfrm>
            <a:off x="193432" y="158262"/>
            <a:ext cx="2963008" cy="1688123"/>
          </a:xfrm>
          <a:prstGeom prst="roundRect">
            <a:avLst/>
          </a:prstGeom>
          <a:solidFill>
            <a:schemeClr val="tx2">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800" b="1" dirty="0">
                <a:solidFill>
                  <a:srgbClr val="844E7C"/>
                </a:solidFill>
              </a:rPr>
              <a:t>Науково-дослідна діяльність: </a:t>
            </a:r>
          </a:p>
        </p:txBody>
      </p:sp>
      <p:sp>
        <p:nvSpPr>
          <p:cNvPr id="3" name="Прямокутник: округлені кути 2">
            <a:extLst>
              <a:ext uri="{FF2B5EF4-FFF2-40B4-BE49-F238E27FC236}">
                <a16:creationId xmlns:a16="http://schemas.microsoft.com/office/drawing/2014/main" xmlns="" id="{B49C05FE-F70C-4CC0-A376-F893932273FB}"/>
              </a:ext>
            </a:extLst>
          </p:cNvPr>
          <p:cNvSpPr/>
          <p:nvPr/>
        </p:nvSpPr>
        <p:spPr>
          <a:xfrm>
            <a:off x="175849" y="2092570"/>
            <a:ext cx="2980590" cy="1802424"/>
          </a:xfrm>
          <a:prstGeom prst="roundRect">
            <a:avLst/>
          </a:prstGeom>
          <a:solidFill>
            <a:schemeClr val="tx2">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uk-UA" sz="2800" b="1" dirty="0">
                <a:solidFill>
                  <a:srgbClr val="844E7C"/>
                </a:solidFill>
                <a:effectLst/>
                <a:ea typeface="Calibri" panose="020F0502020204030204" pitchFamily="34" charset="0"/>
                <a:cs typeface="Times New Roman" panose="02020603050405020304" pitchFamily="18" charset="0"/>
              </a:rPr>
              <a:t>Виховна діяльність: </a:t>
            </a:r>
            <a:endParaRPr lang="uk-UA" sz="2800" dirty="0">
              <a:solidFill>
                <a:srgbClr val="844E7C"/>
              </a:solidFill>
              <a:effectLst/>
              <a:ea typeface="Calibri" panose="020F0502020204030204" pitchFamily="34" charset="0"/>
              <a:cs typeface="Times New Roman" panose="02020603050405020304" pitchFamily="18" charset="0"/>
            </a:endParaRPr>
          </a:p>
        </p:txBody>
      </p:sp>
      <p:sp>
        <p:nvSpPr>
          <p:cNvPr id="4" name="Прямокутник: округлені кути 3">
            <a:extLst>
              <a:ext uri="{FF2B5EF4-FFF2-40B4-BE49-F238E27FC236}">
                <a16:creationId xmlns:a16="http://schemas.microsoft.com/office/drawing/2014/main" xmlns="" id="{BD7F85BD-FC08-49B4-B9EA-6E27532E85CD}"/>
              </a:ext>
            </a:extLst>
          </p:cNvPr>
          <p:cNvSpPr/>
          <p:nvPr/>
        </p:nvSpPr>
        <p:spPr>
          <a:xfrm>
            <a:off x="175849" y="4246684"/>
            <a:ext cx="2971800" cy="984740"/>
          </a:xfrm>
          <a:prstGeom prst="roundRect">
            <a:avLst/>
          </a:prstGeom>
          <a:solidFill>
            <a:schemeClr val="tx2">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uk-UA" sz="2800" b="1" dirty="0">
                <a:solidFill>
                  <a:srgbClr val="844E7C"/>
                </a:solidFill>
                <a:effectLst/>
                <a:ea typeface="Calibri" panose="020F0502020204030204" pitchFamily="34" charset="0"/>
                <a:cs typeface="Times New Roman" panose="02020603050405020304" pitchFamily="18" charset="0"/>
              </a:rPr>
              <a:t>Організаторська діяльність: </a:t>
            </a:r>
            <a:endParaRPr lang="uk-UA" sz="2800" dirty="0">
              <a:solidFill>
                <a:srgbClr val="844E7C"/>
              </a:solidFill>
              <a:effectLst/>
              <a:ea typeface="Calibri" panose="020F0502020204030204" pitchFamily="34" charset="0"/>
              <a:cs typeface="Times New Roman" panose="02020603050405020304" pitchFamily="18" charset="0"/>
            </a:endParaRPr>
          </a:p>
        </p:txBody>
      </p:sp>
      <p:sp>
        <p:nvSpPr>
          <p:cNvPr id="5" name="Прямокутник: округлені кути 4">
            <a:extLst>
              <a:ext uri="{FF2B5EF4-FFF2-40B4-BE49-F238E27FC236}">
                <a16:creationId xmlns:a16="http://schemas.microsoft.com/office/drawing/2014/main" xmlns="" id="{A0AA77C6-FA13-461F-8895-8D74577E2C39}"/>
              </a:ext>
            </a:extLst>
          </p:cNvPr>
          <p:cNvSpPr/>
          <p:nvPr/>
        </p:nvSpPr>
        <p:spPr>
          <a:xfrm>
            <a:off x="167054" y="5486401"/>
            <a:ext cx="2980595" cy="1081454"/>
          </a:xfrm>
          <a:prstGeom prst="roundRect">
            <a:avLst/>
          </a:prstGeom>
          <a:solidFill>
            <a:schemeClr val="tx2">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b="1" dirty="0">
                <a:solidFill>
                  <a:srgbClr val="844E7C"/>
                </a:solidFill>
                <a:effectLst/>
                <a:ea typeface="Calibri" panose="020F0502020204030204" pitchFamily="34" charset="0"/>
              </a:rPr>
              <a:t>Підвищення фахової  кваліфікації </a:t>
            </a:r>
            <a:endParaRPr lang="uk-UA" sz="2400" dirty="0">
              <a:solidFill>
                <a:srgbClr val="844E7C"/>
              </a:solidFill>
            </a:endParaRPr>
          </a:p>
        </p:txBody>
      </p:sp>
      <p:sp>
        <p:nvSpPr>
          <p:cNvPr id="6" name="Прямокутник: округлені кути 5">
            <a:extLst>
              <a:ext uri="{FF2B5EF4-FFF2-40B4-BE49-F238E27FC236}">
                <a16:creationId xmlns:a16="http://schemas.microsoft.com/office/drawing/2014/main" xmlns="" id="{BA21433E-91CC-41B1-9E55-1386987FD0DA}"/>
              </a:ext>
            </a:extLst>
          </p:cNvPr>
          <p:cNvSpPr/>
          <p:nvPr/>
        </p:nvSpPr>
        <p:spPr>
          <a:xfrm>
            <a:off x="3499338" y="158262"/>
            <a:ext cx="8349763" cy="1565033"/>
          </a:xfrm>
          <a:prstGeom prst="roundRect">
            <a:avLst/>
          </a:prstGeom>
          <a:solidFill>
            <a:schemeClr val="accent5">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Font typeface="Wingdings" panose="05000000000000000000" pitchFamily="2" charset="2"/>
              <a:buChar char=""/>
            </a:pPr>
            <a:r>
              <a:rPr lang="uk-UA" sz="1900" b="1" dirty="0">
                <a:solidFill>
                  <a:schemeClr val="accent1">
                    <a:lumMod val="50000"/>
                  </a:schemeClr>
                </a:solidFill>
                <a:effectLst/>
                <a:ea typeface="Calibri" panose="020F0502020204030204" pitchFamily="34" charset="0"/>
                <a:cs typeface="Times New Roman" panose="02020603050405020304" pitchFamily="18" charset="0"/>
              </a:rPr>
              <a:t>публікація </a:t>
            </a:r>
            <a:r>
              <a:rPr lang="uk-UA" sz="1900" b="1" dirty="0">
                <a:solidFill>
                  <a:schemeClr val="accent1">
                    <a:lumMod val="50000"/>
                  </a:schemeClr>
                </a:solidFill>
                <a:ea typeface="Calibri" panose="020F0502020204030204" pitchFamily="34" charset="0"/>
                <a:cs typeface="Times New Roman" panose="02020603050405020304" pitchFamily="18" charset="0"/>
              </a:rPr>
              <a:t>наукових</a:t>
            </a:r>
            <a:r>
              <a:rPr lang="uk-UA" sz="1900" b="1" dirty="0">
                <a:solidFill>
                  <a:schemeClr val="accent1">
                    <a:lumMod val="50000"/>
                  </a:schemeClr>
                </a:solidFill>
                <a:effectLst/>
                <a:ea typeface="Calibri" panose="020F0502020204030204" pitchFamily="34" charset="0"/>
                <a:cs typeface="Times New Roman" panose="02020603050405020304" pitchFamily="18" charset="0"/>
              </a:rPr>
              <a:t> статей у </a:t>
            </a:r>
            <a:r>
              <a:rPr lang="uk-UA" sz="1900" b="1" dirty="0">
                <a:solidFill>
                  <a:schemeClr val="accent1">
                    <a:lumMod val="50000"/>
                  </a:schemeClr>
                </a:solidFill>
                <a:ea typeface="Calibri" panose="020F0502020204030204" pitchFamily="34" charset="0"/>
                <a:cs typeface="Times New Roman" panose="02020603050405020304" pitchFamily="18" charset="0"/>
              </a:rPr>
              <a:t>фахових виданнях</a:t>
            </a:r>
            <a:r>
              <a:rPr lang="uk-UA" sz="1900" b="1" dirty="0">
                <a:solidFill>
                  <a:schemeClr val="accent1">
                    <a:lumMod val="50000"/>
                  </a:schemeClr>
                </a:solidFill>
                <a:effectLst/>
                <a:ea typeface="Calibri" panose="020F0502020204030204" pitchFamily="34" charset="0"/>
                <a:cs typeface="Times New Roman" panose="02020603050405020304" pitchFamily="18" charset="0"/>
              </a:rPr>
              <a:t>  </a:t>
            </a:r>
          </a:p>
          <a:p>
            <a:pPr marL="342900" lvl="0" indent="-342900">
              <a:buFont typeface="Wingdings" panose="05000000000000000000" pitchFamily="2" charset="2"/>
              <a:buChar char=""/>
            </a:pPr>
            <a:r>
              <a:rPr lang="uk-UA" sz="1900" b="1" dirty="0">
                <a:solidFill>
                  <a:schemeClr val="accent1">
                    <a:lumMod val="50000"/>
                  </a:schemeClr>
                </a:solidFill>
                <a:effectLst/>
                <a:ea typeface="Calibri" panose="020F0502020204030204" pitchFamily="34" charset="0"/>
                <a:cs typeface="Times New Roman" panose="02020603050405020304" pitchFamily="18" charset="0"/>
              </a:rPr>
              <a:t>участь у наукових конференціях, семінарах </a:t>
            </a:r>
          </a:p>
          <a:p>
            <a:pPr marL="342900" lvl="0" indent="-342900">
              <a:spcAft>
                <a:spcPts val="800"/>
              </a:spcAft>
              <a:buFont typeface="Wingdings" panose="05000000000000000000" pitchFamily="2" charset="2"/>
              <a:buChar char=""/>
            </a:pPr>
            <a:r>
              <a:rPr lang="uk-UA" sz="1900" b="1" dirty="0">
                <a:solidFill>
                  <a:schemeClr val="accent1">
                    <a:lumMod val="50000"/>
                  </a:schemeClr>
                </a:solidFill>
                <a:effectLst/>
                <a:ea typeface="Calibri" panose="020F0502020204030204" pitchFamily="34" charset="0"/>
                <a:cs typeface="Times New Roman" panose="02020603050405020304" pitchFamily="18" charset="0"/>
              </a:rPr>
              <a:t>керівництво науково-дослідною та гуртковою роботою здобувачів освіти</a:t>
            </a:r>
            <a:r>
              <a:rPr lang="en-US" sz="1900" b="1" dirty="0">
                <a:solidFill>
                  <a:schemeClr val="accent1">
                    <a:lumMod val="50000"/>
                  </a:schemeClr>
                </a:solidFill>
                <a:effectLst/>
                <a:ea typeface="Calibri" panose="020F0502020204030204" pitchFamily="34" charset="0"/>
                <a:cs typeface="Times New Roman" panose="02020603050405020304" pitchFamily="18" charset="0"/>
              </a:rPr>
              <a:t>.</a:t>
            </a:r>
            <a:endParaRPr lang="uk-UA" sz="1900" b="1" dirty="0">
              <a:solidFill>
                <a:schemeClr val="accent1">
                  <a:lumMod val="50000"/>
                </a:schemeClr>
              </a:solidFill>
              <a:effectLst/>
              <a:ea typeface="Calibri" panose="020F0502020204030204" pitchFamily="34" charset="0"/>
              <a:cs typeface="Times New Roman" panose="02020603050405020304" pitchFamily="18" charset="0"/>
            </a:endParaRPr>
          </a:p>
        </p:txBody>
      </p:sp>
      <p:sp>
        <p:nvSpPr>
          <p:cNvPr id="7" name="Прямокутник: округлені кути 6">
            <a:extLst>
              <a:ext uri="{FF2B5EF4-FFF2-40B4-BE49-F238E27FC236}">
                <a16:creationId xmlns:a16="http://schemas.microsoft.com/office/drawing/2014/main" xmlns="" id="{775AA098-08EE-499A-BD22-BEE6FB4D71CF}"/>
              </a:ext>
            </a:extLst>
          </p:cNvPr>
          <p:cNvSpPr/>
          <p:nvPr/>
        </p:nvSpPr>
        <p:spPr>
          <a:xfrm>
            <a:off x="3499338" y="1846385"/>
            <a:ext cx="8349763" cy="1960686"/>
          </a:xfrm>
          <a:prstGeom prst="roundRect">
            <a:avLst/>
          </a:prstGeom>
          <a:solidFill>
            <a:schemeClr val="accent5">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Font typeface="Wingdings" panose="05000000000000000000" pitchFamily="2" charset="2"/>
              <a:buChar char=""/>
            </a:pPr>
            <a:r>
              <a:rPr lang="uk-UA" sz="1900" b="1" dirty="0">
                <a:solidFill>
                  <a:schemeClr val="accent1">
                    <a:lumMod val="50000"/>
                  </a:schemeClr>
                </a:solidFill>
                <a:effectLst/>
                <a:ea typeface="Calibri" panose="020F0502020204030204" pitchFamily="34" charset="0"/>
                <a:cs typeface="Times New Roman" panose="02020603050405020304" pitchFamily="18" charset="0"/>
              </a:rPr>
              <a:t>навчально-пізнавальні екскурсії </a:t>
            </a:r>
          </a:p>
          <a:p>
            <a:pPr marL="342900" lvl="0" indent="-342900">
              <a:buFont typeface="Wingdings" panose="05000000000000000000" pitchFamily="2" charset="2"/>
              <a:buChar char=""/>
            </a:pPr>
            <a:r>
              <a:rPr lang="uk-UA" sz="1900" b="1" dirty="0">
                <a:solidFill>
                  <a:schemeClr val="accent1">
                    <a:lumMod val="50000"/>
                  </a:schemeClr>
                </a:solidFill>
                <a:effectLst/>
                <a:ea typeface="Calibri" panose="020F0502020204030204" pitchFamily="34" charset="0"/>
                <a:cs typeface="Times New Roman" panose="02020603050405020304" pitchFamily="18" charset="0"/>
              </a:rPr>
              <a:t>тематичні виховні години </a:t>
            </a:r>
          </a:p>
          <a:p>
            <a:pPr marL="342900" lvl="0" indent="-342900">
              <a:buFont typeface="Wingdings" panose="05000000000000000000" pitchFamily="2" charset="2"/>
              <a:buChar char=""/>
            </a:pPr>
            <a:r>
              <a:rPr lang="uk-UA" sz="1900" b="1" dirty="0">
                <a:solidFill>
                  <a:schemeClr val="accent1">
                    <a:lumMod val="50000"/>
                  </a:schemeClr>
                </a:solidFill>
                <a:effectLst/>
                <a:ea typeface="Calibri" panose="020F0502020204030204" pitchFamily="34" charset="0"/>
                <a:cs typeface="Times New Roman" panose="02020603050405020304" pitchFamily="18" charset="0"/>
              </a:rPr>
              <a:t>зустрічі з військовослужбовцями ЗСУ, </a:t>
            </a:r>
            <a:r>
              <a:rPr lang="uk-UA" sz="1900" b="1" dirty="0">
                <a:solidFill>
                  <a:schemeClr val="accent1">
                    <a:lumMod val="50000"/>
                  </a:schemeClr>
                </a:solidFill>
                <a:ea typeface="Calibri" panose="020F0502020204030204" pitchFamily="34" charset="0"/>
                <a:cs typeface="Times New Roman" panose="02020603050405020304" pitchFamily="18" charset="0"/>
              </a:rPr>
              <a:t>ф</a:t>
            </a:r>
            <a:r>
              <a:rPr lang="uk-UA" sz="1900" b="1" dirty="0">
                <a:solidFill>
                  <a:schemeClr val="accent1">
                    <a:lumMod val="50000"/>
                  </a:schemeClr>
                </a:solidFill>
                <a:effectLst/>
                <a:ea typeface="Calibri" panose="020F0502020204030204" pitchFamily="34" charset="0"/>
                <a:cs typeface="Times New Roman" panose="02020603050405020304" pitchFamily="18" charset="0"/>
              </a:rPr>
              <a:t>ахівцями ДСНС; конкурси-змагання.  психологічні тренінги, участь у благодійних акціях</a:t>
            </a:r>
          </a:p>
          <a:p>
            <a:pPr marL="342900" lvl="0" indent="-342900">
              <a:spcAft>
                <a:spcPts val="800"/>
              </a:spcAft>
              <a:buFont typeface="Wingdings" panose="05000000000000000000" pitchFamily="2" charset="2"/>
              <a:buChar char=""/>
            </a:pPr>
            <a:r>
              <a:rPr lang="uk-UA" sz="1900" b="1" dirty="0">
                <a:solidFill>
                  <a:schemeClr val="accent1">
                    <a:lumMod val="50000"/>
                  </a:schemeClr>
                </a:solidFill>
                <a:effectLst/>
                <a:ea typeface="Calibri" panose="020F0502020204030204" pitchFamily="34" charset="0"/>
                <a:cs typeface="Times New Roman" panose="02020603050405020304" pitchFamily="18" charset="0"/>
              </a:rPr>
              <a:t>круглі столи, семінари, зустрічі з </a:t>
            </a:r>
            <a:r>
              <a:rPr lang="uk-UA" sz="1900" b="1" dirty="0" err="1">
                <a:solidFill>
                  <a:schemeClr val="accent1">
                    <a:lumMod val="50000"/>
                  </a:schemeClr>
                </a:solidFill>
                <a:effectLst/>
                <a:ea typeface="Calibri" panose="020F0502020204030204" pitchFamily="34" charset="0"/>
                <a:cs typeface="Times New Roman" panose="02020603050405020304" pitchFamily="18" charset="0"/>
              </a:rPr>
              <a:t>стейкхолдерами</a:t>
            </a:r>
            <a:r>
              <a:rPr lang="uk-UA" sz="1900" b="1" dirty="0">
                <a:solidFill>
                  <a:schemeClr val="accent1">
                    <a:lumMod val="50000"/>
                  </a:schemeClr>
                </a:solidFill>
                <a:effectLst/>
                <a:ea typeface="Calibri" panose="020F0502020204030204" pitchFamily="34" charset="0"/>
                <a:cs typeface="Times New Roman" panose="02020603050405020304" pitchFamily="18" charset="0"/>
              </a:rPr>
              <a:t>,  випускниками коледжу. </a:t>
            </a:r>
          </a:p>
        </p:txBody>
      </p:sp>
      <p:sp>
        <p:nvSpPr>
          <p:cNvPr id="8" name="Прямокутник: округлені кути 7">
            <a:extLst>
              <a:ext uri="{FF2B5EF4-FFF2-40B4-BE49-F238E27FC236}">
                <a16:creationId xmlns:a16="http://schemas.microsoft.com/office/drawing/2014/main" xmlns="" id="{BCC4D8EC-C726-431A-BB4D-CA1780A75854}"/>
              </a:ext>
            </a:extLst>
          </p:cNvPr>
          <p:cNvSpPr/>
          <p:nvPr/>
        </p:nvSpPr>
        <p:spPr>
          <a:xfrm>
            <a:off x="3499338" y="3930162"/>
            <a:ext cx="8297010" cy="1556240"/>
          </a:xfrm>
          <a:prstGeom prst="roundRect">
            <a:avLst/>
          </a:prstGeom>
          <a:solidFill>
            <a:schemeClr val="accent5">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Font typeface="Wingdings" panose="05000000000000000000" pitchFamily="2" charset="2"/>
              <a:buChar char=""/>
            </a:pPr>
            <a:r>
              <a:rPr lang="uk-UA" sz="1900" b="1" dirty="0">
                <a:solidFill>
                  <a:schemeClr val="accent1">
                    <a:lumMod val="50000"/>
                  </a:schemeClr>
                </a:solidFill>
                <a:effectLst/>
                <a:ea typeface="Calibri" panose="020F0502020204030204" pitchFamily="34" charset="0"/>
                <a:cs typeface="Times New Roman" panose="02020603050405020304" pitchFamily="18" charset="0"/>
              </a:rPr>
              <a:t>проведення предметного тижня</a:t>
            </a:r>
          </a:p>
          <a:p>
            <a:pPr marL="342900" lvl="0" indent="-342900">
              <a:spcAft>
                <a:spcPts val="800"/>
              </a:spcAft>
              <a:buFont typeface="Wingdings" panose="05000000000000000000" pitchFamily="2" charset="2"/>
              <a:buChar char=""/>
            </a:pPr>
            <a:r>
              <a:rPr lang="uk-UA" sz="1900" b="1" dirty="0">
                <a:solidFill>
                  <a:schemeClr val="accent1">
                    <a:lumMod val="50000"/>
                  </a:schemeClr>
                </a:solidFill>
                <a:effectLst/>
                <a:ea typeface="Calibri" panose="020F0502020204030204" pitchFamily="34" charset="0"/>
                <a:cs typeface="Times New Roman" panose="02020603050405020304" pitchFamily="18" charset="0"/>
              </a:rPr>
              <a:t>профорієнтаційні зустрічі, подорожі </a:t>
            </a:r>
          </a:p>
          <a:p>
            <a:pPr marL="342900" lvl="0" indent="-342900">
              <a:spcAft>
                <a:spcPts val="800"/>
              </a:spcAft>
              <a:buFont typeface="Wingdings" panose="05000000000000000000" pitchFamily="2" charset="2"/>
              <a:buChar char=""/>
            </a:pPr>
            <a:r>
              <a:rPr lang="uk-UA" sz="1900" b="1" dirty="0">
                <a:solidFill>
                  <a:schemeClr val="accent1">
                    <a:lumMod val="50000"/>
                  </a:schemeClr>
                </a:solidFill>
                <a:ea typeface="Calibri" panose="020F0502020204030204" pitchFamily="34" charset="0"/>
                <a:cs typeface="Times New Roman" panose="02020603050405020304" pitchFamily="18" charset="0"/>
              </a:rPr>
              <a:t>фі</a:t>
            </a:r>
            <a:r>
              <a:rPr lang="uk-UA" sz="1900" b="1" dirty="0">
                <a:solidFill>
                  <a:schemeClr val="accent1">
                    <a:lumMod val="50000"/>
                  </a:schemeClr>
                </a:solidFill>
                <a:effectLst/>
                <a:ea typeface="Calibri" panose="020F0502020204030204" pitchFamily="34" charset="0"/>
                <a:cs typeface="Times New Roman" panose="02020603050405020304" pitchFamily="18" charset="0"/>
              </a:rPr>
              <a:t>зкультурно-оздоровча та спортивно-масова робота </a:t>
            </a:r>
          </a:p>
          <a:p>
            <a:pPr marL="342900" lvl="0" indent="-342900">
              <a:spcAft>
                <a:spcPts val="800"/>
              </a:spcAft>
              <a:buFont typeface="Wingdings" panose="05000000000000000000" pitchFamily="2" charset="2"/>
              <a:buChar char=""/>
            </a:pPr>
            <a:r>
              <a:rPr lang="uk-UA" sz="1900" b="1" dirty="0">
                <a:solidFill>
                  <a:schemeClr val="accent1">
                    <a:lumMod val="50000"/>
                  </a:schemeClr>
                </a:solidFill>
                <a:effectLst/>
                <a:ea typeface="Calibri" panose="020F0502020204030204" pitchFamily="34" charset="0"/>
                <a:cs typeface="Times New Roman" panose="02020603050405020304" pitchFamily="18" charset="0"/>
              </a:rPr>
              <a:t>заходи з охорони праці та посилення безпеки.</a:t>
            </a:r>
          </a:p>
        </p:txBody>
      </p:sp>
      <p:sp>
        <p:nvSpPr>
          <p:cNvPr id="9" name="Прямокутник: округлені кути 8">
            <a:extLst>
              <a:ext uri="{FF2B5EF4-FFF2-40B4-BE49-F238E27FC236}">
                <a16:creationId xmlns:a16="http://schemas.microsoft.com/office/drawing/2014/main" xmlns="" id="{7BB314E0-FDDE-43BC-BDFF-27DE99D8720D}"/>
              </a:ext>
            </a:extLst>
          </p:cNvPr>
          <p:cNvSpPr/>
          <p:nvPr/>
        </p:nvSpPr>
        <p:spPr>
          <a:xfrm>
            <a:off x="3499339" y="5600698"/>
            <a:ext cx="8297010" cy="953968"/>
          </a:xfrm>
          <a:prstGeom prst="roundRect">
            <a:avLst/>
          </a:prstGeom>
          <a:solidFill>
            <a:schemeClr val="accent5">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07000"/>
              </a:lnSpc>
              <a:spcAft>
                <a:spcPts val="800"/>
              </a:spcAft>
              <a:buFont typeface="Wingdings" panose="05000000000000000000" pitchFamily="2" charset="2"/>
              <a:buChar char="Ø"/>
            </a:pPr>
            <a:r>
              <a:rPr lang="uk-UA" sz="1900" b="1" dirty="0">
                <a:solidFill>
                  <a:schemeClr val="accent1">
                    <a:lumMod val="50000"/>
                  </a:schemeClr>
                </a:solidFill>
                <a:effectLst/>
                <a:ea typeface="Calibri" panose="020F0502020204030204" pitchFamily="34" charset="0"/>
                <a:cs typeface="Times New Roman" panose="02020603050405020304" pitchFamily="18" charset="0"/>
              </a:rPr>
              <a:t>участь у стажуваннях, навчальних програмах, семінарах, </a:t>
            </a:r>
            <a:r>
              <a:rPr lang="uk-UA" sz="1900" b="1" dirty="0" err="1">
                <a:solidFill>
                  <a:schemeClr val="accent1">
                    <a:lumMod val="50000"/>
                  </a:schemeClr>
                </a:solidFill>
                <a:effectLst/>
                <a:ea typeface="Calibri" panose="020F0502020204030204" pitchFamily="34" charset="0"/>
                <a:cs typeface="Times New Roman" panose="02020603050405020304" pitchFamily="18" charset="0"/>
              </a:rPr>
              <a:t>вебінарах</a:t>
            </a:r>
            <a:r>
              <a:rPr lang="uk-UA" sz="1900" b="1" dirty="0">
                <a:solidFill>
                  <a:schemeClr val="accent1">
                    <a:lumMod val="50000"/>
                  </a:schemeClr>
                </a:solidFill>
                <a:effectLst/>
                <a:ea typeface="Calibri" panose="020F0502020204030204" pitchFamily="34" charset="0"/>
                <a:cs typeface="Times New Roman" panose="02020603050405020304" pitchFamily="18" charset="0"/>
              </a:rPr>
              <a:t>, конференціях, тренінгах</a:t>
            </a:r>
            <a:r>
              <a:rPr lang="en-US" sz="1900" b="1" dirty="0">
                <a:solidFill>
                  <a:schemeClr val="accent1">
                    <a:lumMod val="50000"/>
                  </a:schemeClr>
                </a:solidFill>
                <a:effectLst/>
                <a:ea typeface="Calibri" panose="020F0502020204030204" pitchFamily="34" charset="0"/>
                <a:cs typeface="Times New Roman" panose="02020603050405020304" pitchFamily="18" charset="0"/>
              </a:rPr>
              <a:t>.</a:t>
            </a:r>
            <a:endParaRPr lang="uk-UA" sz="1900" b="1" dirty="0">
              <a:solidFill>
                <a:schemeClr val="accent1">
                  <a:lumMod val="5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63058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719"/>
            <a:ext cx="12192000" cy="6913438"/>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23A2A12F-0D15-4A91-93AD-D212ABD0E9E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0820" y="115934"/>
            <a:ext cx="6014049" cy="6650966"/>
          </a:xfrm>
          <a:prstGeom prst="rect">
            <a:avLst/>
          </a:prstGeom>
          <a:noFill/>
          <a:ln>
            <a:noFill/>
          </a:ln>
        </p:spPr>
      </p:pic>
      <p:pic>
        <p:nvPicPr>
          <p:cNvPr id="4" name="Рисунок 3">
            <a:extLst>
              <a:ext uri="{FF2B5EF4-FFF2-40B4-BE49-F238E27FC236}">
                <a16:creationId xmlns:a16="http://schemas.microsoft.com/office/drawing/2014/main" xmlns="" id="{1DC117C8-0E7B-48F3-BAAC-7CD2EA69FC0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5992" y="115934"/>
            <a:ext cx="5125915" cy="2753474"/>
          </a:xfrm>
          <a:prstGeom prst="rect">
            <a:avLst/>
          </a:prstGeom>
          <a:noFill/>
          <a:ln>
            <a:noFill/>
          </a:ln>
        </p:spPr>
      </p:pic>
      <p:sp>
        <p:nvSpPr>
          <p:cNvPr id="7" name="TextBox 6">
            <a:extLst>
              <a:ext uri="{FF2B5EF4-FFF2-40B4-BE49-F238E27FC236}">
                <a16:creationId xmlns:a16="http://schemas.microsoft.com/office/drawing/2014/main" xmlns="" id="{3320BAD1-F419-463E-BE9E-6651A5C1AA26}"/>
              </a:ext>
            </a:extLst>
          </p:cNvPr>
          <p:cNvSpPr txBox="1"/>
          <p:nvPr/>
        </p:nvSpPr>
        <p:spPr>
          <a:xfrm>
            <a:off x="96770" y="2869408"/>
            <a:ext cx="6014050" cy="4307911"/>
          </a:xfrm>
          <a:prstGeom prst="rect">
            <a:avLst/>
          </a:prstGeom>
          <a:noFill/>
        </p:spPr>
        <p:txBody>
          <a:bodyPr wrap="square">
            <a:spAutoFit/>
          </a:bodyPr>
          <a:lstStyle/>
          <a:p>
            <a:pPr indent="449580" algn="just">
              <a:lnSpc>
                <a:spcPct val="115000"/>
              </a:lnSpc>
              <a:spcBef>
                <a:spcPts val="750"/>
              </a:spcBef>
              <a:spcAft>
                <a:spcPts val="750"/>
              </a:spcAft>
            </a:pPr>
            <a:r>
              <a:rPr lang="uk-UA" sz="1500" b="1" dirty="0">
                <a:solidFill>
                  <a:schemeClr val="accent1">
                    <a:lumMod val="50000"/>
                  </a:schemeClr>
                </a:solidFill>
                <a:effectLst/>
                <a:ea typeface="Times New Roman" panose="02020603050405020304" pitchFamily="18" charset="0"/>
                <a:cs typeface="Times New Roman" panose="02020603050405020304" pitchFamily="18" charset="0"/>
              </a:rPr>
              <a:t>Під керівництвом магістрів хімії факультету та викладача хімії Ганни ЧЕРНОБУК  студенти коледжу із задоволенням  долучалися до найпростіших дослідів та виконання класичних експериментальних процедур: організації й постановки органічного синтезу, під час якого вони вчилися важити, відбирати піпеткою точні аліквоти, виділяти й очищувати органічний продукт синтезу шляхом  фільтрування, перекристалізації, екстрагування; освоювали ази хроматографічного методу контролю чистоти органічних речовин за допомогою сучасної технології тонкошарової хроматографії. Проведена екскурсія підвищила інтерес студентів до вивчення хімії, пізнання природничих наук, посприяла максимальному наближенню студентів до чарівного світу «живої» хімії. </a:t>
            </a:r>
            <a:endParaRPr lang="uk-UA" sz="1500" b="1" dirty="0">
              <a:solidFill>
                <a:schemeClr val="accent1">
                  <a:lumMod val="50000"/>
                </a:schemeClr>
              </a:solidFill>
              <a:effectLst/>
              <a:ea typeface="Calibri" panose="020F0502020204030204" pitchFamily="34" charset="0"/>
              <a:cs typeface="Times New Roman" panose="02020603050405020304" pitchFamily="18" charset="0"/>
            </a:endParaRPr>
          </a:p>
          <a:p>
            <a:pPr indent="449580" algn="just">
              <a:lnSpc>
                <a:spcPct val="115000"/>
              </a:lnSpc>
              <a:spcBef>
                <a:spcPts val="750"/>
              </a:spcBef>
              <a:spcAft>
                <a:spcPts val="750"/>
              </a:spcAft>
            </a:pPr>
            <a:endParaRPr lang="uk-UA" b="1" dirty="0">
              <a:solidFill>
                <a:schemeClr val="accent2">
                  <a:lumMod val="5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267833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5A40C0F7-0E6E-4958-839C-2C67470916D4}"/>
              </a:ext>
            </a:extLst>
          </p:cNvPr>
          <p:cNvSpPr txBox="1"/>
          <p:nvPr/>
        </p:nvSpPr>
        <p:spPr>
          <a:xfrm>
            <a:off x="6096000" y="2674189"/>
            <a:ext cx="184731" cy="369332"/>
          </a:xfrm>
          <a:prstGeom prst="rect">
            <a:avLst/>
          </a:prstGeom>
          <a:noFill/>
        </p:spPr>
        <p:txBody>
          <a:bodyPr wrap="none" rtlCol="0">
            <a:spAutoFit/>
          </a:bodyPr>
          <a:lstStyle/>
          <a:p>
            <a:endParaRPr lang="uk-UA" dirty="0"/>
          </a:p>
        </p:txBody>
      </p:sp>
      <p:sp>
        <p:nvSpPr>
          <p:cNvPr id="5" name="TextBox 4">
            <a:extLst>
              <a:ext uri="{FF2B5EF4-FFF2-40B4-BE49-F238E27FC236}">
                <a16:creationId xmlns:a16="http://schemas.microsoft.com/office/drawing/2014/main" xmlns="" id="{44BD3C82-69E9-4630-A331-2D67147E4199}"/>
              </a:ext>
            </a:extLst>
          </p:cNvPr>
          <p:cNvSpPr txBox="1"/>
          <p:nvPr/>
        </p:nvSpPr>
        <p:spPr>
          <a:xfrm>
            <a:off x="0" y="166255"/>
            <a:ext cx="12059908" cy="954107"/>
          </a:xfrm>
          <a:prstGeom prst="rect">
            <a:avLst/>
          </a:prstGeom>
          <a:noFill/>
        </p:spPr>
        <p:txBody>
          <a:bodyPr wrap="square">
            <a:spAutoFit/>
          </a:bodyPr>
          <a:lstStyle/>
          <a:p>
            <a:pPr algn="ctr"/>
            <a:r>
              <a:rPr lang="uk-UA" sz="2800" b="1" dirty="0">
                <a:solidFill>
                  <a:schemeClr val="accent5">
                    <a:lumMod val="50000"/>
                  </a:schemeClr>
                </a:solidFill>
                <a:ea typeface="Times New Roman" panose="02020603050405020304" pitchFamily="18" charset="0"/>
              </a:rPr>
              <a:t>Н</a:t>
            </a:r>
            <a:r>
              <a:rPr lang="uk-UA" sz="2800" b="1" dirty="0">
                <a:solidFill>
                  <a:schemeClr val="accent5">
                    <a:lumMod val="50000"/>
                  </a:schemeClr>
                </a:solidFill>
                <a:effectLst/>
                <a:ea typeface="Times New Roman" panose="02020603050405020304" pitchFamily="18" charset="0"/>
              </a:rPr>
              <a:t>авчально-пізнавальна екскурсія </a:t>
            </a:r>
            <a:r>
              <a:rPr lang="uk-UA" sz="2800" b="1" dirty="0">
                <a:solidFill>
                  <a:schemeClr val="accent5">
                    <a:lumMod val="50000"/>
                  </a:schemeClr>
                </a:solidFill>
                <a:ea typeface="Times New Roman" panose="02020603050405020304" pitchFamily="18" charset="0"/>
              </a:rPr>
              <a:t>на фізичний факультет</a:t>
            </a:r>
            <a:r>
              <a:rPr lang="uk-UA" sz="2800" b="1" dirty="0">
                <a:solidFill>
                  <a:schemeClr val="accent5">
                    <a:lumMod val="50000"/>
                  </a:schemeClr>
                </a:solidFill>
                <a:effectLst/>
                <a:ea typeface="Times New Roman" panose="02020603050405020304" pitchFamily="18" charset="0"/>
              </a:rPr>
              <a:t> Ужгородського національного університету </a:t>
            </a:r>
            <a:endParaRPr lang="uk-UA" sz="2800" b="1" dirty="0">
              <a:solidFill>
                <a:schemeClr val="accent5">
                  <a:lumMod val="50000"/>
                </a:schemeClr>
              </a:solidFill>
            </a:endParaRPr>
          </a:p>
        </p:txBody>
      </p:sp>
      <p:pic>
        <p:nvPicPr>
          <p:cNvPr id="6" name="Рисунок 5">
            <a:extLst>
              <a:ext uri="{FF2B5EF4-FFF2-40B4-BE49-F238E27FC236}">
                <a16:creationId xmlns:a16="http://schemas.microsoft.com/office/drawing/2014/main" xmlns="" id="{7B009CF0-B8B4-497B-AC68-6B7E234598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87396" y="1329342"/>
            <a:ext cx="5072512" cy="5433767"/>
          </a:xfrm>
          <a:prstGeom prst="rect">
            <a:avLst/>
          </a:prstGeom>
        </p:spPr>
      </p:pic>
      <p:pic>
        <p:nvPicPr>
          <p:cNvPr id="7" name="Рисунок 6">
            <a:extLst>
              <a:ext uri="{FF2B5EF4-FFF2-40B4-BE49-F238E27FC236}">
                <a16:creationId xmlns:a16="http://schemas.microsoft.com/office/drawing/2014/main" xmlns="" id="{89609CF9-6613-4B32-B883-C64B6459D6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624" y="1329342"/>
            <a:ext cx="4043680" cy="5433767"/>
          </a:xfrm>
          <a:prstGeom prst="rect">
            <a:avLst/>
          </a:prstGeom>
        </p:spPr>
      </p:pic>
      <p:sp>
        <p:nvSpPr>
          <p:cNvPr id="9" name="TextBox 8">
            <a:extLst>
              <a:ext uri="{FF2B5EF4-FFF2-40B4-BE49-F238E27FC236}">
                <a16:creationId xmlns:a16="http://schemas.microsoft.com/office/drawing/2014/main" xmlns="" id="{7579F7E8-FC54-4E47-B78E-D9C7FACD74AC}"/>
              </a:ext>
            </a:extLst>
          </p:cNvPr>
          <p:cNvSpPr txBox="1"/>
          <p:nvPr/>
        </p:nvSpPr>
        <p:spPr>
          <a:xfrm>
            <a:off x="4262927" y="1329343"/>
            <a:ext cx="2664084" cy="5938933"/>
          </a:xfrm>
          <a:prstGeom prst="rect">
            <a:avLst/>
          </a:prstGeom>
          <a:noFill/>
        </p:spPr>
        <p:txBody>
          <a:bodyPr wrap="square">
            <a:spAutoFit/>
          </a:bodyPr>
          <a:lstStyle/>
          <a:p>
            <a:pPr indent="449580">
              <a:lnSpc>
                <a:spcPct val="115000"/>
              </a:lnSpc>
            </a:pPr>
            <a:r>
              <a:rPr lang="uk-UA" sz="1600" b="1" dirty="0">
                <a:solidFill>
                  <a:schemeClr val="accent6">
                    <a:lumMod val="50000"/>
                  </a:schemeClr>
                </a:solidFill>
                <a:effectLst/>
                <a:latin typeface="Calibri" panose="020F0502020204030204" pitchFamily="34" charset="0"/>
                <a:ea typeface="Times New Roman" panose="02020603050405020304" pitchFamily="18" charset="0"/>
              </a:rPr>
              <a:t>Здобувачі освіти  І курсу спеціальності «Підприємництво та торгівля» разом з викладачем фізики і астрономії  </a:t>
            </a:r>
            <a:r>
              <a:rPr lang="uk-UA" b="1" dirty="0" err="1">
                <a:solidFill>
                  <a:schemeClr val="accent2">
                    <a:lumMod val="50000"/>
                  </a:schemeClr>
                </a:solidFill>
                <a:effectLst/>
                <a:latin typeface="Calibri" panose="020F0502020204030204" pitchFamily="34" charset="0"/>
                <a:ea typeface="Times New Roman" panose="02020603050405020304" pitchFamily="18" charset="0"/>
              </a:rPr>
              <a:t>Мирославою</a:t>
            </a:r>
            <a:r>
              <a:rPr lang="uk-UA" b="1" dirty="0">
                <a:solidFill>
                  <a:schemeClr val="accent2">
                    <a:lumMod val="50000"/>
                  </a:schemeClr>
                </a:solidFill>
                <a:effectLst/>
                <a:latin typeface="Calibri" panose="020F0502020204030204" pitchFamily="34" charset="0"/>
                <a:ea typeface="Times New Roman" panose="02020603050405020304" pitchFamily="18" charset="0"/>
              </a:rPr>
              <a:t> КУНДРЕЮ </a:t>
            </a:r>
            <a:r>
              <a:rPr lang="uk-UA" sz="1600" b="1" dirty="0">
                <a:solidFill>
                  <a:schemeClr val="accent6">
                    <a:lumMod val="50000"/>
                  </a:schemeClr>
                </a:solidFill>
                <a:effectLst/>
                <a:latin typeface="Calibri" panose="020F0502020204030204" pitchFamily="34" charset="0"/>
                <a:ea typeface="Times New Roman" panose="02020603050405020304" pitchFamily="18" charset="0"/>
              </a:rPr>
              <a:t>відвідали з екскурсією фізичний факультет, де ознайомилися з профільними лабораторіями провідних кафедр факультету, науковою роботою та дослідженнями кафедри фізики напівпровідників, про яку розповів студентам </a:t>
            </a:r>
            <a:r>
              <a:rPr lang="uk-UA" sz="1600" b="1" dirty="0">
                <a:solidFill>
                  <a:schemeClr val="accent2">
                    <a:lumMod val="50000"/>
                  </a:schemeClr>
                </a:solidFill>
                <a:effectLst/>
                <a:latin typeface="Calibri" panose="020F0502020204030204" pitchFamily="34" charset="0"/>
                <a:ea typeface="Times New Roman" panose="02020603050405020304" pitchFamily="18" charset="0"/>
              </a:rPr>
              <a:t>професор кафедри  </a:t>
            </a:r>
            <a:r>
              <a:rPr lang="uk-UA" b="1" dirty="0" err="1">
                <a:solidFill>
                  <a:schemeClr val="accent2">
                    <a:lumMod val="50000"/>
                  </a:schemeClr>
                </a:solidFill>
                <a:effectLst/>
                <a:latin typeface="Calibri" panose="020F0502020204030204" pitchFamily="34" charset="0"/>
                <a:ea typeface="Times New Roman" panose="02020603050405020304" pitchFamily="18" charset="0"/>
              </a:rPr>
              <a:t>Горват</a:t>
            </a:r>
            <a:r>
              <a:rPr lang="uk-UA" b="1" dirty="0">
                <a:solidFill>
                  <a:schemeClr val="accent2">
                    <a:lumMod val="50000"/>
                  </a:schemeClr>
                </a:solidFill>
                <a:effectLst/>
                <a:latin typeface="Calibri" panose="020F0502020204030204" pitchFamily="34" charset="0"/>
                <a:ea typeface="Times New Roman" panose="02020603050405020304" pitchFamily="18" charset="0"/>
              </a:rPr>
              <a:t> Андрій Андрійович.</a:t>
            </a:r>
            <a:endParaRPr lang="uk-UA" dirty="0">
              <a:solidFill>
                <a:schemeClr val="accent2">
                  <a:lumMod val="50000"/>
                </a:schemeClr>
              </a:solidFill>
              <a:effectLst/>
              <a:latin typeface="Times New Roman" panose="02020603050405020304" pitchFamily="18" charset="0"/>
              <a:ea typeface="Times New Roman" panose="02020603050405020304" pitchFamily="18" charset="0"/>
            </a:endParaRPr>
          </a:p>
          <a:p>
            <a:pPr indent="449580" algn="just">
              <a:lnSpc>
                <a:spcPct val="150000"/>
              </a:lnSpc>
            </a:pPr>
            <a:r>
              <a:rPr lang="uk-UA" sz="1600" dirty="0">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7621588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527" y="0"/>
            <a:ext cx="12364527" cy="6955832"/>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B5F6A046-6FBE-4C24-A3AA-285F402596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9529" y="667176"/>
            <a:ext cx="5417388" cy="6288656"/>
          </a:xfrm>
          <a:prstGeom prst="rect">
            <a:avLst/>
          </a:prstGeom>
        </p:spPr>
      </p:pic>
      <p:sp>
        <p:nvSpPr>
          <p:cNvPr id="5" name="TextBox 4">
            <a:extLst>
              <a:ext uri="{FF2B5EF4-FFF2-40B4-BE49-F238E27FC236}">
                <a16:creationId xmlns:a16="http://schemas.microsoft.com/office/drawing/2014/main" xmlns="" id="{10ADFE66-86F5-47A5-80F3-81A25A846494}"/>
              </a:ext>
            </a:extLst>
          </p:cNvPr>
          <p:cNvSpPr txBox="1"/>
          <p:nvPr/>
        </p:nvSpPr>
        <p:spPr>
          <a:xfrm>
            <a:off x="-86264" y="3682214"/>
            <a:ext cx="6538821" cy="2862322"/>
          </a:xfrm>
          <a:prstGeom prst="rect">
            <a:avLst/>
          </a:prstGeom>
          <a:noFill/>
        </p:spPr>
        <p:txBody>
          <a:bodyPr wrap="square">
            <a:spAutoFit/>
          </a:bodyPr>
          <a:lstStyle/>
          <a:p>
            <a:pPr indent="449580" algn="just"/>
            <a:r>
              <a:rPr lang="uk-UA" sz="1800" b="1" dirty="0">
                <a:effectLst/>
                <a:latin typeface="Calibri" panose="020F0502020204030204" pitchFamily="34" charset="0"/>
                <a:ea typeface="Times New Roman" panose="02020603050405020304" pitchFamily="18" charset="0"/>
              </a:rPr>
              <a:t>На кафедрі квантової фізики учасники екскурсії мали нагоду поспілкуватися з </a:t>
            </a:r>
            <a:r>
              <a:rPr lang="uk-UA" sz="1800" b="1" dirty="0">
                <a:solidFill>
                  <a:schemeClr val="accent2">
                    <a:lumMod val="50000"/>
                  </a:schemeClr>
                </a:solidFill>
                <a:effectLst/>
                <a:latin typeface="Calibri" panose="020F0502020204030204" pitchFamily="34" charset="0"/>
                <a:ea typeface="Times New Roman" panose="02020603050405020304" pitchFamily="18" charset="0"/>
              </a:rPr>
              <a:t>професором </a:t>
            </a:r>
            <a:r>
              <a:rPr lang="uk-UA" sz="1800" b="1" dirty="0" err="1">
                <a:solidFill>
                  <a:schemeClr val="accent2">
                    <a:lumMod val="50000"/>
                  </a:schemeClr>
                </a:solidFill>
                <a:effectLst/>
                <a:latin typeface="Calibri" panose="020F0502020204030204" pitchFamily="34" charset="0"/>
                <a:ea typeface="Times New Roman" panose="02020603050405020304" pitchFamily="18" charset="0"/>
              </a:rPr>
              <a:t>Шафраньошем</a:t>
            </a:r>
            <a:r>
              <a:rPr lang="uk-UA" sz="1800" b="1" dirty="0">
                <a:solidFill>
                  <a:schemeClr val="accent2">
                    <a:lumMod val="50000"/>
                  </a:schemeClr>
                </a:solidFill>
                <a:effectLst/>
                <a:latin typeface="Calibri" panose="020F0502020204030204" pitchFamily="34" charset="0"/>
                <a:ea typeface="Times New Roman" panose="02020603050405020304" pitchFamily="18" charset="0"/>
              </a:rPr>
              <a:t> Іваном Івановичем,</a:t>
            </a:r>
            <a:r>
              <a:rPr lang="uk-UA" sz="1800" b="1" dirty="0">
                <a:effectLst/>
                <a:latin typeface="Calibri" panose="020F0502020204030204" pitchFamily="34" charset="0"/>
                <a:ea typeface="Times New Roman" panose="02020603050405020304" pitchFamily="18" charset="0"/>
              </a:rPr>
              <a:t> який розкрив сучасні напрямки досліджень у галузі квантових технологій. З лабораторіями та науковими дослідженнями  кафедри оптики  студентів ознайомив </a:t>
            </a:r>
            <a:r>
              <a:rPr lang="uk-UA" sz="1800" b="1" dirty="0">
                <a:solidFill>
                  <a:schemeClr val="accent2">
                    <a:lumMod val="50000"/>
                  </a:schemeClr>
                </a:solidFill>
                <a:effectLst/>
                <a:latin typeface="Calibri" panose="020F0502020204030204" pitchFamily="34" charset="0"/>
                <a:ea typeface="Times New Roman" panose="02020603050405020304" pitchFamily="18" charset="0"/>
              </a:rPr>
              <a:t>професор </a:t>
            </a:r>
            <a:r>
              <a:rPr lang="uk-UA" sz="1800" b="1" dirty="0" err="1">
                <a:solidFill>
                  <a:schemeClr val="accent2">
                    <a:lumMod val="50000"/>
                  </a:schemeClr>
                </a:solidFill>
                <a:effectLst/>
                <a:latin typeface="Calibri" panose="020F0502020204030204" pitchFamily="34" charset="0"/>
                <a:ea typeface="Times New Roman" panose="02020603050405020304" pitchFamily="18" charset="0"/>
              </a:rPr>
              <a:t>Гуранич</a:t>
            </a:r>
            <a:r>
              <a:rPr lang="uk-UA" sz="1800" b="1" dirty="0">
                <a:solidFill>
                  <a:schemeClr val="accent2">
                    <a:lumMod val="50000"/>
                  </a:schemeClr>
                </a:solidFill>
                <a:effectLst/>
                <a:latin typeface="Calibri" panose="020F0502020204030204" pitchFamily="34" charset="0"/>
                <a:ea typeface="Times New Roman" panose="02020603050405020304" pitchFamily="18" charset="0"/>
              </a:rPr>
              <a:t> Павло Павлович. </a:t>
            </a:r>
            <a:endParaRPr lang="uk-UA" sz="1600" dirty="0">
              <a:solidFill>
                <a:schemeClr val="accent2">
                  <a:lumMod val="50000"/>
                </a:schemeClr>
              </a:solidFill>
              <a:effectLst/>
              <a:latin typeface="Times New Roman" panose="02020603050405020304" pitchFamily="18" charset="0"/>
              <a:ea typeface="Times New Roman" panose="02020603050405020304" pitchFamily="18" charset="0"/>
            </a:endParaRPr>
          </a:p>
          <a:p>
            <a:r>
              <a:rPr lang="uk-UA" b="1" dirty="0">
                <a:latin typeface="Calibri" panose="020F0502020204030204" pitchFamily="34" charset="0"/>
                <a:ea typeface="Times New Roman" panose="02020603050405020304" pitchFamily="18" charset="0"/>
              </a:rPr>
              <a:t>Цікава п</a:t>
            </a:r>
            <a:r>
              <a:rPr lang="uk-UA" sz="1800" b="1" dirty="0">
                <a:effectLst/>
                <a:latin typeface="Calibri" panose="020F0502020204030204" pitchFamily="34" charset="0"/>
                <a:ea typeface="Times New Roman" panose="02020603050405020304" pitchFamily="18" charset="0"/>
              </a:rPr>
              <a:t>ізнавальна екскурсія, спрямована на ознайомлення  студентів з практичними аспектами  дослідницької діяльності, викликала у здобувачів освіти  поглиблення інтересу та </a:t>
            </a:r>
            <a:r>
              <a:rPr lang="uk-UA" sz="1800" b="1" dirty="0" err="1">
                <a:effectLst/>
                <a:latin typeface="Calibri" panose="020F0502020204030204" pitchFamily="34" charset="0"/>
                <a:ea typeface="Times New Roman" panose="02020603050405020304" pitchFamily="18" charset="0"/>
              </a:rPr>
              <a:t>мотиваціїю</a:t>
            </a:r>
            <a:r>
              <a:rPr lang="uk-UA" sz="1800" b="1" dirty="0">
                <a:effectLst/>
                <a:latin typeface="Calibri" panose="020F0502020204030204" pitchFamily="34" charset="0"/>
                <a:ea typeface="Times New Roman" panose="02020603050405020304" pitchFamily="18" charset="0"/>
              </a:rPr>
              <a:t> до  вивчення фізики і астрономії. </a:t>
            </a:r>
            <a:endParaRPr lang="uk-UA" dirty="0"/>
          </a:p>
        </p:txBody>
      </p:sp>
      <p:pic>
        <p:nvPicPr>
          <p:cNvPr id="6" name="Рисунок 5">
            <a:extLst>
              <a:ext uri="{FF2B5EF4-FFF2-40B4-BE49-F238E27FC236}">
                <a16:creationId xmlns:a16="http://schemas.microsoft.com/office/drawing/2014/main" xmlns="" id="{DEF28D89-5A06-4D99-BD2F-1035C04992C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49529" y="189781"/>
            <a:ext cx="5417388" cy="3288135"/>
          </a:xfrm>
          <a:prstGeom prst="rect">
            <a:avLst/>
          </a:prstGeom>
        </p:spPr>
      </p:pic>
      <p:pic>
        <p:nvPicPr>
          <p:cNvPr id="7" name="Рисунок 6">
            <a:extLst>
              <a:ext uri="{FF2B5EF4-FFF2-40B4-BE49-F238E27FC236}">
                <a16:creationId xmlns:a16="http://schemas.microsoft.com/office/drawing/2014/main" xmlns="" id="{3B951507-9E36-49A7-A175-0CEBDFA3EE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264" y="189781"/>
            <a:ext cx="3114136" cy="3270918"/>
          </a:xfrm>
          <a:prstGeom prst="rect">
            <a:avLst/>
          </a:prstGeom>
        </p:spPr>
      </p:pic>
      <p:pic>
        <p:nvPicPr>
          <p:cNvPr id="8" name="Рисунок 7">
            <a:extLst>
              <a:ext uri="{FF2B5EF4-FFF2-40B4-BE49-F238E27FC236}">
                <a16:creationId xmlns:a16="http://schemas.microsoft.com/office/drawing/2014/main" xmlns="" id="{23D9D605-31DE-4A68-8468-E0273317FC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27872" y="189780"/>
            <a:ext cx="3621657" cy="3270919"/>
          </a:xfrm>
          <a:prstGeom prst="rect">
            <a:avLst/>
          </a:prstGeom>
        </p:spPr>
      </p:pic>
    </p:spTree>
    <p:extLst>
      <p:ext uri="{BB962C8B-B14F-4D97-AF65-F5344CB8AC3E}">
        <p14:creationId xmlns:p14="http://schemas.microsoft.com/office/powerpoint/2010/main" val="4204452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65" y="0"/>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DFFA21DC-E1FE-4969-B704-B179AE81C0E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4158" y="782012"/>
            <a:ext cx="4281578" cy="3587150"/>
          </a:xfrm>
          <a:prstGeom prst="rect">
            <a:avLst/>
          </a:prstGeom>
          <a:noFill/>
          <a:ln>
            <a:noFill/>
          </a:ln>
        </p:spPr>
      </p:pic>
      <p:pic>
        <p:nvPicPr>
          <p:cNvPr id="4" name="Рисунок 3">
            <a:extLst>
              <a:ext uri="{FF2B5EF4-FFF2-40B4-BE49-F238E27FC236}">
                <a16:creationId xmlns:a16="http://schemas.microsoft.com/office/drawing/2014/main" xmlns="" id="{6303847B-D0CF-4507-9D8D-ABB1EBAEBB8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264" y="914400"/>
            <a:ext cx="4546121" cy="3387725"/>
          </a:xfrm>
          <a:prstGeom prst="rect">
            <a:avLst/>
          </a:prstGeom>
          <a:noFill/>
          <a:ln>
            <a:noFill/>
          </a:ln>
        </p:spPr>
      </p:pic>
      <p:sp>
        <p:nvSpPr>
          <p:cNvPr id="2" name="TextBox 1">
            <a:extLst>
              <a:ext uri="{FF2B5EF4-FFF2-40B4-BE49-F238E27FC236}">
                <a16:creationId xmlns:a16="http://schemas.microsoft.com/office/drawing/2014/main" xmlns="" id="{B1E3418E-FC53-4FA5-82CE-3F6B2BAD4C54}"/>
              </a:ext>
            </a:extLst>
          </p:cNvPr>
          <p:cNvSpPr txBox="1"/>
          <p:nvPr/>
        </p:nvSpPr>
        <p:spPr>
          <a:xfrm>
            <a:off x="172528" y="163901"/>
            <a:ext cx="11826815" cy="523220"/>
          </a:xfrm>
          <a:prstGeom prst="rect">
            <a:avLst/>
          </a:prstGeom>
          <a:noFill/>
        </p:spPr>
        <p:txBody>
          <a:bodyPr wrap="square" rtlCol="0">
            <a:spAutoFit/>
          </a:bodyPr>
          <a:lstStyle/>
          <a:p>
            <a:pPr algn="ctr"/>
            <a:r>
              <a:rPr lang="uk-UA" sz="2800" b="1" dirty="0">
                <a:solidFill>
                  <a:schemeClr val="accent1">
                    <a:lumMod val="50000"/>
                  </a:schemeClr>
                </a:solidFill>
              </a:rPr>
              <a:t>Навчально-пізнавальна екскурсія до Ботанічного саду УжНУ</a:t>
            </a:r>
          </a:p>
        </p:txBody>
      </p:sp>
      <p:pic>
        <p:nvPicPr>
          <p:cNvPr id="6" name="Рисунок 5">
            <a:extLst>
              <a:ext uri="{FF2B5EF4-FFF2-40B4-BE49-F238E27FC236}">
                <a16:creationId xmlns:a16="http://schemas.microsoft.com/office/drawing/2014/main" xmlns="" id="{172569D1-C790-40AC-9B3D-0C756C958D5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2989" y="851022"/>
            <a:ext cx="3321169" cy="3518139"/>
          </a:xfrm>
          <a:prstGeom prst="rect">
            <a:avLst/>
          </a:prstGeom>
          <a:noFill/>
          <a:ln>
            <a:noFill/>
          </a:ln>
        </p:spPr>
      </p:pic>
      <p:pic>
        <p:nvPicPr>
          <p:cNvPr id="7" name="Рисунок 6">
            <a:extLst>
              <a:ext uri="{FF2B5EF4-FFF2-40B4-BE49-F238E27FC236}">
                <a16:creationId xmlns:a16="http://schemas.microsoft.com/office/drawing/2014/main" xmlns="" id="{CF28539D-6484-45A9-9770-873DA5B40AD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38048" y="3764334"/>
            <a:ext cx="4273550" cy="2929765"/>
          </a:xfrm>
          <a:prstGeom prst="rect">
            <a:avLst/>
          </a:prstGeom>
          <a:noFill/>
          <a:ln>
            <a:noFill/>
          </a:ln>
        </p:spPr>
      </p:pic>
      <p:sp>
        <p:nvSpPr>
          <p:cNvPr id="5" name="TextBox 4">
            <a:extLst>
              <a:ext uri="{FF2B5EF4-FFF2-40B4-BE49-F238E27FC236}">
                <a16:creationId xmlns:a16="http://schemas.microsoft.com/office/drawing/2014/main" xmlns="" id="{5FD30FB6-2E7D-4B15-B6F4-27C1A2BB41D7}"/>
              </a:ext>
            </a:extLst>
          </p:cNvPr>
          <p:cNvSpPr txBox="1"/>
          <p:nvPr/>
        </p:nvSpPr>
        <p:spPr>
          <a:xfrm flipH="1">
            <a:off x="86264" y="4432539"/>
            <a:ext cx="7822119" cy="2446824"/>
          </a:xfrm>
          <a:prstGeom prst="rect">
            <a:avLst/>
          </a:prstGeom>
          <a:noFill/>
        </p:spPr>
        <p:txBody>
          <a:bodyPr wrap="square" rtlCol="0">
            <a:spAutoFit/>
          </a:bodyPr>
          <a:lstStyle/>
          <a:p>
            <a:r>
              <a:rPr lang="uk-UA" sz="1700" b="1" dirty="0">
                <a:solidFill>
                  <a:schemeClr val="accent5">
                    <a:lumMod val="50000"/>
                  </a:schemeClr>
                </a:solidFill>
              </a:rPr>
              <a:t>Здобувачі освіти групи І  ТОРБ разом з викладачем біології і екології Любов КАСАРДОЮ та </a:t>
            </a:r>
            <a:r>
              <a:rPr lang="uk-UA" sz="1700" b="1" dirty="0" err="1">
                <a:solidFill>
                  <a:schemeClr val="accent5">
                    <a:lumMod val="50000"/>
                  </a:schemeClr>
                </a:solidFill>
              </a:rPr>
              <a:t>академнаставником</a:t>
            </a:r>
            <a:r>
              <a:rPr lang="uk-UA" sz="1700" b="1" dirty="0">
                <a:solidFill>
                  <a:schemeClr val="accent5">
                    <a:lumMod val="50000"/>
                  </a:schemeClr>
                </a:solidFill>
              </a:rPr>
              <a:t> </a:t>
            </a:r>
            <a:r>
              <a:rPr lang="uk-UA" sz="1700" b="1" dirty="0" err="1">
                <a:solidFill>
                  <a:schemeClr val="accent5">
                    <a:lumMod val="50000"/>
                  </a:schemeClr>
                </a:solidFill>
              </a:rPr>
              <a:t>Ерікою</a:t>
            </a:r>
            <a:r>
              <a:rPr lang="uk-UA" sz="1700" b="1" dirty="0">
                <a:solidFill>
                  <a:schemeClr val="accent5">
                    <a:lumMod val="50000"/>
                  </a:schemeClr>
                </a:solidFill>
              </a:rPr>
              <a:t> ОГАРЬ відвідали Ботанічний сад УжНУ з навчальною метою поглиблення знань з теми «Неклітинні форми життя та одноклітинні і багатоклітинні організми». Екскурсія, проведена у природному середовищі, супроводжувалася фаховими коментарями викладача та наукового працівника саду, що дозволило студентам краще засвоїти навчальний  матеріал, розвивати навички спостереження, аналізу та формувати науковий підхід до вивчення біологічних </a:t>
            </a:r>
            <a:r>
              <a:rPr lang="uk-UA" sz="1700" b="1" dirty="0" smtClean="0">
                <a:solidFill>
                  <a:schemeClr val="accent5">
                    <a:lumMod val="50000"/>
                  </a:schemeClr>
                </a:solidFill>
              </a:rPr>
              <a:t>процесів</a:t>
            </a:r>
            <a:r>
              <a:rPr lang="en-US" sz="1700" b="1" dirty="0" smtClean="0">
                <a:solidFill>
                  <a:schemeClr val="accent5">
                    <a:lumMod val="50000"/>
                  </a:schemeClr>
                </a:solidFill>
              </a:rPr>
              <a:t>.</a:t>
            </a:r>
            <a:endParaRPr lang="uk-UA" sz="1700" b="1" dirty="0">
              <a:solidFill>
                <a:schemeClr val="accent5">
                  <a:lumMod val="50000"/>
                </a:schemeClr>
              </a:solidFill>
            </a:endParaRPr>
          </a:p>
        </p:txBody>
      </p:sp>
    </p:spTree>
    <p:extLst>
      <p:ext uri="{BB962C8B-B14F-4D97-AF65-F5344CB8AC3E}">
        <p14:creationId xmlns:p14="http://schemas.microsoft.com/office/powerpoint/2010/main" val="39492167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6467"/>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CAD340DD-358F-4CD8-A040-086121E7074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0157" y="1311215"/>
            <a:ext cx="5747559" cy="5502407"/>
          </a:xfrm>
          <a:prstGeom prst="rect">
            <a:avLst/>
          </a:prstGeom>
          <a:noFill/>
          <a:ln>
            <a:noFill/>
          </a:ln>
        </p:spPr>
      </p:pic>
      <p:pic>
        <p:nvPicPr>
          <p:cNvPr id="4" name="Рисунок 3">
            <a:extLst>
              <a:ext uri="{FF2B5EF4-FFF2-40B4-BE49-F238E27FC236}">
                <a16:creationId xmlns:a16="http://schemas.microsoft.com/office/drawing/2014/main" xmlns="" id="{17D306AD-6B27-4703-9995-64B845EBD9C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96420" y="1430202"/>
            <a:ext cx="3927384" cy="5264431"/>
          </a:xfrm>
          <a:prstGeom prst="rect">
            <a:avLst/>
          </a:prstGeom>
          <a:noFill/>
          <a:ln>
            <a:noFill/>
          </a:ln>
        </p:spPr>
      </p:pic>
      <p:sp>
        <p:nvSpPr>
          <p:cNvPr id="2" name="TextBox 1">
            <a:extLst>
              <a:ext uri="{FF2B5EF4-FFF2-40B4-BE49-F238E27FC236}">
                <a16:creationId xmlns:a16="http://schemas.microsoft.com/office/drawing/2014/main" xmlns="" id="{9C84F5EC-3A20-4588-9678-B6ED650D2ABF}"/>
              </a:ext>
            </a:extLst>
          </p:cNvPr>
          <p:cNvSpPr txBox="1"/>
          <p:nvPr/>
        </p:nvSpPr>
        <p:spPr>
          <a:xfrm>
            <a:off x="5555411" y="741872"/>
            <a:ext cx="4313208" cy="369332"/>
          </a:xfrm>
          <a:prstGeom prst="rect">
            <a:avLst/>
          </a:prstGeom>
          <a:noFill/>
        </p:spPr>
        <p:txBody>
          <a:bodyPr wrap="square" rtlCol="0">
            <a:spAutoFit/>
          </a:bodyPr>
          <a:lstStyle/>
          <a:p>
            <a:endParaRPr lang="uk-UA" dirty="0"/>
          </a:p>
        </p:txBody>
      </p:sp>
      <p:sp>
        <p:nvSpPr>
          <p:cNvPr id="7" name="TextBox 6">
            <a:extLst>
              <a:ext uri="{FF2B5EF4-FFF2-40B4-BE49-F238E27FC236}">
                <a16:creationId xmlns:a16="http://schemas.microsoft.com/office/drawing/2014/main" xmlns="" id="{78E110F0-8C38-44F0-9CA4-6EF480DA1BEE}"/>
              </a:ext>
            </a:extLst>
          </p:cNvPr>
          <p:cNvSpPr txBox="1"/>
          <p:nvPr/>
        </p:nvSpPr>
        <p:spPr>
          <a:xfrm>
            <a:off x="138532" y="152958"/>
            <a:ext cx="11757294" cy="993926"/>
          </a:xfrm>
          <a:prstGeom prst="rect">
            <a:avLst/>
          </a:prstGeom>
          <a:noFill/>
        </p:spPr>
        <p:txBody>
          <a:bodyPr wrap="square">
            <a:spAutoFit/>
          </a:bodyPr>
          <a:lstStyle/>
          <a:p>
            <a:pPr algn="ctr">
              <a:lnSpc>
                <a:spcPct val="107000"/>
              </a:lnSpc>
              <a:spcAft>
                <a:spcPts val="800"/>
              </a:spcAft>
            </a:pPr>
            <a:r>
              <a:rPr lang="uk-UA" sz="2800" b="1" dirty="0">
                <a:solidFill>
                  <a:srgbClr val="002060"/>
                </a:solidFill>
                <a:effectLst/>
                <a:ea typeface="Calibri" panose="020F0502020204030204" pitchFamily="34" charset="0"/>
                <a:cs typeface="Times New Roman" panose="02020603050405020304" pitchFamily="18" charset="0"/>
              </a:rPr>
              <a:t>Навчально-пізнавальна екскурсія до Закарпатського обласного центру з гідрометеорології </a:t>
            </a:r>
            <a:endParaRPr lang="uk-UA" sz="2800" dirty="0">
              <a:solidFill>
                <a:srgbClr val="002060"/>
              </a:solidFill>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xmlns="" id="{3F4CB336-15C0-4029-A8FB-F18193F136BB}"/>
              </a:ext>
            </a:extLst>
          </p:cNvPr>
          <p:cNvSpPr txBox="1"/>
          <p:nvPr/>
        </p:nvSpPr>
        <p:spPr>
          <a:xfrm>
            <a:off x="138532" y="1247298"/>
            <a:ext cx="2406261" cy="5392951"/>
          </a:xfrm>
          <a:prstGeom prst="rect">
            <a:avLst/>
          </a:prstGeom>
          <a:noFill/>
        </p:spPr>
        <p:txBody>
          <a:bodyPr wrap="square">
            <a:spAutoFit/>
          </a:bodyPr>
          <a:lstStyle/>
          <a:p>
            <a:pPr algn="ctr">
              <a:lnSpc>
                <a:spcPct val="107000"/>
              </a:lnSpc>
              <a:spcAft>
                <a:spcPts val="800"/>
              </a:spcAft>
            </a:pPr>
            <a:r>
              <a:rPr lang="uk-UA" sz="1700" b="1" dirty="0">
                <a:solidFill>
                  <a:schemeClr val="accent1">
                    <a:lumMod val="50000"/>
                  </a:schemeClr>
                </a:solidFill>
                <a:effectLst/>
                <a:ea typeface="Calibri" panose="020F0502020204030204" pitchFamily="34" charset="0"/>
                <a:cs typeface="Times New Roman" panose="02020603050405020304" pitchFamily="18" charset="0"/>
              </a:rPr>
              <a:t>Цікаву та корисну навчально-пізнавальну екскурсію до Закарпатського обласного центру з гідрометеорології здійснили здобувачі освіти І курсу спеціальностей «Підприємництво та торгівля», «Фінанси,  банківська справа, страхування та фондовий ринок» під керівництвом викладачів хімії Ганни ЧЕРНОБУК</a:t>
            </a:r>
            <a:r>
              <a:rPr lang="uk-UA" sz="1700" b="1" dirty="0">
                <a:solidFill>
                  <a:schemeClr val="accent1">
                    <a:lumMod val="50000"/>
                  </a:schemeClr>
                </a:solidFill>
                <a:ea typeface="Calibri" panose="020F0502020204030204" pitchFamily="34" charset="0"/>
                <a:cs typeface="Times New Roman" panose="02020603050405020304" pitchFamily="18" charset="0"/>
              </a:rPr>
              <a:t> та </a:t>
            </a:r>
            <a:r>
              <a:rPr lang="uk-UA" sz="1700" b="1" dirty="0">
                <a:solidFill>
                  <a:schemeClr val="accent1">
                    <a:lumMod val="50000"/>
                  </a:schemeClr>
                </a:solidFill>
                <a:effectLst/>
                <a:ea typeface="Calibri" panose="020F0502020204030204" pitchFamily="34" charset="0"/>
                <a:cs typeface="Times New Roman" panose="02020603050405020304" pitchFamily="18" charset="0"/>
              </a:rPr>
              <a:t> Марини ЮГАС</a:t>
            </a:r>
            <a:r>
              <a:rPr lang="uk-UA" sz="1700" b="1" dirty="0">
                <a:solidFill>
                  <a:schemeClr val="accent2">
                    <a:lumMod val="50000"/>
                  </a:schemeClr>
                </a:solidFill>
                <a:effectLst/>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068070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009D70AC-35D2-4160-9469-863A761BDD5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7984" y="109987"/>
            <a:ext cx="8315864" cy="6642505"/>
          </a:xfrm>
          <a:prstGeom prst="rect">
            <a:avLst/>
          </a:prstGeom>
          <a:noFill/>
          <a:ln>
            <a:noFill/>
          </a:ln>
        </p:spPr>
      </p:pic>
      <p:sp>
        <p:nvSpPr>
          <p:cNvPr id="6" name="TextBox 5">
            <a:extLst>
              <a:ext uri="{FF2B5EF4-FFF2-40B4-BE49-F238E27FC236}">
                <a16:creationId xmlns:a16="http://schemas.microsoft.com/office/drawing/2014/main" xmlns="" id="{5A4C94F3-06E7-4FD4-8C5F-F04EF3900F9B}"/>
              </a:ext>
            </a:extLst>
          </p:cNvPr>
          <p:cNvSpPr txBox="1"/>
          <p:nvPr/>
        </p:nvSpPr>
        <p:spPr>
          <a:xfrm>
            <a:off x="94891" y="224287"/>
            <a:ext cx="3094007" cy="6633163"/>
          </a:xfrm>
          <a:prstGeom prst="rect">
            <a:avLst/>
          </a:prstGeom>
          <a:noFill/>
        </p:spPr>
        <p:txBody>
          <a:bodyPr wrap="square">
            <a:spAutoFit/>
          </a:bodyPr>
          <a:lstStyle/>
          <a:p>
            <a:pPr algn="ctr">
              <a:lnSpc>
                <a:spcPct val="107000"/>
              </a:lnSpc>
              <a:spcAft>
                <a:spcPts val="800"/>
              </a:spcAft>
            </a:pPr>
            <a:r>
              <a:rPr lang="uk-UA" sz="1500" b="1" dirty="0">
                <a:solidFill>
                  <a:schemeClr val="accent1">
                    <a:lumMod val="50000"/>
                  </a:schemeClr>
                </a:solidFill>
                <a:effectLst/>
                <a:ea typeface="Calibri" panose="020F0502020204030204" pitchFamily="34" charset="0"/>
                <a:cs typeface="Times New Roman" panose="02020603050405020304" pitchFamily="18" charset="0"/>
              </a:rPr>
              <a:t>Проведена </a:t>
            </a:r>
            <a:r>
              <a:rPr lang="uk-UA" sz="1500" b="1" dirty="0">
                <a:solidFill>
                  <a:schemeClr val="accent1">
                    <a:lumMod val="50000"/>
                  </a:schemeClr>
                </a:solidFill>
                <a:ea typeface="Calibri" panose="020F0502020204030204" pitchFamily="34" charset="0"/>
                <a:cs typeface="Times New Roman" panose="02020603050405020304" pitchFamily="18" charset="0"/>
              </a:rPr>
              <a:t>Русланом ОЗИМКО, </a:t>
            </a:r>
            <a:r>
              <a:rPr lang="uk-UA" sz="1500" b="1" dirty="0">
                <a:solidFill>
                  <a:schemeClr val="accent1">
                    <a:lumMod val="50000"/>
                  </a:schemeClr>
                </a:solidFill>
                <a:effectLst/>
                <a:ea typeface="Calibri" panose="020F0502020204030204" pitchFamily="34" charset="0"/>
              </a:rPr>
              <a:t>начальником відділу метеорологічних прогнозів та </a:t>
            </a:r>
            <a:r>
              <a:rPr lang="uk-UA" sz="1500" b="1" dirty="0" err="1">
                <a:solidFill>
                  <a:schemeClr val="accent1">
                    <a:lumMod val="50000"/>
                  </a:schemeClr>
                </a:solidFill>
                <a:effectLst/>
                <a:ea typeface="Calibri" panose="020F0502020204030204" pitchFamily="34" charset="0"/>
              </a:rPr>
              <a:t>гідрометзабезпечення</a:t>
            </a:r>
            <a:r>
              <a:rPr lang="uk-UA" sz="1500" b="1" dirty="0">
                <a:solidFill>
                  <a:schemeClr val="accent1">
                    <a:lumMod val="50000"/>
                  </a:schemeClr>
                </a:solidFill>
                <a:effectLst/>
                <a:ea typeface="Calibri" panose="020F0502020204030204" pitchFamily="34" charset="0"/>
              </a:rPr>
              <a:t> Закарпатського обласного центру з гідрометеорології </a:t>
            </a:r>
            <a:r>
              <a:rPr lang="uk-UA" sz="1500" b="1" dirty="0">
                <a:solidFill>
                  <a:schemeClr val="accent1">
                    <a:lumMod val="50000"/>
                  </a:schemeClr>
                </a:solidFill>
                <a:effectLst/>
                <a:ea typeface="Calibri" panose="020F0502020204030204" pitchFamily="34" charset="0"/>
                <a:cs typeface="Times New Roman" panose="02020603050405020304" pitchFamily="18" charset="0"/>
              </a:rPr>
              <a:t>екскурсія розширила кругозір  та збагатила уявлення здобувачів освіти про методи наукового пізнання природи: спостереження, дослідження, вимірювання, моделювання об’єктів і процесів; посприяла  формуванню у здобувачів освіти наукового світогляду, природничо-наукової картини світу та  природничо-наукової компетентності, хімічної культури, набуттю умінь практичного застосування природничо-наукових знань у повсякденному житті задля безпечної життєдіяльності, охорони здоров'я, захисту довкілля. </a:t>
            </a:r>
          </a:p>
          <a:p>
            <a:pPr>
              <a:lnSpc>
                <a:spcPct val="107000"/>
              </a:lnSpc>
              <a:spcAft>
                <a:spcPts val="800"/>
              </a:spcAft>
            </a:pP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654561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DB9540B3-E623-4CE3-A30D-3DBB52BFA7AF}"/>
              </a:ext>
            </a:extLst>
          </p:cNvPr>
          <p:cNvSpPr txBox="1"/>
          <p:nvPr/>
        </p:nvSpPr>
        <p:spPr>
          <a:xfrm>
            <a:off x="103517" y="68528"/>
            <a:ext cx="11686968" cy="954107"/>
          </a:xfrm>
          <a:prstGeom prst="rect">
            <a:avLst/>
          </a:prstGeom>
          <a:noFill/>
        </p:spPr>
        <p:txBody>
          <a:bodyPr wrap="square" rtlCol="0">
            <a:spAutoFit/>
          </a:bodyPr>
          <a:lstStyle/>
          <a:p>
            <a:pPr algn="ctr" fontAlgn="base"/>
            <a:r>
              <a:rPr lang="ru-RU" sz="2800" b="1" dirty="0" err="1">
                <a:solidFill>
                  <a:srgbClr val="185991"/>
                </a:solidFill>
                <a:latin typeface="Helvetica" panose="020B0604020202020204" pitchFamily="34" charset="0"/>
                <a:ea typeface="Times New Roman" panose="02020603050405020304" pitchFamily="18" charset="0"/>
              </a:rPr>
              <a:t>Військово-патріотичне</a:t>
            </a:r>
            <a:r>
              <a:rPr lang="ru-RU" sz="2800" b="1" dirty="0">
                <a:solidFill>
                  <a:srgbClr val="185991"/>
                </a:solidFill>
                <a:latin typeface="Helvetica" panose="020B0604020202020204" pitchFamily="34" charset="0"/>
                <a:ea typeface="Times New Roman" panose="02020603050405020304" pitchFamily="18" charset="0"/>
              </a:rPr>
              <a:t> </a:t>
            </a:r>
            <a:r>
              <a:rPr lang="ru-RU" sz="2800" b="1" dirty="0" err="1">
                <a:solidFill>
                  <a:srgbClr val="185991"/>
                </a:solidFill>
                <a:latin typeface="Helvetica" panose="020B0604020202020204" pitchFamily="34" charset="0"/>
                <a:ea typeface="Times New Roman" panose="02020603050405020304" pitchFamily="18" charset="0"/>
              </a:rPr>
              <a:t>виховання</a:t>
            </a:r>
            <a:r>
              <a:rPr lang="ru-RU" sz="2800" b="1" dirty="0">
                <a:solidFill>
                  <a:srgbClr val="185991"/>
                </a:solidFill>
                <a:latin typeface="Helvetica" panose="020B0604020202020204" pitchFamily="34" charset="0"/>
                <a:ea typeface="Times New Roman" panose="02020603050405020304" pitchFamily="18" charset="0"/>
              </a:rPr>
              <a:t> </a:t>
            </a:r>
            <a:r>
              <a:rPr lang="ru-RU" sz="2800" b="1" dirty="0" err="1">
                <a:solidFill>
                  <a:srgbClr val="185991"/>
                </a:solidFill>
                <a:latin typeface="Helvetica" panose="020B0604020202020204" pitchFamily="34" charset="0"/>
                <a:ea typeface="Times New Roman" panose="02020603050405020304" pitchFamily="18" charset="0"/>
              </a:rPr>
              <a:t>здобувачів</a:t>
            </a:r>
            <a:r>
              <a:rPr lang="ru-RU" sz="2800" b="1" dirty="0">
                <a:solidFill>
                  <a:srgbClr val="185991"/>
                </a:solidFill>
                <a:latin typeface="Helvetica" panose="020B0604020202020204" pitchFamily="34" charset="0"/>
                <a:ea typeface="Times New Roman" panose="02020603050405020304" pitchFamily="18" charset="0"/>
              </a:rPr>
              <a:t> </a:t>
            </a:r>
            <a:r>
              <a:rPr lang="ru-RU" sz="2800" b="1" dirty="0" err="1">
                <a:solidFill>
                  <a:srgbClr val="185991"/>
                </a:solidFill>
                <a:latin typeface="Helvetica" panose="020B0604020202020204" pitchFamily="34" charset="0"/>
                <a:ea typeface="Times New Roman" panose="02020603050405020304" pitchFamily="18" charset="0"/>
              </a:rPr>
              <a:t>освіти</a:t>
            </a:r>
            <a:r>
              <a:rPr lang="ru-RU" sz="2800" b="1" dirty="0">
                <a:solidFill>
                  <a:srgbClr val="185991"/>
                </a:solidFill>
                <a:latin typeface="Helvetica" panose="020B0604020202020204" pitchFamily="34" charset="0"/>
                <a:ea typeface="Times New Roman" panose="02020603050405020304" pitchFamily="18" charset="0"/>
              </a:rPr>
              <a:t>- </a:t>
            </a:r>
          </a:p>
          <a:p>
            <a:pPr algn="ctr" fontAlgn="base"/>
            <a:r>
              <a:rPr lang="ru-RU" sz="2800" b="1" dirty="0">
                <a:solidFill>
                  <a:srgbClr val="185991"/>
                </a:solidFill>
                <a:latin typeface="Helvetica" panose="020B0604020202020204" pitchFamily="34" charset="0"/>
                <a:ea typeface="Times New Roman" panose="02020603050405020304" pitchFamily="18" charset="0"/>
              </a:rPr>
              <a:t> </a:t>
            </a:r>
            <a:r>
              <a:rPr lang="ru-RU" sz="2400" b="1" dirty="0" err="1">
                <a:solidFill>
                  <a:srgbClr val="185991"/>
                </a:solidFill>
                <a:latin typeface="Helvetica" panose="020B0604020202020204" pitchFamily="34" charset="0"/>
                <a:ea typeface="Times New Roman" panose="02020603050405020304" pitchFamily="18" charset="0"/>
              </a:rPr>
              <a:t>важлива</a:t>
            </a:r>
            <a:r>
              <a:rPr lang="ru-RU" sz="2400" b="1" dirty="0">
                <a:solidFill>
                  <a:srgbClr val="185991"/>
                </a:solidFill>
                <a:latin typeface="Helvetica" panose="020B0604020202020204" pitchFamily="34" charset="0"/>
                <a:ea typeface="Times New Roman" panose="02020603050405020304" pitchFamily="18" charset="0"/>
              </a:rPr>
              <a:t> </a:t>
            </a:r>
            <a:r>
              <a:rPr lang="ru-RU" sz="2400" b="1" dirty="0" err="1">
                <a:solidFill>
                  <a:srgbClr val="185991"/>
                </a:solidFill>
                <a:latin typeface="Helvetica" panose="020B0604020202020204" pitchFamily="34" charset="0"/>
                <a:ea typeface="Times New Roman" panose="02020603050405020304" pitchFamily="18" charset="0"/>
              </a:rPr>
              <a:t>складова</a:t>
            </a:r>
            <a:r>
              <a:rPr lang="ru-RU" sz="2400" b="1" dirty="0">
                <a:solidFill>
                  <a:srgbClr val="185991"/>
                </a:solidFill>
                <a:latin typeface="Helvetica" panose="020B0604020202020204" pitchFamily="34" charset="0"/>
                <a:ea typeface="Times New Roman" panose="02020603050405020304" pitchFamily="18" charset="0"/>
              </a:rPr>
              <a:t> </a:t>
            </a:r>
            <a:r>
              <a:rPr lang="ru-RU" sz="2400" b="1" dirty="0" err="1">
                <a:solidFill>
                  <a:srgbClr val="185991"/>
                </a:solidFill>
                <a:latin typeface="Helvetica" panose="020B0604020202020204" pitchFamily="34" charset="0"/>
                <a:ea typeface="Times New Roman" panose="02020603050405020304" pitchFamily="18" charset="0"/>
              </a:rPr>
              <a:t>національно-патріотичного</a:t>
            </a:r>
            <a:r>
              <a:rPr lang="ru-RU" sz="2400" b="1" dirty="0">
                <a:solidFill>
                  <a:srgbClr val="185991"/>
                </a:solidFill>
                <a:latin typeface="Helvetica" panose="020B0604020202020204" pitchFamily="34" charset="0"/>
                <a:ea typeface="Times New Roman" panose="02020603050405020304" pitchFamily="18" charset="0"/>
              </a:rPr>
              <a:t> </a:t>
            </a:r>
            <a:r>
              <a:rPr lang="ru-RU" sz="2400" b="1" dirty="0" err="1">
                <a:solidFill>
                  <a:srgbClr val="185991"/>
                </a:solidFill>
                <a:latin typeface="Helvetica" panose="020B0604020202020204" pitchFamily="34" charset="0"/>
                <a:ea typeface="Times New Roman" panose="02020603050405020304" pitchFamily="18" charset="0"/>
              </a:rPr>
              <a:t>виховання</a:t>
            </a:r>
            <a:endParaRPr lang="uk-UA" sz="2400" b="1" dirty="0">
              <a:effectLst/>
              <a:latin typeface="Times New Roman" panose="02020603050405020304" pitchFamily="18" charset="0"/>
              <a:ea typeface="Times New Roman" panose="02020603050405020304" pitchFamily="18" charset="0"/>
            </a:endParaRPr>
          </a:p>
        </p:txBody>
      </p:sp>
      <p:pic>
        <p:nvPicPr>
          <p:cNvPr id="4" name="Рисунок 3">
            <a:extLst>
              <a:ext uri="{FF2B5EF4-FFF2-40B4-BE49-F238E27FC236}">
                <a16:creationId xmlns:a16="http://schemas.microsoft.com/office/drawing/2014/main" xmlns="" id="{6C8E3DA7-DD26-4EB2-900C-66E4C33BE7E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511" y="1112808"/>
            <a:ext cx="3959523" cy="3769744"/>
          </a:xfrm>
          <a:prstGeom prst="rect">
            <a:avLst/>
          </a:prstGeom>
          <a:noFill/>
          <a:ln>
            <a:noFill/>
          </a:ln>
        </p:spPr>
      </p:pic>
      <p:sp>
        <p:nvSpPr>
          <p:cNvPr id="7" name="TextBox 6">
            <a:extLst>
              <a:ext uri="{FF2B5EF4-FFF2-40B4-BE49-F238E27FC236}">
                <a16:creationId xmlns:a16="http://schemas.microsoft.com/office/drawing/2014/main" xmlns="" id="{AE675857-BC27-4BF1-A5C9-F043C513761B}"/>
              </a:ext>
            </a:extLst>
          </p:cNvPr>
          <p:cNvSpPr txBox="1"/>
          <p:nvPr/>
        </p:nvSpPr>
        <p:spPr>
          <a:xfrm>
            <a:off x="120770" y="4882552"/>
            <a:ext cx="4175185" cy="1846659"/>
          </a:xfrm>
          <a:prstGeom prst="rect">
            <a:avLst/>
          </a:prstGeom>
          <a:noFill/>
        </p:spPr>
        <p:txBody>
          <a:bodyPr wrap="square">
            <a:spAutoFit/>
          </a:bodyPr>
          <a:lstStyle/>
          <a:p>
            <a:r>
              <a:rPr lang="ru-RU" sz="2000" b="1" dirty="0" err="1">
                <a:solidFill>
                  <a:srgbClr val="663300"/>
                </a:solidFill>
                <a:ea typeface="Calibri" panose="020F0502020204030204" pitchFamily="34" charset="0"/>
              </a:rPr>
              <a:t>Зустріч</a:t>
            </a:r>
            <a:r>
              <a:rPr lang="ru-RU" sz="2000" b="1" dirty="0">
                <a:solidFill>
                  <a:srgbClr val="663300"/>
                </a:solidFill>
                <a:ea typeface="Calibri" panose="020F0502020204030204" pitchFamily="34" charset="0"/>
              </a:rPr>
              <a:t> </a:t>
            </a:r>
            <a:r>
              <a:rPr lang="ru-RU" sz="2000" b="1" dirty="0" err="1">
                <a:solidFill>
                  <a:srgbClr val="663300"/>
                </a:solidFill>
                <a:ea typeface="Calibri" panose="020F0502020204030204" pitchFamily="34" charset="0"/>
              </a:rPr>
              <a:t>с</a:t>
            </a:r>
            <a:r>
              <a:rPr lang="ru-RU" sz="2000" b="1" dirty="0" err="1">
                <a:solidFill>
                  <a:srgbClr val="663300"/>
                </a:solidFill>
                <a:effectLst/>
                <a:ea typeface="Calibri" panose="020F0502020204030204" pitchFamily="34" charset="0"/>
              </a:rPr>
              <a:t>тудентів</a:t>
            </a:r>
            <a:r>
              <a:rPr lang="ru-RU" sz="2000" b="1" dirty="0">
                <a:solidFill>
                  <a:srgbClr val="663300"/>
                </a:solidFill>
                <a:effectLst/>
                <a:ea typeface="Calibri" panose="020F0502020204030204" pitchFamily="34" charset="0"/>
              </a:rPr>
              <a:t> </a:t>
            </a:r>
            <a:r>
              <a:rPr lang="ru-RU" sz="2000" b="1" dirty="0" err="1">
                <a:solidFill>
                  <a:srgbClr val="663300"/>
                </a:solidFill>
                <a:effectLst/>
                <a:ea typeface="Calibri" panose="020F0502020204030204" pitchFamily="34" charset="0"/>
              </a:rPr>
              <a:t>коледжу</a:t>
            </a:r>
            <a:r>
              <a:rPr lang="ru-RU" sz="2000" b="1" dirty="0">
                <a:solidFill>
                  <a:srgbClr val="663300"/>
                </a:solidFill>
                <a:effectLst/>
                <a:ea typeface="Calibri" panose="020F0502020204030204" pitchFamily="34" charset="0"/>
              </a:rPr>
              <a:t> з </a:t>
            </a:r>
            <a:r>
              <a:rPr lang="ru-RU" sz="2000" b="1" dirty="0" err="1">
                <a:solidFill>
                  <a:srgbClr val="663300"/>
                </a:solidFill>
                <a:effectLst/>
                <a:ea typeface="Calibri" panose="020F0502020204030204" pitchFamily="34" charset="0"/>
              </a:rPr>
              <a:t>учасником</a:t>
            </a:r>
            <a:r>
              <a:rPr lang="ru-RU" sz="2000" b="1" dirty="0">
                <a:solidFill>
                  <a:srgbClr val="663300"/>
                </a:solidFill>
                <a:effectLst/>
                <a:ea typeface="Calibri" panose="020F0502020204030204" pitchFamily="34" charset="0"/>
              </a:rPr>
              <a:t> </a:t>
            </a:r>
            <a:r>
              <a:rPr lang="ru-RU" sz="2000" b="1" dirty="0" err="1">
                <a:solidFill>
                  <a:srgbClr val="663300"/>
                </a:solidFill>
                <a:effectLst/>
                <a:ea typeface="Calibri" panose="020F0502020204030204" pitchFamily="34" charset="0"/>
              </a:rPr>
              <a:t>бойових</a:t>
            </a:r>
            <a:r>
              <a:rPr lang="ru-RU" sz="2000" b="1" dirty="0">
                <a:solidFill>
                  <a:srgbClr val="663300"/>
                </a:solidFill>
                <a:effectLst/>
                <a:ea typeface="Calibri" panose="020F0502020204030204" pitchFamily="34" charset="0"/>
              </a:rPr>
              <a:t> </a:t>
            </a:r>
            <a:r>
              <a:rPr lang="ru-RU" sz="2000" b="1" dirty="0" err="1">
                <a:solidFill>
                  <a:srgbClr val="663300"/>
                </a:solidFill>
                <a:effectLst/>
                <a:ea typeface="Calibri" panose="020F0502020204030204" pitchFamily="34" charset="0"/>
              </a:rPr>
              <a:t>дій</a:t>
            </a:r>
            <a:r>
              <a:rPr lang="ru-RU" sz="2000" b="1" dirty="0">
                <a:solidFill>
                  <a:srgbClr val="663300"/>
                </a:solidFill>
                <a:effectLst/>
                <a:ea typeface="Calibri" panose="020F0502020204030204" pitchFamily="34" charset="0"/>
              </a:rPr>
              <a:t> </a:t>
            </a:r>
            <a:r>
              <a:rPr lang="ru-RU" sz="2000" b="1" dirty="0" err="1">
                <a:solidFill>
                  <a:srgbClr val="663300"/>
                </a:solidFill>
                <a:effectLst/>
                <a:ea typeface="Calibri" panose="020F0502020204030204" pitchFamily="34" charset="0"/>
              </a:rPr>
              <a:t>Олександром</a:t>
            </a:r>
            <a:r>
              <a:rPr lang="ru-RU" sz="2000" b="1" dirty="0">
                <a:solidFill>
                  <a:srgbClr val="663300"/>
                </a:solidFill>
                <a:effectLst/>
                <a:ea typeface="Calibri" panose="020F0502020204030204" pitchFamily="34" charset="0"/>
              </a:rPr>
              <a:t> СОЛОМКОМ</a:t>
            </a:r>
            <a:r>
              <a:rPr lang="ru-RU" sz="2000" b="1" dirty="0">
                <a:solidFill>
                  <a:srgbClr val="663300"/>
                </a:solidFill>
                <a:ea typeface="Calibri" panose="020F0502020204030204" pitchFamily="34" charset="0"/>
              </a:rPr>
              <a:t>, </a:t>
            </a:r>
            <a:r>
              <a:rPr lang="ru-RU" b="1" dirty="0" err="1">
                <a:solidFill>
                  <a:srgbClr val="663300"/>
                </a:solidFill>
                <a:ea typeface="Calibri" panose="020F0502020204030204" pitchFamily="34" charset="0"/>
              </a:rPr>
              <a:t>який</a:t>
            </a:r>
            <a:r>
              <a:rPr lang="ru-RU" b="1" dirty="0">
                <a:solidFill>
                  <a:srgbClr val="663300"/>
                </a:solidFill>
                <a:ea typeface="Calibri" panose="020F0502020204030204" pitchFamily="34" charset="0"/>
              </a:rPr>
              <a:t> </a:t>
            </a:r>
            <a:r>
              <a:rPr lang="ru-RU" sz="1800" b="1" dirty="0">
                <a:solidFill>
                  <a:srgbClr val="663300"/>
                </a:solidFill>
                <a:effectLst/>
                <a:ea typeface="Calibri" panose="020F0502020204030204" pitchFamily="34" charset="0"/>
              </a:rPr>
              <a:t> добровольцем вступив до лав ЗСУ з початком </a:t>
            </a:r>
            <a:r>
              <a:rPr lang="ru-RU" sz="1800" b="1" dirty="0" err="1">
                <a:solidFill>
                  <a:srgbClr val="663300"/>
                </a:solidFill>
                <a:effectLst/>
                <a:ea typeface="Calibri" panose="020F0502020204030204" pitchFamily="34" charset="0"/>
              </a:rPr>
              <a:t>повномасштабного</a:t>
            </a:r>
            <a:r>
              <a:rPr lang="ru-RU" sz="1800" b="1" dirty="0">
                <a:solidFill>
                  <a:srgbClr val="663300"/>
                </a:solidFill>
                <a:effectLst/>
                <a:ea typeface="Calibri" panose="020F0502020204030204" pitchFamily="34" charset="0"/>
              </a:rPr>
              <a:t> </a:t>
            </a:r>
            <a:r>
              <a:rPr lang="ru-RU" sz="1800" b="1" dirty="0" err="1">
                <a:solidFill>
                  <a:srgbClr val="663300"/>
                </a:solidFill>
                <a:effectLst/>
                <a:ea typeface="Calibri" panose="020F0502020204030204" pitchFamily="34" charset="0"/>
              </a:rPr>
              <a:t>вторгнення</a:t>
            </a:r>
            <a:r>
              <a:rPr lang="ru-RU" sz="1800" b="1" dirty="0">
                <a:solidFill>
                  <a:srgbClr val="663300"/>
                </a:solidFill>
                <a:effectLst/>
                <a:ea typeface="Calibri" panose="020F0502020204030204" pitchFamily="34" charset="0"/>
              </a:rPr>
              <a:t>. </a:t>
            </a:r>
            <a:endParaRPr lang="uk-UA" b="1" dirty="0">
              <a:solidFill>
                <a:srgbClr val="663300"/>
              </a:solidFill>
            </a:endParaRPr>
          </a:p>
        </p:txBody>
      </p:sp>
      <p:pic>
        <p:nvPicPr>
          <p:cNvPr id="6" name="Рисунок 5">
            <a:extLst>
              <a:ext uri="{FF2B5EF4-FFF2-40B4-BE49-F238E27FC236}">
                <a16:creationId xmlns:a16="http://schemas.microsoft.com/office/drawing/2014/main" xmlns="" id="{2B8CC519-08DF-4AD1-AFF9-250E1326C4E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55713" y="1112808"/>
            <a:ext cx="3959523" cy="3742655"/>
          </a:xfrm>
          <a:prstGeom prst="rect">
            <a:avLst/>
          </a:prstGeom>
          <a:noFill/>
          <a:ln>
            <a:noFill/>
          </a:ln>
        </p:spPr>
      </p:pic>
      <p:pic>
        <p:nvPicPr>
          <p:cNvPr id="8" name="Рисунок 7">
            <a:extLst>
              <a:ext uri="{FF2B5EF4-FFF2-40B4-BE49-F238E27FC236}">
                <a16:creationId xmlns:a16="http://schemas.microsoft.com/office/drawing/2014/main" xmlns="" id="{A32673ED-159B-4744-A758-F964E3308F3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281356" y="1112808"/>
            <a:ext cx="3789874" cy="3696357"/>
          </a:xfrm>
          <a:prstGeom prst="rect">
            <a:avLst/>
          </a:prstGeom>
          <a:noFill/>
          <a:ln>
            <a:noFill/>
          </a:ln>
        </p:spPr>
      </p:pic>
      <p:sp>
        <p:nvSpPr>
          <p:cNvPr id="10" name="TextBox 9">
            <a:extLst>
              <a:ext uri="{FF2B5EF4-FFF2-40B4-BE49-F238E27FC236}">
                <a16:creationId xmlns:a16="http://schemas.microsoft.com/office/drawing/2014/main" xmlns="" id="{8734C6A4-697F-4865-B9F3-5070473CEBC1}"/>
              </a:ext>
            </a:extLst>
          </p:cNvPr>
          <p:cNvSpPr txBox="1"/>
          <p:nvPr/>
        </p:nvSpPr>
        <p:spPr>
          <a:xfrm>
            <a:off x="4651130" y="4882552"/>
            <a:ext cx="7420099" cy="1831271"/>
          </a:xfrm>
          <a:prstGeom prst="rect">
            <a:avLst/>
          </a:prstGeom>
          <a:noFill/>
        </p:spPr>
        <p:txBody>
          <a:bodyPr wrap="square">
            <a:spAutoFit/>
          </a:bodyPr>
          <a:lstStyle/>
          <a:p>
            <a:pPr algn="just" fontAlgn="base">
              <a:spcAft>
                <a:spcPts val="1000"/>
              </a:spcAft>
            </a:pPr>
            <a:r>
              <a:rPr lang="ru-RU" sz="1900" b="1" dirty="0" err="1">
                <a:solidFill>
                  <a:srgbClr val="663300"/>
                </a:solidFill>
                <a:ea typeface="Times New Roman" panose="02020603050405020304" pitchFamily="18" charset="0"/>
                <a:cs typeface="Times New Roman" panose="02020603050405020304" pitchFamily="18" charset="0"/>
              </a:rPr>
              <a:t>З</a:t>
            </a:r>
            <a:r>
              <a:rPr lang="ru-RU" sz="1900" b="1" dirty="0" err="1">
                <a:solidFill>
                  <a:srgbClr val="663300"/>
                </a:solidFill>
                <a:effectLst/>
                <a:ea typeface="Times New Roman" panose="02020603050405020304" pitchFamily="18" charset="0"/>
                <a:cs typeface="Times New Roman" panose="02020603050405020304" pitchFamily="18" charset="0"/>
              </a:rPr>
              <a:t>устріч</a:t>
            </a:r>
            <a:r>
              <a:rPr lang="ru-RU" sz="1900" b="1" dirty="0">
                <a:solidFill>
                  <a:srgbClr val="663300"/>
                </a:solidFill>
                <a:effectLst/>
                <a:ea typeface="Times New Roman" panose="02020603050405020304" pitchFamily="18" charset="0"/>
                <a:cs typeface="Times New Roman" panose="02020603050405020304" pitchFamily="18" charset="0"/>
              </a:rPr>
              <a:t> </a:t>
            </a:r>
            <a:r>
              <a:rPr lang="ru-RU" sz="1900" b="1" dirty="0" err="1">
                <a:solidFill>
                  <a:srgbClr val="663300"/>
                </a:solidFill>
                <a:effectLst/>
                <a:ea typeface="Times New Roman" panose="02020603050405020304" pitchFamily="18" charset="0"/>
                <a:cs typeface="Times New Roman" panose="02020603050405020304" pitchFamily="18" charset="0"/>
              </a:rPr>
              <a:t>здобувачів</a:t>
            </a:r>
            <a:r>
              <a:rPr lang="ru-RU" sz="1900" b="1" dirty="0">
                <a:solidFill>
                  <a:srgbClr val="663300"/>
                </a:solidFill>
                <a:effectLst/>
                <a:ea typeface="Times New Roman" panose="02020603050405020304" pitchFamily="18" charset="0"/>
                <a:cs typeface="Times New Roman" panose="02020603050405020304" pitchFamily="18" charset="0"/>
              </a:rPr>
              <a:t> </a:t>
            </a:r>
            <a:r>
              <a:rPr lang="ru-RU" sz="1900" b="1" dirty="0" err="1">
                <a:solidFill>
                  <a:srgbClr val="663300"/>
                </a:solidFill>
                <a:effectLst/>
                <a:ea typeface="Times New Roman" panose="02020603050405020304" pitchFamily="18" charset="0"/>
                <a:cs typeface="Times New Roman" panose="02020603050405020304" pitchFamily="18" charset="0"/>
              </a:rPr>
              <a:t>освіти</a:t>
            </a:r>
            <a:r>
              <a:rPr lang="ru-RU" sz="1900" b="1" dirty="0">
                <a:solidFill>
                  <a:srgbClr val="663300"/>
                </a:solidFill>
                <a:effectLst/>
                <a:ea typeface="Times New Roman" panose="02020603050405020304" pitchFamily="18" charset="0"/>
                <a:cs typeface="Times New Roman" panose="02020603050405020304" pitchFamily="18" charset="0"/>
              </a:rPr>
              <a:t>, </a:t>
            </a:r>
            <a:r>
              <a:rPr lang="ru-RU" sz="1900" b="1" dirty="0" err="1">
                <a:solidFill>
                  <a:srgbClr val="663300"/>
                </a:solidFill>
                <a:effectLst/>
                <a:ea typeface="Times New Roman" panose="02020603050405020304" pitchFamily="18" charset="0"/>
                <a:cs typeface="Times New Roman" panose="02020603050405020304" pitchFamily="18" charset="0"/>
              </a:rPr>
              <a:t>організована</a:t>
            </a:r>
            <a:r>
              <a:rPr lang="ru-RU" sz="1900" b="1" dirty="0">
                <a:solidFill>
                  <a:srgbClr val="663300"/>
                </a:solidFill>
                <a:effectLst/>
                <a:ea typeface="Times New Roman" panose="02020603050405020304" pitchFamily="18" charset="0"/>
                <a:cs typeface="Times New Roman" panose="02020603050405020304" pitchFamily="18" charset="0"/>
              </a:rPr>
              <a:t> </a:t>
            </a:r>
            <a:r>
              <a:rPr lang="ru-RU" sz="1900" b="1" dirty="0" err="1">
                <a:solidFill>
                  <a:srgbClr val="663300"/>
                </a:solidFill>
                <a:effectLst/>
                <a:ea typeface="Times New Roman" panose="02020603050405020304" pitchFamily="18" charset="0"/>
                <a:cs typeface="Times New Roman" panose="02020603050405020304" pitchFamily="18" charset="0"/>
              </a:rPr>
              <a:t>викладачами</a:t>
            </a:r>
            <a:r>
              <a:rPr lang="ru-RU" sz="1900" b="1" dirty="0">
                <a:solidFill>
                  <a:srgbClr val="663300"/>
                </a:solidFill>
                <a:effectLst/>
                <a:ea typeface="Times New Roman" panose="02020603050405020304" pitchFamily="18" charset="0"/>
                <a:cs typeface="Times New Roman" panose="02020603050405020304" pitchFamily="18" charset="0"/>
              </a:rPr>
              <a:t> </a:t>
            </a:r>
            <a:r>
              <a:rPr lang="ru-RU" sz="1900" b="1" dirty="0" err="1">
                <a:solidFill>
                  <a:srgbClr val="663300"/>
                </a:solidFill>
                <a:effectLst/>
                <a:ea typeface="Times New Roman" panose="02020603050405020304" pitchFamily="18" charset="0"/>
                <a:cs typeface="Times New Roman" panose="02020603050405020304" pitchFamily="18" charset="0"/>
              </a:rPr>
              <a:t>Омеляном</a:t>
            </a:r>
            <a:r>
              <a:rPr lang="ru-RU" sz="1900" b="1" dirty="0">
                <a:solidFill>
                  <a:srgbClr val="663300"/>
                </a:solidFill>
                <a:effectLst/>
                <a:ea typeface="Times New Roman" panose="02020603050405020304" pitchFamily="18" charset="0"/>
                <a:cs typeface="Times New Roman" panose="02020603050405020304" pitchFamily="18" charset="0"/>
              </a:rPr>
              <a:t> ІВАНОВЧИКОМ та </a:t>
            </a:r>
            <a:r>
              <a:rPr lang="ru-RU" sz="1900" b="1" dirty="0" err="1">
                <a:solidFill>
                  <a:srgbClr val="663300"/>
                </a:solidFill>
                <a:effectLst/>
                <a:ea typeface="Times New Roman" panose="02020603050405020304" pitchFamily="18" charset="0"/>
                <a:cs typeface="Times New Roman" panose="02020603050405020304" pitchFamily="18" charset="0"/>
              </a:rPr>
              <a:t>Тетяною</a:t>
            </a:r>
            <a:r>
              <a:rPr lang="ru-RU" sz="1900" b="1" dirty="0">
                <a:solidFill>
                  <a:srgbClr val="663300"/>
                </a:solidFill>
                <a:effectLst/>
                <a:ea typeface="Times New Roman" panose="02020603050405020304" pitchFamily="18" charset="0"/>
                <a:cs typeface="Times New Roman" panose="02020603050405020304" pitchFamily="18" charset="0"/>
              </a:rPr>
              <a:t> МАШУРОЮ з солдатами </a:t>
            </a:r>
            <a:r>
              <a:rPr lang="ru-RU" sz="1900" b="1" dirty="0" err="1">
                <a:solidFill>
                  <a:srgbClr val="663300"/>
                </a:solidFill>
                <a:effectLst/>
                <a:ea typeface="Times New Roman" panose="02020603050405020304" pitchFamily="18" charset="0"/>
                <a:cs typeface="Times New Roman" panose="02020603050405020304" pitchFamily="18" charset="0"/>
              </a:rPr>
              <a:t>Національної</a:t>
            </a:r>
            <a:r>
              <a:rPr lang="ru-RU" sz="1900" b="1" dirty="0">
                <a:solidFill>
                  <a:srgbClr val="663300"/>
                </a:solidFill>
                <a:effectLst/>
                <a:ea typeface="Times New Roman" panose="02020603050405020304" pitchFamily="18" charset="0"/>
                <a:cs typeface="Times New Roman" panose="02020603050405020304" pitchFamily="18" charset="0"/>
              </a:rPr>
              <a:t> </a:t>
            </a:r>
            <a:r>
              <a:rPr lang="ru-RU" sz="1900" b="1" dirty="0" err="1">
                <a:solidFill>
                  <a:srgbClr val="663300"/>
                </a:solidFill>
                <a:effectLst/>
                <a:ea typeface="Times New Roman" panose="02020603050405020304" pitchFamily="18" charset="0"/>
                <a:cs typeface="Times New Roman" panose="02020603050405020304" pitchFamily="18" charset="0"/>
              </a:rPr>
              <a:t>гвардії</a:t>
            </a:r>
            <a:r>
              <a:rPr lang="ru-RU" sz="1900" b="1" dirty="0">
                <a:solidFill>
                  <a:srgbClr val="663300"/>
                </a:solidFill>
                <a:effectLst/>
                <a:ea typeface="Times New Roman" panose="02020603050405020304" pitchFamily="18" charset="0"/>
                <a:cs typeface="Times New Roman" panose="02020603050405020304" pitchFamily="18" charset="0"/>
              </a:rPr>
              <a:t> </a:t>
            </a:r>
            <a:r>
              <a:rPr lang="ru-RU" sz="1900" b="1" dirty="0" err="1">
                <a:solidFill>
                  <a:srgbClr val="663300"/>
                </a:solidFill>
                <a:effectLst/>
                <a:ea typeface="Times New Roman" panose="02020603050405020304" pitchFamily="18" charset="0"/>
                <a:cs typeface="Times New Roman" panose="02020603050405020304" pitchFamily="18" charset="0"/>
              </a:rPr>
              <a:t>України</a:t>
            </a:r>
            <a:r>
              <a:rPr lang="en-US" sz="1900" b="1" dirty="0">
                <a:solidFill>
                  <a:srgbClr val="663300"/>
                </a:solidFill>
                <a:effectLst/>
                <a:ea typeface="Times New Roman" panose="02020603050405020304" pitchFamily="18" charset="0"/>
                <a:cs typeface="Times New Roman" panose="02020603050405020304" pitchFamily="18" charset="0"/>
              </a:rPr>
              <a:t> </a:t>
            </a:r>
            <a:r>
              <a:rPr lang="ru-RU" sz="1900" b="1" dirty="0">
                <a:solidFill>
                  <a:srgbClr val="663300"/>
                </a:solidFill>
                <a:effectLst/>
                <a:ea typeface="Times New Roman" panose="02020603050405020304" pitchFamily="18" charset="0"/>
                <a:cs typeface="Arial" panose="020B0604020202020204" pitchFamily="34" charset="0"/>
              </a:rPr>
              <a:t>Вадимом ВАСИЛЬЧУКОМ</a:t>
            </a:r>
            <a:r>
              <a:rPr lang="en-US" sz="1900" b="1" dirty="0">
                <a:solidFill>
                  <a:srgbClr val="663300"/>
                </a:solidFill>
                <a:effectLst/>
                <a:ea typeface="Times New Roman" panose="02020603050405020304" pitchFamily="18" charset="0"/>
                <a:cs typeface="Times New Roman" panose="02020603050405020304" pitchFamily="18" charset="0"/>
              </a:rPr>
              <a:t> </a:t>
            </a:r>
            <a:r>
              <a:rPr lang="ru-RU" sz="1900" b="1" dirty="0">
                <a:solidFill>
                  <a:srgbClr val="663300"/>
                </a:solidFill>
                <a:effectLst/>
                <a:ea typeface="Times New Roman" panose="02020603050405020304" pitchFamily="18" charset="0"/>
                <a:cs typeface="Times New Roman" panose="02020603050405020304" pitchFamily="18" charset="0"/>
              </a:rPr>
              <a:t>та</a:t>
            </a:r>
            <a:r>
              <a:rPr lang="en-US" sz="1900" b="1" dirty="0">
                <a:solidFill>
                  <a:srgbClr val="663300"/>
                </a:solidFill>
                <a:effectLst/>
                <a:ea typeface="Times New Roman" panose="02020603050405020304" pitchFamily="18" charset="0"/>
                <a:cs typeface="Times New Roman" panose="02020603050405020304" pitchFamily="18" charset="0"/>
              </a:rPr>
              <a:t> </a:t>
            </a:r>
            <a:r>
              <a:rPr lang="ru-RU" sz="1900" b="1" dirty="0" err="1">
                <a:solidFill>
                  <a:srgbClr val="663300"/>
                </a:solidFill>
                <a:effectLst/>
                <a:ea typeface="Times New Roman" panose="02020603050405020304" pitchFamily="18" charset="0"/>
                <a:cs typeface="Arial" panose="020B0604020202020204" pitchFamily="34" charset="0"/>
              </a:rPr>
              <a:t>Олександром</a:t>
            </a:r>
            <a:r>
              <a:rPr lang="ru-RU" sz="1900" b="1" dirty="0">
                <a:solidFill>
                  <a:srgbClr val="663300"/>
                </a:solidFill>
                <a:effectLst/>
                <a:ea typeface="Times New Roman" panose="02020603050405020304" pitchFamily="18" charset="0"/>
                <a:cs typeface="Arial" panose="020B0604020202020204" pitchFamily="34" charset="0"/>
              </a:rPr>
              <a:t> ГАЛУШКІНИМ</a:t>
            </a:r>
            <a:r>
              <a:rPr lang="en-US" sz="1900" b="1" dirty="0">
                <a:solidFill>
                  <a:srgbClr val="663300"/>
                </a:solidFill>
                <a:effectLst/>
                <a:ea typeface="Times New Roman" panose="02020603050405020304" pitchFamily="18" charset="0"/>
                <a:cs typeface="Times New Roman" panose="02020603050405020304" pitchFamily="18" charset="0"/>
              </a:rPr>
              <a:t>,</a:t>
            </a:r>
            <a:r>
              <a:rPr lang="en-US" sz="2000" b="1" dirty="0">
                <a:solidFill>
                  <a:srgbClr val="663300"/>
                </a:solidFill>
                <a:effectLst/>
                <a:ea typeface="Times New Roman" panose="02020603050405020304" pitchFamily="18" charset="0"/>
                <a:cs typeface="Times New Roman" panose="02020603050405020304" pitchFamily="18" charset="0"/>
              </a:rPr>
              <a:t> </a:t>
            </a:r>
            <a:r>
              <a:rPr lang="ru-RU" sz="1800" b="1" dirty="0" err="1">
                <a:solidFill>
                  <a:srgbClr val="663300"/>
                </a:solidFill>
                <a:effectLst/>
                <a:ea typeface="Times New Roman" panose="02020603050405020304" pitchFamily="18" charset="0"/>
                <a:cs typeface="Times New Roman" panose="02020603050405020304" pitchFamily="18" charset="0"/>
              </a:rPr>
              <a:t>які</a:t>
            </a:r>
            <a:r>
              <a:rPr lang="ru-RU" sz="1800" b="1" dirty="0">
                <a:solidFill>
                  <a:srgbClr val="663300"/>
                </a:solidFill>
                <a:effectLst/>
                <a:ea typeface="Times New Roman" panose="02020603050405020304" pitchFamily="18" charset="0"/>
                <a:cs typeface="Times New Roman" panose="02020603050405020304" pitchFamily="18" charset="0"/>
              </a:rPr>
              <a:t> </a:t>
            </a:r>
            <a:r>
              <a:rPr lang="ru-RU" sz="1800" b="1" dirty="0" err="1">
                <a:solidFill>
                  <a:srgbClr val="663300"/>
                </a:solidFill>
                <a:effectLst/>
                <a:ea typeface="Times New Roman" panose="02020603050405020304" pitchFamily="18" charset="0"/>
                <a:cs typeface="Times New Roman" panose="02020603050405020304" pitchFamily="18" charset="0"/>
              </a:rPr>
              <a:t>безпосередньо</a:t>
            </a:r>
            <a:r>
              <a:rPr lang="ru-RU" sz="1800" b="1" dirty="0">
                <a:solidFill>
                  <a:srgbClr val="663300"/>
                </a:solidFill>
                <a:effectLst/>
                <a:ea typeface="Times New Roman" panose="02020603050405020304" pitchFamily="18" charset="0"/>
                <a:cs typeface="Times New Roman" panose="02020603050405020304" pitchFamily="18" charset="0"/>
              </a:rPr>
              <a:t> </a:t>
            </a:r>
            <a:r>
              <a:rPr lang="ru-RU" b="1" dirty="0">
                <a:solidFill>
                  <a:srgbClr val="663300"/>
                </a:solidFill>
                <a:ea typeface="Times New Roman" panose="02020603050405020304" pitchFamily="18" charset="0"/>
                <a:cs typeface="Times New Roman" panose="02020603050405020304" pitchFamily="18" charset="0"/>
              </a:rPr>
              <a:t>брали</a:t>
            </a:r>
            <a:r>
              <a:rPr lang="ru-RU" sz="1800" b="1" dirty="0">
                <a:solidFill>
                  <a:srgbClr val="663300"/>
                </a:solidFill>
                <a:effectLst/>
                <a:ea typeface="Times New Roman" panose="02020603050405020304" pitchFamily="18" charset="0"/>
                <a:cs typeface="Times New Roman" panose="02020603050405020304" pitchFamily="18" charset="0"/>
              </a:rPr>
              <a:t> участь у </a:t>
            </a:r>
            <a:r>
              <a:rPr lang="ru-RU" sz="1800" b="1" dirty="0" err="1">
                <a:solidFill>
                  <a:srgbClr val="663300"/>
                </a:solidFill>
                <a:effectLst/>
                <a:ea typeface="Times New Roman" panose="02020603050405020304" pitchFamily="18" charset="0"/>
                <a:cs typeface="Times New Roman" panose="02020603050405020304" pitchFamily="18" charset="0"/>
              </a:rPr>
              <a:t>бойових</a:t>
            </a:r>
            <a:r>
              <a:rPr lang="ru-RU" sz="1800" b="1" dirty="0">
                <a:solidFill>
                  <a:srgbClr val="663300"/>
                </a:solidFill>
                <a:effectLst/>
                <a:ea typeface="Times New Roman" panose="02020603050405020304" pitchFamily="18" charset="0"/>
                <a:cs typeface="Times New Roman" panose="02020603050405020304" pitchFamily="18" charset="0"/>
              </a:rPr>
              <a:t> </a:t>
            </a:r>
            <a:r>
              <a:rPr lang="ru-RU" sz="1800" b="1" dirty="0" err="1">
                <a:solidFill>
                  <a:srgbClr val="663300"/>
                </a:solidFill>
                <a:effectLst/>
                <a:ea typeface="Times New Roman" panose="02020603050405020304" pitchFamily="18" charset="0"/>
                <a:cs typeface="Times New Roman" panose="02020603050405020304" pitchFamily="18" charset="0"/>
              </a:rPr>
              <a:t>діях</a:t>
            </a:r>
            <a:r>
              <a:rPr lang="ru-RU" sz="1800" b="1" dirty="0">
                <a:solidFill>
                  <a:srgbClr val="663300"/>
                </a:solidFill>
                <a:effectLst/>
                <a:ea typeface="Times New Roman" panose="02020603050405020304" pitchFamily="18" charset="0"/>
                <a:cs typeface="Times New Roman" panose="02020603050405020304" pitchFamily="18" charset="0"/>
              </a:rPr>
              <a:t> на </a:t>
            </a:r>
            <a:r>
              <a:rPr lang="ru-RU" sz="1800" b="1" dirty="0" err="1">
                <a:solidFill>
                  <a:srgbClr val="663300"/>
                </a:solidFill>
                <a:effectLst/>
                <a:ea typeface="Times New Roman" panose="02020603050405020304" pitchFamily="18" charset="0"/>
                <a:cs typeface="Times New Roman" panose="02020603050405020304" pitchFamily="18" charset="0"/>
              </a:rPr>
              <a:t>сході</a:t>
            </a:r>
            <a:r>
              <a:rPr lang="ru-RU" sz="1800" b="1" dirty="0">
                <a:solidFill>
                  <a:srgbClr val="663300"/>
                </a:solidFill>
                <a:effectLst/>
                <a:ea typeface="Times New Roman" panose="02020603050405020304" pitchFamily="18" charset="0"/>
                <a:cs typeface="Times New Roman" panose="02020603050405020304" pitchFamily="18" charset="0"/>
              </a:rPr>
              <a:t> </a:t>
            </a:r>
            <a:r>
              <a:rPr lang="ru-RU" sz="1800" b="1" dirty="0" err="1">
                <a:solidFill>
                  <a:srgbClr val="663300"/>
                </a:solidFill>
                <a:effectLst/>
                <a:ea typeface="Times New Roman" panose="02020603050405020304" pitchFamily="18" charset="0"/>
                <a:cs typeface="Times New Roman" panose="02020603050405020304" pitchFamily="18" charset="0"/>
              </a:rPr>
              <a:t>нашої</a:t>
            </a:r>
            <a:r>
              <a:rPr lang="ru-RU" sz="1800" b="1" dirty="0">
                <a:solidFill>
                  <a:srgbClr val="663300"/>
                </a:solidFill>
                <a:effectLst/>
                <a:ea typeface="Times New Roman" panose="02020603050405020304" pitchFamily="18" charset="0"/>
                <a:cs typeface="Times New Roman" panose="02020603050405020304" pitchFamily="18" charset="0"/>
              </a:rPr>
              <a:t> </a:t>
            </a:r>
            <a:r>
              <a:rPr lang="ru-RU" sz="1800" b="1" dirty="0" err="1">
                <a:solidFill>
                  <a:srgbClr val="663300"/>
                </a:solidFill>
                <a:effectLst/>
                <a:ea typeface="Times New Roman" panose="02020603050405020304" pitchFamily="18" charset="0"/>
                <a:cs typeface="Times New Roman" panose="02020603050405020304" pitchFamily="18" charset="0"/>
              </a:rPr>
              <a:t>держави</a:t>
            </a:r>
            <a:r>
              <a:rPr lang="en-US" sz="1800" b="1" dirty="0">
                <a:solidFill>
                  <a:srgbClr val="663300"/>
                </a:solidFill>
                <a:effectLst/>
                <a:ea typeface="Times New Roman" panose="02020603050405020304" pitchFamily="18" charset="0"/>
                <a:cs typeface="Times New Roman" panose="02020603050405020304" pitchFamily="18" charset="0"/>
              </a:rPr>
              <a:t>.</a:t>
            </a:r>
            <a:endParaRPr lang="uk-UA" sz="1600" b="1" dirty="0">
              <a:solidFill>
                <a:srgbClr val="663300"/>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699538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8998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C2A62D3B-B9AC-463E-A8C4-C045D9FE757F}"/>
              </a:ext>
            </a:extLst>
          </p:cNvPr>
          <p:cNvSpPr txBox="1"/>
          <p:nvPr/>
        </p:nvSpPr>
        <p:spPr>
          <a:xfrm>
            <a:off x="1431984" y="181155"/>
            <a:ext cx="10377577" cy="555986"/>
          </a:xfrm>
          <a:prstGeom prst="rect">
            <a:avLst/>
          </a:prstGeom>
          <a:noFill/>
        </p:spPr>
        <p:txBody>
          <a:bodyPr wrap="square" rtlCol="0">
            <a:spAutoFit/>
          </a:bodyPr>
          <a:lstStyle/>
          <a:p>
            <a:pPr fontAlgn="base">
              <a:lnSpc>
                <a:spcPct val="115000"/>
              </a:lnSpc>
              <a:spcAft>
                <a:spcPts val="1000"/>
              </a:spcAft>
            </a:pPr>
            <a:r>
              <a:rPr lang="ru-RU" sz="2800" b="1" kern="1800" dirty="0" err="1">
                <a:solidFill>
                  <a:srgbClr val="185991"/>
                </a:solidFill>
                <a:latin typeface="Helvetica" panose="020B0604020202020204" pitchFamily="34" charset="0"/>
                <a:ea typeface="Calibri" panose="020F0502020204030204" pitchFamily="34" charset="0"/>
                <a:cs typeface="Times New Roman" panose="02020603050405020304" pitchFamily="18" charset="0"/>
              </a:rPr>
              <a:t>Навчальне</a:t>
            </a:r>
            <a:r>
              <a:rPr lang="ru-RU" sz="2800" b="1" kern="1800" dirty="0">
                <a:solidFill>
                  <a:srgbClr val="185991"/>
                </a:solidFill>
                <a:latin typeface="Helvetica" panose="020B0604020202020204" pitchFamily="34" charset="0"/>
                <a:ea typeface="Calibri" panose="020F0502020204030204" pitchFamily="34" charset="0"/>
                <a:cs typeface="Times New Roman" panose="02020603050405020304" pitchFamily="18" charset="0"/>
              </a:rPr>
              <a:t> </a:t>
            </a:r>
            <a:r>
              <a:rPr lang="ru-RU" sz="2800" b="1" kern="1800" dirty="0" err="1">
                <a:solidFill>
                  <a:srgbClr val="185991"/>
                </a:solidFill>
                <a:latin typeface="Helvetica" panose="020B0604020202020204" pitchFamily="34" charset="0"/>
                <a:ea typeface="Calibri" panose="020F0502020204030204" pitchFamily="34" charset="0"/>
                <a:cs typeface="Times New Roman" panose="02020603050405020304" pitchFamily="18" charset="0"/>
              </a:rPr>
              <a:t>заняття</a:t>
            </a:r>
            <a:r>
              <a:rPr lang="ru-RU" sz="2800" b="1" kern="1800" dirty="0">
                <a:solidFill>
                  <a:srgbClr val="185991"/>
                </a:solidFill>
                <a:latin typeface="Helvetica" panose="020B0604020202020204" pitchFamily="34" charset="0"/>
                <a:ea typeface="Calibri" panose="020F0502020204030204" pitchFamily="34" charset="0"/>
                <a:cs typeface="Times New Roman" panose="02020603050405020304" pitchFamily="18" charset="0"/>
              </a:rPr>
              <a:t> з предмету «</a:t>
            </a:r>
            <a:r>
              <a:rPr lang="ru-RU" sz="2800" b="1" kern="1800" dirty="0" err="1">
                <a:solidFill>
                  <a:srgbClr val="185991"/>
                </a:solidFill>
                <a:latin typeface="Helvetica" panose="020B0604020202020204" pitchFamily="34" charset="0"/>
                <a:ea typeface="Calibri" panose="020F0502020204030204" pitchFamily="34" charset="0"/>
                <a:cs typeface="Times New Roman" panose="02020603050405020304" pitchFamily="18" charset="0"/>
              </a:rPr>
              <a:t>Захист</a:t>
            </a:r>
            <a:r>
              <a:rPr lang="ru-RU" sz="2800" b="1" kern="1800" dirty="0">
                <a:solidFill>
                  <a:srgbClr val="185991"/>
                </a:solidFill>
                <a:latin typeface="Helvetica" panose="020B0604020202020204" pitchFamily="34" charset="0"/>
                <a:ea typeface="Calibri" panose="020F0502020204030204" pitchFamily="34" charset="0"/>
                <a:cs typeface="Times New Roman" panose="02020603050405020304" pitchFamily="18" charset="0"/>
              </a:rPr>
              <a:t> </a:t>
            </a:r>
            <a:r>
              <a:rPr lang="ru-RU" sz="2800" b="1" kern="1800" dirty="0" err="1">
                <a:solidFill>
                  <a:srgbClr val="185991"/>
                </a:solidFill>
                <a:latin typeface="Helvetica" panose="020B0604020202020204" pitchFamily="34" charset="0"/>
                <a:ea typeface="Calibri" panose="020F0502020204030204" pitchFamily="34" charset="0"/>
                <a:cs typeface="Times New Roman" panose="02020603050405020304" pitchFamily="18" charset="0"/>
              </a:rPr>
              <a:t>України</a:t>
            </a:r>
            <a:r>
              <a:rPr lang="ru-RU" sz="2800" b="1" kern="1800" dirty="0">
                <a:solidFill>
                  <a:srgbClr val="185991"/>
                </a:solidFill>
                <a:latin typeface="Helvetica" panose="020B0604020202020204" pitchFamily="34" charset="0"/>
                <a:ea typeface="Calibri" panose="020F0502020204030204" pitchFamily="34" charset="0"/>
                <a:cs typeface="Times New Roman" panose="02020603050405020304" pitchFamily="18" charset="0"/>
              </a:rPr>
              <a:t>»</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7FA05922-4BFD-4350-9D46-1C584B6D2E3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7983" y="2415396"/>
            <a:ext cx="4061780" cy="4261448"/>
          </a:xfrm>
          <a:prstGeom prst="rect">
            <a:avLst/>
          </a:prstGeom>
          <a:noFill/>
          <a:ln>
            <a:noFill/>
          </a:ln>
        </p:spPr>
      </p:pic>
      <p:pic>
        <p:nvPicPr>
          <p:cNvPr id="5" name="Рисунок 4">
            <a:extLst>
              <a:ext uri="{FF2B5EF4-FFF2-40B4-BE49-F238E27FC236}">
                <a16:creationId xmlns:a16="http://schemas.microsoft.com/office/drawing/2014/main" xmlns="" id="{13B6084C-035E-4A48-951B-374F1ADA033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5405" y="2104846"/>
            <a:ext cx="3918969" cy="4571998"/>
          </a:xfrm>
          <a:prstGeom prst="rect">
            <a:avLst/>
          </a:prstGeom>
          <a:noFill/>
          <a:ln>
            <a:noFill/>
          </a:ln>
        </p:spPr>
      </p:pic>
      <p:pic>
        <p:nvPicPr>
          <p:cNvPr id="6" name="Рисунок 5">
            <a:extLst>
              <a:ext uri="{FF2B5EF4-FFF2-40B4-BE49-F238E27FC236}">
                <a16:creationId xmlns:a16="http://schemas.microsoft.com/office/drawing/2014/main" xmlns="" id="{59865F86-95F6-43B5-AEFF-153A9DCA94F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87" y="2104846"/>
            <a:ext cx="3729540" cy="4571998"/>
          </a:xfrm>
          <a:prstGeom prst="rect">
            <a:avLst/>
          </a:prstGeom>
          <a:noFill/>
          <a:ln>
            <a:noFill/>
          </a:ln>
        </p:spPr>
      </p:pic>
      <p:sp>
        <p:nvSpPr>
          <p:cNvPr id="9" name="TextBox 8">
            <a:extLst>
              <a:ext uri="{FF2B5EF4-FFF2-40B4-BE49-F238E27FC236}">
                <a16:creationId xmlns:a16="http://schemas.microsoft.com/office/drawing/2014/main" xmlns="" id="{A6B4B2E4-F1F4-41F6-ADFF-7486C07A64DF}"/>
              </a:ext>
            </a:extLst>
          </p:cNvPr>
          <p:cNvSpPr txBox="1"/>
          <p:nvPr/>
        </p:nvSpPr>
        <p:spPr>
          <a:xfrm>
            <a:off x="224287" y="802257"/>
            <a:ext cx="11800087" cy="1131400"/>
          </a:xfrm>
          <a:prstGeom prst="rect">
            <a:avLst/>
          </a:prstGeom>
          <a:noFill/>
        </p:spPr>
        <p:txBody>
          <a:bodyPr wrap="square">
            <a:spAutoFit/>
          </a:bodyPr>
          <a:lstStyle/>
          <a:p>
            <a:pPr algn="ctr">
              <a:lnSpc>
                <a:spcPct val="115000"/>
              </a:lnSpc>
              <a:spcAft>
                <a:spcPts val="1000"/>
              </a:spcAft>
            </a:pPr>
            <a:r>
              <a:rPr lang="ru-RU" sz="2000" b="1" dirty="0" err="1">
                <a:solidFill>
                  <a:schemeClr val="accent5">
                    <a:lumMod val="50000"/>
                  </a:schemeClr>
                </a:solidFill>
                <a:latin typeface="Arial" panose="020B0604020202020204" pitchFamily="34" charset="0"/>
                <a:ea typeface="Calibri" panose="020F0502020204030204" pitchFamily="34" charset="0"/>
                <a:cs typeface="Times New Roman" panose="02020603050405020304" pitchFamily="18" charset="0"/>
              </a:rPr>
              <a:t>і</a:t>
            </a:r>
            <a:r>
              <a:rPr lang="ru-RU" sz="2000" b="1" dirty="0" err="1">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з</a:t>
            </a:r>
            <a:r>
              <a:rPr lang="ru-RU" sz="20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ru-RU" sz="2000" b="1" dirty="0" err="1">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запрошенням</a:t>
            </a:r>
            <a:r>
              <a:rPr lang="ru-RU" sz="20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ru-RU" sz="2000" b="1" dirty="0" err="1">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представників</a:t>
            </a:r>
            <a:r>
              <a:rPr lang="ru-RU" sz="20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ru-RU" sz="2000" b="1" dirty="0" err="1">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Збройних</a:t>
            </a:r>
            <a:r>
              <a:rPr lang="ru-RU" sz="20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 Сил </a:t>
            </a:r>
            <a:r>
              <a:rPr lang="ru-RU" sz="2000" b="1" dirty="0" err="1">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України</a:t>
            </a:r>
            <a:r>
              <a:rPr lang="ru-RU" sz="20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ru-RU" sz="2000" b="1" dirty="0" err="1">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Маріанною</a:t>
            </a:r>
            <a:r>
              <a:rPr lang="ru-RU" sz="20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 Борис – старшиною </a:t>
            </a:r>
            <a:r>
              <a:rPr lang="ru-RU" sz="2000" b="1" dirty="0" err="1">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медичної</a:t>
            </a:r>
            <a:r>
              <a:rPr lang="ru-RU" sz="20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ru-RU" sz="2000" b="1" dirty="0" err="1">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служби</a:t>
            </a:r>
            <a:r>
              <a:rPr lang="ru-RU" sz="20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 Вадимом </a:t>
            </a:r>
            <a:r>
              <a:rPr lang="ru-RU" sz="2000" b="1" dirty="0" err="1">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Азаровим</a:t>
            </a:r>
            <a:r>
              <a:rPr lang="ru-RU" sz="20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 – начальником  </a:t>
            </a:r>
            <a:r>
              <a:rPr lang="ru-RU" sz="2000" b="1" dirty="0" err="1">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батальйону</a:t>
            </a:r>
            <a:r>
              <a:rPr lang="ru-RU" sz="20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 Денисом </a:t>
            </a:r>
            <a:r>
              <a:rPr lang="ru-RU" sz="2000" b="1" dirty="0" err="1">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Дідковським</a:t>
            </a:r>
            <a:r>
              <a:rPr lang="ru-RU" sz="20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 – заступником командира </a:t>
            </a:r>
            <a:r>
              <a:rPr lang="ru-RU" sz="2000" b="1" dirty="0" err="1">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батальйону</a:t>
            </a:r>
            <a:r>
              <a:rPr lang="ru-RU" sz="20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 з </a:t>
            </a:r>
            <a:r>
              <a:rPr lang="ru-RU" sz="2000" b="1" dirty="0" err="1">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психологічної</a:t>
            </a:r>
            <a:r>
              <a:rPr lang="ru-RU" sz="20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ru-RU" sz="2000" b="1" dirty="0" err="1">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підтримки</a:t>
            </a:r>
            <a:r>
              <a:rPr lang="ru-RU" sz="20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 персоналу</a:t>
            </a:r>
            <a:endParaRPr lang="uk-UA" sz="20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75725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20BA090E-83C9-4817-A8D7-C9C1934612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12279" y="1394394"/>
            <a:ext cx="6006712" cy="5451894"/>
          </a:xfrm>
          <a:prstGeom prst="rect">
            <a:avLst/>
          </a:prstGeom>
          <a:noFill/>
          <a:ln>
            <a:noFill/>
          </a:ln>
        </p:spPr>
      </p:pic>
      <p:pic>
        <p:nvPicPr>
          <p:cNvPr id="4" name="Рисунок 3">
            <a:extLst>
              <a:ext uri="{FF2B5EF4-FFF2-40B4-BE49-F238E27FC236}">
                <a16:creationId xmlns:a16="http://schemas.microsoft.com/office/drawing/2014/main" xmlns="" id="{B20FB6A4-1F97-40E1-853F-1EFA4E95A28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5853" y="3723109"/>
            <a:ext cx="4714335" cy="3044313"/>
          </a:xfrm>
          <a:prstGeom prst="rect">
            <a:avLst/>
          </a:prstGeom>
          <a:noFill/>
          <a:ln>
            <a:noFill/>
          </a:ln>
        </p:spPr>
      </p:pic>
      <p:sp>
        <p:nvSpPr>
          <p:cNvPr id="2" name="TextBox 1">
            <a:extLst>
              <a:ext uri="{FF2B5EF4-FFF2-40B4-BE49-F238E27FC236}">
                <a16:creationId xmlns:a16="http://schemas.microsoft.com/office/drawing/2014/main" xmlns="" id="{3310A5C9-77B4-46AE-9E1B-DEE94878A5FC}"/>
              </a:ext>
            </a:extLst>
          </p:cNvPr>
          <p:cNvSpPr txBox="1"/>
          <p:nvPr/>
        </p:nvSpPr>
        <p:spPr>
          <a:xfrm>
            <a:off x="5512279" y="1086928"/>
            <a:ext cx="5555412" cy="369332"/>
          </a:xfrm>
          <a:prstGeom prst="rect">
            <a:avLst/>
          </a:prstGeom>
          <a:noFill/>
        </p:spPr>
        <p:txBody>
          <a:bodyPr wrap="square" rtlCol="0">
            <a:spAutoFit/>
          </a:bodyPr>
          <a:lstStyle/>
          <a:p>
            <a:endParaRPr lang="uk-UA" dirty="0"/>
          </a:p>
        </p:txBody>
      </p:sp>
      <p:sp>
        <p:nvSpPr>
          <p:cNvPr id="7" name="TextBox 6">
            <a:extLst>
              <a:ext uri="{FF2B5EF4-FFF2-40B4-BE49-F238E27FC236}">
                <a16:creationId xmlns:a16="http://schemas.microsoft.com/office/drawing/2014/main" xmlns="" id="{CB6835D1-ED0F-481B-9D07-7B3F7A61CC1E}"/>
              </a:ext>
            </a:extLst>
          </p:cNvPr>
          <p:cNvSpPr txBox="1"/>
          <p:nvPr/>
        </p:nvSpPr>
        <p:spPr>
          <a:xfrm>
            <a:off x="681487" y="181155"/>
            <a:ext cx="11067689" cy="555986"/>
          </a:xfrm>
          <a:prstGeom prst="rect">
            <a:avLst/>
          </a:prstGeom>
          <a:noFill/>
        </p:spPr>
        <p:txBody>
          <a:bodyPr wrap="square">
            <a:spAutoFit/>
          </a:bodyPr>
          <a:lstStyle/>
          <a:p>
            <a:pPr algn="ctr" fontAlgn="base">
              <a:lnSpc>
                <a:spcPct val="115000"/>
              </a:lnSpc>
              <a:spcAft>
                <a:spcPts val="1000"/>
              </a:spcAft>
            </a:pPr>
            <a:r>
              <a:rPr lang="uk-UA"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“Герої серед нас: зустріч студентів із захисницею України”</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xmlns="" id="{A8A1D238-DA18-4961-9A65-CE9CFB61BBC3}"/>
              </a:ext>
            </a:extLst>
          </p:cNvPr>
          <p:cNvSpPr txBox="1"/>
          <p:nvPr/>
        </p:nvSpPr>
        <p:spPr>
          <a:xfrm>
            <a:off x="2216989" y="1456260"/>
            <a:ext cx="2320505" cy="369332"/>
          </a:xfrm>
          <a:prstGeom prst="rect">
            <a:avLst/>
          </a:prstGeom>
          <a:noFill/>
        </p:spPr>
        <p:txBody>
          <a:bodyPr wrap="square" rtlCol="0">
            <a:spAutoFit/>
          </a:bodyPr>
          <a:lstStyle/>
          <a:p>
            <a:endParaRPr lang="uk-UA" dirty="0"/>
          </a:p>
        </p:txBody>
      </p:sp>
      <p:sp>
        <p:nvSpPr>
          <p:cNvPr id="9" name="TextBox 8">
            <a:extLst>
              <a:ext uri="{FF2B5EF4-FFF2-40B4-BE49-F238E27FC236}">
                <a16:creationId xmlns:a16="http://schemas.microsoft.com/office/drawing/2014/main" xmlns="" id="{056CC6EE-1054-4135-9656-F1DC2659A803}"/>
              </a:ext>
            </a:extLst>
          </p:cNvPr>
          <p:cNvSpPr txBox="1"/>
          <p:nvPr/>
        </p:nvSpPr>
        <p:spPr>
          <a:xfrm>
            <a:off x="155275" y="1224950"/>
            <a:ext cx="5357004" cy="2407582"/>
          </a:xfrm>
          <a:prstGeom prst="rect">
            <a:avLst/>
          </a:prstGeom>
          <a:noFill/>
        </p:spPr>
        <p:txBody>
          <a:bodyPr wrap="square">
            <a:spAutoFit/>
          </a:bodyPr>
          <a:lstStyle/>
          <a:p>
            <a:pPr>
              <a:spcAft>
                <a:spcPts val="1000"/>
              </a:spcAft>
            </a:pPr>
            <a:r>
              <a:rPr lang="uk-UA" b="1" dirty="0">
                <a:solidFill>
                  <a:srgbClr val="000000"/>
                </a:solidFill>
                <a:ea typeface="Calibri" panose="020F0502020204030204" pitchFamily="34" charset="0"/>
                <a:cs typeface="Times New Roman" panose="02020603050405020304" pitchFamily="18" charset="0"/>
              </a:rPr>
              <a:t>З</a:t>
            </a:r>
            <a:r>
              <a:rPr lang="uk-UA" sz="1800" b="1" dirty="0">
                <a:solidFill>
                  <a:srgbClr val="000000"/>
                </a:solidFill>
                <a:effectLst/>
                <a:ea typeface="Calibri" panose="020F0502020204030204" pitchFamily="34" charset="0"/>
                <a:cs typeface="Times New Roman" panose="02020603050405020304" pitchFamily="18" charset="0"/>
              </a:rPr>
              <a:t>добувачів освіти І ТОРБ «А» курсу спеціальності «Харчові технології» разом з </a:t>
            </a:r>
            <a:r>
              <a:rPr lang="uk-UA" sz="1800" b="1" dirty="0" err="1">
                <a:solidFill>
                  <a:srgbClr val="000000"/>
                </a:solidFill>
                <a:effectLst/>
                <a:ea typeface="Calibri" panose="020F0502020204030204" pitchFamily="34" charset="0"/>
                <a:cs typeface="Times New Roman" panose="02020603050405020304" pitchFamily="18" charset="0"/>
              </a:rPr>
              <a:t>академнаставником</a:t>
            </a:r>
            <a:r>
              <a:rPr lang="uk-UA" sz="1800" b="1" dirty="0">
                <a:solidFill>
                  <a:srgbClr val="000000"/>
                </a:solidFill>
                <a:effectLst/>
                <a:ea typeface="Calibri" panose="020F0502020204030204" pitchFamily="34" charset="0"/>
                <a:cs typeface="Times New Roman" panose="02020603050405020304" pitchFamily="18" charset="0"/>
              </a:rPr>
              <a:t> </a:t>
            </a:r>
            <a:r>
              <a:rPr lang="uk-UA" sz="1800" b="1" dirty="0" err="1">
                <a:solidFill>
                  <a:schemeClr val="accent2">
                    <a:lumMod val="50000"/>
                  </a:schemeClr>
                </a:solidFill>
                <a:effectLst/>
                <a:ea typeface="Calibri" panose="020F0502020204030204" pitchFamily="34" charset="0"/>
                <a:cs typeface="Times New Roman" panose="02020603050405020304" pitchFamily="18" charset="0"/>
              </a:rPr>
              <a:t>Ерікою</a:t>
            </a:r>
            <a:r>
              <a:rPr lang="uk-UA" sz="1800" b="1" dirty="0">
                <a:solidFill>
                  <a:schemeClr val="accent2">
                    <a:lumMod val="50000"/>
                  </a:schemeClr>
                </a:solidFill>
                <a:effectLst/>
                <a:ea typeface="Calibri" panose="020F0502020204030204" pitchFamily="34" charset="0"/>
                <a:cs typeface="Times New Roman" panose="02020603050405020304" pitchFamily="18" charset="0"/>
              </a:rPr>
              <a:t> ОГАРЬ </a:t>
            </a:r>
            <a:r>
              <a:rPr lang="uk-UA" sz="1800" b="1" dirty="0">
                <a:solidFill>
                  <a:srgbClr val="000000"/>
                </a:solidFill>
                <a:effectLst/>
                <a:ea typeface="Calibri" panose="020F0502020204030204" pitchFamily="34" charset="0"/>
                <a:cs typeface="Times New Roman" panose="02020603050405020304" pitchFamily="18" charset="0"/>
              </a:rPr>
              <a:t>мали унікальну можливість зустрітися з учасницею російсько-української війни – </a:t>
            </a:r>
            <a:r>
              <a:rPr lang="uk-UA" sz="2000" b="1" dirty="0">
                <a:solidFill>
                  <a:schemeClr val="accent2">
                    <a:lumMod val="50000"/>
                  </a:schemeClr>
                </a:solidFill>
                <a:effectLst/>
                <a:ea typeface="Calibri" panose="020F0502020204030204" pitchFamily="34" charset="0"/>
                <a:cs typeface="Times New Roman" panose="02020603050405020304" pitchFamily="18" charset="0"/>
              </a:rPr>
              <a:t>випускницею коледжу Анною Луценко, бойовою </a:t>
            </a:r>
            <a:r>
              <a:rPr lang="uk-UA" sz="2000" b="1" dirty="0" err="1">
                <a:solidFill>
                  <a:schemeClr val="accent2">
                    <a:lumMod val="50000"/>
                  </a:schemeClr>
                </a:solidFill>
                <a:effectLst/>
                <a:ea typeface="Calibri" panose="020F0502020204030204" pitchFamily="34" charset="0"/>
                <a:cs typeface="Times New Roman" panose="02020603050405020304" pitchFamily="18" charset="0"/>
              </a:rPr>
              <a:t>медикинею</a:t>
            </a:r>
            <a:r>
              <a:rPr lang="uk-UA" sz="2000" b="1" dirty="0">
                <a:solidFill>
                  <a:schemeClr val="accent2">
                    <a:lumMod val="50000"/>
                  </a:schemeClr>
                </a:solidFill>
                <a:effectLst/>
                <a:ea typeface="Calibri" panose="020F0502020204030204" pitchFamily="34" charset="0"/>
                <a:cs typeface="Times New Roman" panose="02020603050405020304" pitchFamily="18" charset="0"/>
              </a:rPr>
              <a:t> 3 окремої  штурмової бригади ЗСУ.</a:t>
            </a:r>
          </a:p>
        </p:txBody>
      </p:sp>
    </p:spTree>
    <p:extLst>
      <p:ext uri="{BB962C8B-B14F-4D97-AF65-F5344CB8AC3E}">
        <p14:creationId xmlns:p14="http://schemas.microsoft.com/office/powerpoint/2010/main" val="38753449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74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8DD9AD77-3BD3-4C2B-A45B-3B9D5FB674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71669" y="640868"/>
            <a:ext cx="3873260" cy="4455160"/>
          </a:xfrm>
          <a:prstGeom prst="rect">
            <a:avLst/>
          </a:prstGeom>
          <a:noFill/>
          <a:ln>
            <a:noFill/>
          </a:ln>
        </p:spPr>
      </p:pic>
      <p:pic>
        <p:nvPicPr>
          <p:cNvPr id="4" name="Рисунок 3">
            <a:extLst>
              <a:ext uri="{FF2B5EF4-FFF2-40B4-BE49-F238E27FC236}">
                <a16:creationId xmlns:a16="http://schemas.microsoft.com/office/drawing/2014/main" xmlns="" id="{5A2DF60E-9162-499C-A6CF-661AF0B3DE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7769" y="304318"/>
            <a:ext cx="3983900" cy="5128260"/>
          </a:xfrm>
          <a:prstGeom prst="rect">
            <a:avLst/>
          </a:prstGeom>
          <a:noFill/>
          <a:ln>
            <a:noFill/>
          </a:ln>
        </p:spPr>
      </p:pic>
      <p:pic>
        <p:nvPicPr>
          <p:cNvPr id="5" name="Рисунок 4">
            <a:extLst>
              <a:ext uri="{FF2B5EF4-FFF2-40B4-BE49-F238E27FC236}">
                <a16:creationId xmlns:a16="http://schemas.microsoft.com/office/drawing/2014/main" xmlns="" id="{23B94F3D-17F7-48A3-9164-EF781FF77FB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06509" y="247132"/>
            <a:ext cx="4197722" cy="5242631"/>
          </a:xfrm>
          <a:prstGeom prst="rect">
            <a:avLst/>
          </a:prstGeom>
          <a:noFill/>
          <a:ln>
            <a:noFill/>
          </a:ln>
        </p:spPr>
      </p:pic>
      <p:sp>
        <p:nvSpPr>
          <p:cNvPr id="8" name="TextBox 7">
            <a:extLst>
              <a:ext uri="{FF2B5EF4-FFF2-40B4-BE49-F238E27FC236}">
                <a16:creationId xmlns:a16="http://schemas.microsoft.com/office/drawing/2014/main" xmlns="" id="{9D7C93EE-DFD7-47DA-979C-905F72201395}"/>
              </a:ext>
            </a:extLst>
          </p:cNvPr>
          <p:cNvSpPr txBox="1"/>
          <p:nvPr/>
        </p:nvSpPr>
        <p:spPr>
          <a:xfrm>
            <a:off x="862642" y="5630353"/>
            <a:ext cx="10196421" cy="923329"/>
          </a:xfrm>
          <a:prstGeom prst="rect">
            <a:avLst/>
          </a:prstGeom>
          <a:noFill/>
        </p:spPr>
        <p:txBody>
          <a:bodyPr wrap="square">
            <a:spAutoFit/>
          </a:bodyPr>
          <a:lstStyle/>
          <a:p>
            <a:pPr algn="just" fontAlgn="base"/>
            <a:r>
              <a:rPr lang="uk-UA" b="1" dirty="0">
                <a:solidFill>
                  <a:srgbClr val="002060"/>
                </a:solidFill>
                <a:latin typeface="Arial" panose="020B0604020202020204" pitchFamily="34" charset="0"/>
                <a:ea typeface="Times New Roman" panose="02020603050405020304" pitchFamily="18" charset="0"/>
              </a:rPr>
              <a:t>Студенти</a:t>
            </a:r>
            <a:r>
              <a:rPr lang="uk-UA" sz="1800" b="1" dirty="0">
                <a:solidFill>
                  <a:srgbClr val="002060"/>
                </a:solidFill>
                <a:effectLst/>
                <a:latin typeface="Arial" panose="020B0604020202020204" pitchFamily="34" charset="0"/>
                <a:ea typeface="Times New Roman" panose="02020603050405020304" pitchFamily="18" charset="0"/>
              </a:rPr>
              <a:t> коледжу почули справжні історії про  героїзм та самопожертву,  велич духу українських воїнів. Такі зустрічі надихають, формують сильну національно свідому молодь, готову до викликів сучасного світу.</a:t>
            </a:r>
            <a:endParaRPr lang="uk-UA" sz="1800" b="1"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32360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07" y="0"/>
            <a:ext cx="1228401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A293A806-C0B7-4094-A2E1-554B0164B557}"/>
              </a:ext>
            </a:extLst>
          </p:cNvPr>
          <p:cNvSpPr txBox="1"/>
          <p:nvPr/>
        </p:nvSpPr>
        <p:spPr>
          <a:xfrm flipH="1">
            <a:off x="819509" y="149266"/>
            <a:ext cx="8557404" cy="584775"/>
          </a:xfrm>
          <a:prstGeom prst="rect">
            <a:avLst/>
          </a:prstGeom>
          <a:noFill/>
        </p:spPr>
        <p:txBody>
          <a:bodyPr wrap="square" rtlCol="0">
            <a:spAutoFit/>
          </a:bodyPr>
          <a:lstStyle/>
          <a:p>
            <a:pPr algn="ctr"/>
            <a:r>
              <a:rPr lang="uk-UA" sz="3200" b="1" dirty="0">
                <a:solidFill>
                  <a:schemeClr val="accent1">
                    <a:lumMod val="75000"/>
                  </a:schemeClr>
                </a:solidFill>
              </a:rPr>
              <a:t>                 </a:t>
            </a:r>
            <a:r>
              <a:rPr lang="uk-UA" sz="3200" b="1" dirty="0" err="1" smtClean="0">
                <a:solidFill>
                  <a:srgbClr val="002060"/>
                </a:solidFill>
              </a:rPr>
              <a:t>Науково-</a:t>
            </a:r>
            <a:r>
              <a:rPr lang="uk-UA" sz="3200" b="1" dirty="0" smtClean="0">
                <a:solidFill>
                  <a:srgbClr val="002060"/>
                </a:solidFill>
              </a:rPr>
              <a:t> методична</a:t>
            </a:r>
            <a:r>
              <a:rPr lang="en-US" sz="3200" b="1" dirty="0" smtClean="0">
                <a:solidFill>
                  <a:srgbClr val="002060"/>
                </a:solidFill>
              </a:rPr>
              <a:t> </a:t>
            </a:r>
            <a:r>
              <a:rPr lang="uk-UA" sz="3200" b="1" dirty="0" smtClean="0">
                <a:solidFill>
                  <a:srgbClr val="002060"/>
                </a:solidFill>
              </a:rPr>
              <a:t>діяльність</a:t>
            </a:r>
            <a:endParaRPr lang="uk-UA" sz="3200" b="1" dirty="0">
              <a:solidFill>
                <a:srgbClr val="002060"/>
              </a:solidFill>
            </a:endParaRPr>
          </a:p>
        </p:txBody>
      </p:sp>
      <p:pic>
        <p:nvPicPr>
          <p:cNvPr id="4" name="Рисунок 3">
            <a:extLst>
              <a:ext uri="{FF2B5EF4-FFF2-40B4-BE49-F238E27FC236}">
                <a16:creationId xmlns:a16="http://schemas.microsoft.com/office/drawing/2014/main" xmlns="" id="{8F21F6EB-9C73-448E-AFD7-38C52A9D90C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55977" y="2835754"/>
            <a:ext cx="3083907" cy="3903452"/>
          </a:xfrm>
          <a:prstGeom prst="rect">
            <a:avLst/>
          </a:prstGeom>
          <a:noFill/>
          <a:ln>
            <a:noFill/>
          </a:ln>
        </p:spPr>
      </p:pic>
      <p:pic>
        <p:nvPicPr>
          <p:cNvPr id="5" name="Рисунок 4">
            <a:extLst>
              <a:ext uri="{FF2B5EF4-FFF2-40B4-BE49-F238E27FC236}">
                <a16:creationId xmlns:a16="http://schemas.microsoft.com/office/drawing/2014/main" xmlns="" id="{0484F8B6-C827-43EF-A8AA-6DF87876FAD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363" y="884028"/>
            <a:ext cx="3019245" cy="3903452"/>
          </a:xfrm>
          <a:prstGeom prst="rect">
            <a:avLst/>
          </a:prstGeom>
          <a:noFill/>
          <a:ln>
            <a:noFill/>
          </a:ln>
        </p:spPr>
      </p:pic>
      <p:pic>
        <p:nvPicPr>
          <p:cNvPr id="6" name="Рисунок 5">
            <a:extLst>
              <a:ext uri="{FF2B5EF4-FFF2-40B4-BE49-F238E27FC236}">
                <a16:creationId xmlns:a16="http://schemas.microsoft.com/office/drawing/2014/main" xmlns="" id="{E748A48D-2380-444C-83D8-C3558C5F720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82355" y="966160"/>
            <a:ext cx="2277392" cy="4500260"/>
          </a:xfrm>
          <a:prstGeom prst="rect">
            <a:avLst/>
          </a:prstGeom>
          <a:noFill/>
          <a:ln>
            <a:noFill/>
          </a:ln>
        </p:spPr>
      </p:pic>
      <p:pic>
        <p:nvPicPr>
          <p:cNvPr id="7" name="Рисунок 6">
            <a:extLst>
              <a:ext uri="{FF2B5EF4-FFF2-40B4-BE49-F238E27FC236}">
                <a16:creationId xmlns:a16="http://schemas.microsoft.com/office/drawing/2014/main" xmlns="" id="{9F46C9B0-DD18-451F-BEE2-FB5425F6A95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69207" y="966159"/>
            <a:ext cx="3283825" cy="4500260"/>
          </a:xfrm>
          <a:prstGeom prst="rect">
            <a:avLst/>
          </a:prstGeom>
          <a:noFill/>
          <a:ln>
            <a:noFill/>
          </a:ln>
        </p:spPr>
      </p:pic>
      <p:sp>
        <p:nvSpPr>
          <p:cNvPr id="3" name="TextBox 2">
            <a:extLst>
              <a:ext uri="{FF2B5EF4-FFF2-40B4-BE49-F238E27FC236}">
                <a16:creationId xmlns:a16="http://schemas.microsoft.com/office/drawing/2014/main" xmlns="" id="{20A072AD-C386-408E-8536-405D9185B170}"/>
              </a:ext>
            </a:extLst>
          </p:cNvPr>
          <p:cNvSpPr txBox="1"/>
          <p:nvPr/>
        </p:nvSpPr>
        <p:spPr>
          <a:xfrm>
            <a:off x="281787" y="5024259"/>
            <a:ext cx="2546396" cy="1200329"/>
          </a:xfrm>
          <a:prstGeom prst="rect">
            <a:avLst/>
          </a:prstGeom>
          <a:noFill/>
        </p:spPr>
        <p:txBody>
          <a:bodyPr wrap="square" rtlCol="0">
            <a:spAutoFit/>
          </a:bodyPr>
          <a:lstStyle/>
          <a:p>
            <a:r>
              <a:rPr lang="uk-UA" b="1" dirty="0">
                <a:solidFill>
                  <a:schemeClr val="accent1">
                    <a:lumMod val="50000"/>
                  </a:schemeClr>
                </a:solidFill>
              </a:rPr>
              <a:t>Навчально-методичний посібник «Хімічні меми»  (викладач </a:t>
            </a:r>
            <a:r>
              <a:rPr lang="uk-UA" b="1" dirty="0" err="1">
                <a:solidFill>
                  <a:schemeClr val="accent1">
                    <a:lumMod val="50000"/>
                  </a:schemeClr>
                </a:solidFill>
              </a:rPr>
              <a:t>Огарь</a:t>
            </a:r>
            <a:r>
              <a:rPr lang="uk-UA" b="1" dirty="0">
                <a:solidFill>
                  <a:schemeClr val="accent1">
                    <a:lumMod val="50000"/>
                  </a:schemeClr>
                </a:solidFill>
              </a:rPr>
              <a:t> Е.І.)</a:t>
            </a:r>
          </a:p>
        </p:txBody>
      </p:sp>
      <p:sp>
        <p:nvSpPr>
          <p:cNvPr id="8" name="TextBox 7">
            <a:extLst>
              <a:ext uri="{FF2B5EF4-FFF2-40B4-BE49-F238E27FC236}">
                <a16:creationId xmlns:a16="http://schemas.microsoft.com/office/drawing/2014/main" xmlns="" id="{4E79F8E9-EAA0-49BF-86DC-A2F88BC7FA42}"/>
              </a:ext>
            </a:extLst>
          </p:cNvPr>
          <p:cNvSpPr txBox="1"/>
          <p:nvPr/>
        </p:nvSpPr>
        <p:spPr>
          <a:xfrm>
            <a:off x="3315641" y="884028"/>
            <a:ext cx="3053566" cy="1815882"/>
          </a:xfrm>
          <a:prstGeom prst="rect">
            <a:avLst/>
          </a:prstGeom>
          <a:noFill/>
        </p:spPr>
        <p:txBody>
          <a:bodyPr wrap="square" rtlCol="0">
            <a:spAutoFit/>
          </a:bodyPr>
          <a:lstStyle/>
          <a:p>
            <a:r>
              <a:rPr lang="uk-UA" sz="1600" b="1" dirty="0">
                <a:solidFill>
                  <a:schemeClr val="accent1">
                    <a:lumMod val="50000"/>
                  </a:schemeClr>
                </a:solidFill>
              </a:rPr>
              <a:t>Наукова праця «Актуальні проблеми та перспективи застосування математики для розв’язування задач професійного спрямування» (викладач </a:t>
            </a:r>
            <a:r>
              <a:rPr lang="uk-UA" sz="1600" b="1" dirty="0" err="1">
                <a:solidFill>
                  <a:schemeClr val="accent1">
                    <a:lumMod val="50000"/>
                  </a:schemeClr>
                </a:solidFill>
              </a:rPr>
              <a:t>Гиндрюк</a:t>
            </a:r>
            <a:r>
              <a:rPr lang="uk-UA" sz="1600" b="1" dirty="0">
                <a:solidFill>
                  <a:schemeClr val="accent1">
                    <a:lumMod val="50000"/>
                  </a:schemeClr>
                </a:solidFill>
              </a:rPr>
              <a:t> В.В.)</a:t>
            </a:r>
          </a:p>
        </p:txBody>
      </p:sp>
      <p:sp>
        <p:nvSpPr>
          <p:cNvPr id="9" name="TextBox 8">
            <a:extLst>
              <a:ext uri="{FF2B5EF4-FFF2-40B4-BE49-F238E27FC236}">
                <a16:creationId xmlns:a16="http://schemas.microsoft.com/office/drawing/2014/main" xmlns="" id="{C94BD9FF-49F1-4929-B734-121C1E853FC5}"/>
              </a:ext>
            </a:extLst>
          </p:cNvPr>
          <p:cNvSpPr txBox="1"/>
          <p:nvPr/>
        </p:nvSpPr>
        <p:spPr>
          <a:xfrm>
            <a:off x="6573328" y="5624424"/>
            <a:ext cx="5391510" cy="1077218"/>
          </a:xfrm>
          <a:prstGeom prst="rect">
            <a:avLst/>
          </a:prstGeom>
          <a:noFill/>
        </p:spPr>
        <p:txBody>
          <a:bodyPr wrap="square" rtlCol="0">
            <a:spAutoFit/>
          </a:bodyPr>
          <a:lstStyle/>
          <a:p>
            <a:r>
              <a:rPr lang="uk-UA" sz="1600" b="1" dirty="0">
                <a:solidFill>
                  <a:schemeClr val="accent1">
                    <a:lumMod val="50000"/>
                  </a:schemeClr>
                </a:solidFill>
              </a:rPr>
              <a:t>Наукова стаття «Розвиток </a:t>
            </a:r>
            <a:r>
              <a:rPr lang="uk-UA" sz="1600" b="1" dirty="0" err="1">
                <a:solidFill>
                  <a:schemeClr val="accent1">
                    <a:lumMod val="50000"/>
                  </a:schemeClr>
                </a:solidFill>
              </a:rPr>
              <a:t>резилієнтності</a:t>
            </a:r>
            <a:r>
              <a:rPr lang="uk-UA" sz="1600" b="1" dirty="0">
                <a:solidFill>
                  <a:schemeClr val="accent1">
                    <a:lumMod val="50000"/>
                  </a:schemeClr>
                </a:solidFill>
              </a:rPr>
              <a:t> викладача закладу фахової </a:t>
            </a:r>
            <a:r>
              <a:rPr lang="uk-UA" sz="1600" b="1" dirty="0" err="1">
                <a:solidFill>
                  <a:schemeClr val="accent1">
                    <a:lumMod val="50000"/>
                  </a:schemeClr>
                </a:solidFill>
              </a:rPr>
              <a:t>передвищої</a:t>
            </a:r>
            <a:r>
              <a:rPr lang="uk-UA" sz="1600" b="1" dirty="0">
                <a:solidFill>
                  <a:schemeClr val="accent1">
                    <a:lumMod val="50000"/>
                  </a:schemeClr>
                </a:solidFill>
              </a:rPr>
              <a:t> освіти для забезпечення його індивідуальної освітньої траєкторії в умовах війни» (викладач </a:t>
            </a:r>
            <a:r>
              <a:rPr lang="uk-UA" sz="1600" b="1" dirty="0" err="1">
                <a:solidFill>
                  <a:schemeClr val="accent1">
                    <a:lumMod val="50000"/>
                  </a:schemeClr>
                </a:solidFill>
              </a:rPr>
              <a:t>Мулеса</a:t>
            </a:r>
            <a:r>
              <a:rPr lang="uk-UA" sz="1600" b="1" dirty="0">
                <a:solidFill>
                  <a:schemeClr val="accent1">
                    <a:lumMod val="50000"/>
                  </a:schemeClr>
                </a:solidFill>
              </a:rPr>
              <a:t> Т.Ф.)</a:t>
            </a:r>
          </a:p>
        </p:txBody>
      </p:sp>
    </p:spTree>
    <p:extLst>
      <p:ext uri="{BB962C8B-B14F-4D97-AF65-F5344CB8AC3E}">
        <p14:creationId xmlns:p14="http://schemas.microsoft.com/office/powerpoint/2010/main" val="5021941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5DCC9D99-813A-4AD4-8A80-9AA79C4A3227}"/>
              </a:ext>
            </a:extLst>
          </p:cNvPr>
          <p:cNvSpPr txBox="1"/>
          <p:nvPr/>
        </p:nvSpPr>
        <p:spPr>
          <a:xfrm>
            <a:off x="5064369" y="703385"/>
            <a:ext cx="4440116" cy="369332"/>
          </a:xfrm>
          <a:prstGeom prst="rect">
            <a:avLst/>
          </a:prstGeom>
          <a:noFill/>
        </p:spPr>
        <p:txBody>
          <a:bodyPr wrap="square" rtlCol="0">
            <a:spAutoFit/>
          </a:bodyPr>
          <a:lstStyle/>
          <a:p>
            <a:endParaRPr lang="uk-UA" dirty="0"/>
          </a:p>
        </p:txBody>
      </p:sp>
      <p:sp>
        <p:nvSpPr>
          <p:cNvPr id="5" name="TextBox 4">
            <a:extLst>
              <a:ext uri="{FF2B5EF4-FFF2-40B4-BE49-F238E27FC236}">
                <a16:creationId xmlns:a16="http://schemas.microsoft.com/office/drawing/2014/main" xmlns="" id="{C78003BA-6AA4-4821-B70E-B043ED662096}"/>
              </a:ext>
            </a:extLst>
          </p:cNvPr>
          <p:cNvSpPr txBox="1"/>
          <p:nvPr/>
        </p:nvSpPr>
        <p:spPr>
          <a:xfrm>
            <a:off x="105509" y="96715"/>
            <a:ext cx="11755314" cy="1341586"/>
          </a:xfrm>
          <a:prstGeom prst="rect">
            <a:avLst/>
          </a:prstGeom>
          <a:noFill/>
        </p:spPr>
        <p:txBody>
          <a:bodyPr wrap="square">
            <a:spAutoFit/>
          </a:bodyPr>
          <a:lstStyle/>
          <a:p>
            <a:pPr algn="ctr" fontAlgn="base">
              <a:lnSpc>
                <a:spcPct val="115000"/>
              </a:lnSpc>
              <a:spcAft>
                <a:spcPts val="1000"/>
              </a:spcAft>
            </a:pPr>
            <a:r>
              <a:rPr lang="ru-RU" sz="2400" b="1" kern="1800" dirty="0">
                <a:solidFill>
                  <a:srgbClr val="185991"/>
                </a:solidFill>
                <a:ea typeface="Times New Roman" panose="02020603050405020304" pitchFamily="18" charset="0"/>
                <a:cs typeface="Times New Roman" panose="02020603050405020304" pitchFamily="18" charset="0"/>
              </a:rPr>
              <a:t>Конкурс-</a:t>
            </a:r>
            <a:r>
              <a:rPr lang="ru-RU" sz="2400" b="1" kern="1800" dirty="0" err="1">
                <a:solidFill>
                  <a:srgbClr val="185991"/>
                </a:solidFill>
                <a:ea typeface="Times New Roman" panose="02020603050405020304" pitchFamily="18" charset="0"/>
                <a:cs typeface="Times New Roman" panose="02020603050405020304" pitchFamily="18" charset="0"/>
              </a:rPr>
              <a:t>змагання</a:t>
            </a:r>
            <a:r>
              <a:rPr lang="ru-RU" sz="2400" b="1" kern="1800" dirty="0">
                <a:solidFill>
                  <a:srgbClr val="185991"/>
                </a:solidFill>
                <a:ea typeface="Times New Roman" panose="02020603050405020304" pitchFamily="18" charset="0"/>
                <a:cs typeface="Times New Roman" panose="02020603050405020304" pitchFamily="18" charset="0"/>
              </a:rPr>
              <a:t> з </a:t>
            </a:r>
            <a:r>
              <a:rPr lang="ru-RU" sz="2400" b="1" kern="1800" dirty="0" err="1">
                <a:solidFill>
                  <a:srgbClr val="185991"/>
                </a:solidFill>
                <a:ea typeface="Times New Roman" panose="02020603050405020304" pitchFamily="18" charset="0"/>
                <a:cs typeface="Times New Roman" panose="02020603050405020304" pitchFamily="18" charset="0"/>
              </a:rPr>
              <a:t>військової</a:t>
            </a:r>
            <a:r>
              <a:rPr lang="ru-RU" sz="2400" b="1" kern="1800" dirty="0">
                <a:solidFill>
                  <a:srgbClr val="185991"/>
                </a:solidFill>
                <a:ea typeface="Times New Roman" panose="02020603050405020304" pitchFamily="18" charset="0"/>
                <a:cs typeface="Times New Roman" panose="02020603050405020304" pitchFamily="18" charset="0"/>
              </a:rPr>
              <a:t> </a:t>
            </a:r>
            <a:r>
              <a:rPr lang="ru-RU" sz="2400" b="1" kern="1800" dirty="0" err="1">
                <a:solidFill>
                  <a:srgbClr val="185991"/>
                </a:solidFill>
                <a:ea typeface="Times New Roman" panose="02020603050405020304" pitchFamily="18" charset="0"/>
                <a:cs typeface="Times New Roman" panose="02020603050405020304" pitchFamily="18" charset="0"/>
              </a:rPr>
              <a:t>підготовки</a:t>
            </a:r>
            <a:r>
              <a:rPr lang="ru-RU" sz="2400" b="1" kern="1800">
                <a:solidFill>
                  <a:srgbClr val="185991"/>
                </a:solidFill>
                <a:ea typeface="Times New Roman" panose="02020603050405020304" pitchFamily="18" charset="0"/>
                <a:cs typeface="Times New Roman" panose="02020603050405020304" pitchFamily="18" charset="0"/>
              </a:rPr>
              <a:t>  </a:t>
            </a:r>
            <a:r>
              <a:rPr lang="ru-RU" sz="2400" b="1" kern="1800" dirty="0" err="1">
                <a:solidFill>
                  <a:srgbClr val="185991"/>
                </a:solidFill>
                <a:ea typeface="Times New Roman" panose="02020603050405020304" pitchFamily="18" charset="0"/>
                <a:cs typeface="Times New Roman" panose="02020603050405020304" pitchFamily="18" charset="0"/>
              </a:rPr>
              <a:t>серед</a:t>
            </a:r>
            <a:r>
              <a:rPr lang="ru-RU" sz="2400" b="1" kern="1800" dirty="0">
                <a:solidFill>
                  <a:srgbClr val="185991"/>
                </a:solidFill>
                <a:ea typeface="Times New Roman" panose="02020603050405020304" pitchFamily="18" charset="0"/>
                <a:cs typeface="Times New Roman" panose="02020603050405020304" pitchFamily="18" charset="0"/>
              </a:rPr>
              <a:t> </a:t>
            </a:r>
            <a:r>
              <a:rPr lang="ru-RU" sz="2400" b="1" kern="1800" dirty="0" err="1">
                <a:solidFill>
                  <a:srgbClr val="185991"/>
                </a:solidFill>
                <a:ea typeface="Times New Roman" panose="02020603050405020304" pitchFamily="18" charset="0"/>
                <a:cs typeface="Times New Roman" panose="02020603050405020304" pitchFamily="18" charset="0"/>
              </a:rPr>
              <a:t>студентів</a:t>
            </a:r>
            <a:r>
              <a:rPr lang="ru-RU" sz="2400" b="1" kern="1800" dirty="0">
                <a:solidFill>
                  <a:srgbClr val="185991"/>
                </a:solidFill>
                <a:ea typeface="Times New Roman" panose="02020603050405020304" pitchFamily="18" charset="0"/>
                <a:cs typeface="Times New Roman" panose="02020603050405020304" pitchFamily="18" charset="0"/>
              </a:rPr>
              <a:t>  УТЕФК ДТЕУ та </a:t>
            </a:r>
            <a:r>
              <a:rPr lang="ru-RU" sz="2400" b="1" kern="1800" dirty="0" err="1">
                <a:solidFill>
                  <a:srgbClr val="185991"/>
                </a:solidFill>
                <a:ea typeface="Times New Roman" panose="02020603050405020304" pitchFamily="18" charset="0"/>
                <a:cs typeface="Times New Roman" panose="02020603050405020304" pitchFamily="18" charset="0"/>
              </a:rPr>
              <a:t>Ужгородського</a:t>
            </a:r>
            <a:r>
              <a:rPr lang="ru-RU" sz="2400" b="1" kern="1800" dirty="0">
                <a:solidFill>
                  <a:srgbClr val="185991"/>
                </a:solidFill>
                <a:ea typeface="Times New Roman" panose="02020603050405020304" pitchFamily="18" charset="0"/>
                <a:cs typeface="Times New Roman" panose="02020603050405020304" pitchFamily="18" charset="0"/>
              </a:rPr>
              <a:t> </a:t>
            </a:r>
            <a:r>
              <a:rPr lang="ru-RU" sz="2400" b="1" kern="1800" dirty="0" err="1">
                <a:solidFill>
                  <a:srgbClr val="185991"/>
                </a:solidFill>
                <a:ea typeface="Times New Roman" panose="02020603050405020304" pitchFamily="18" charset="0"/>
                <a:cs typeface="Times New Roman" panose="02020603050405020304" pitchFamily="18" charset="0"/>
              </a:rPr>
              <a:t>музичного</a:t>
            </a:r>
            <a:r>
              <a:rPr lang="ru-RU" sz="2400" b="1" kern="1800" dirty="0">
                <a:solidFill>
                  <a:srgbClr val="185991"/>
                </a:solidFill>
                <a:ea typeface="Times New Roman" panose="02020603050405020304" pitchFamily="18" charset="0"/>
                <a:cs typeface="Times New Roman" panose="02020603050405020304" pitchFamily="18" charset="0"/>
              </a:rPr>
              <a:t> </a:t>
            </a:r>
            <a:r>
              <a:rPr lang="ru-RU" sz="2400" b="1" kern="1800" dirty="0" err="1">
                <a:solidFill>
                  <a:srgbClr val="185991"/>
                </a:solidFill>
                <a:ea typeface="Times New Roman" panose="02020603050405020304" pitchFamily="18" charset="0"/>
                <a:cs typeface="Times New Roman" panose="02020603050405020304" pitchFamily="18" charset="0"/>
              </a:rPr>
              <a:t>фахового</a:t>
            </a:r>
            <a:r>
              <a:rPr lang="ru-RU" sz="2400" b="1" kern="1800" dirty="0">
                <a:solidFill>
                  <a:srgbClr val="185991"/>
                </a:solidFill>
                <a:ea typeface="Times New Roman" panose="02020603050405020304" pitchFamily="18" charset="0"/>
                <a:cs typeface="Times New Roman" panose="02020603050405020304" pitchFamily="18" charset="0"/>
              </a:rPr>
              <a:t> </a:t>
            </a:r>
            <a:r>
              <a:rPr lang="ru-RU" sz="2400" b="1" kern="1800" dirty="0" err="1">
                <a:solidFill>
                  <a:srgbClr val="185991"/>
                </a:solidFill>
                <a:ea typeface="Times New Roman" panose="02020603050405020304" pitchFamily="18" charset="0"/>
                <a:cs typeface="Times New Roman" panose="02020603050405020304" pitchFamily="18" charset="0"/>
              </a:rPr>
              <a:t>коледжу</a:t>
            </a:r>
            <a:r>
              <a:rPr lang="ru-RU" sz="2400" b="1" kern="1800" dirty="0">
                <a:solidFill>
                  <a:srgbClr val="185991"/>
                </a:solidFill>
                <a:ea typeface="Times New Roman" panose="02020603050405020304" pitchFamily="18" charset="0"/>
                <a:cs typeface="Times New Roman" panose="02020603050405020304" pitchFamily="18" charset="0"/>
              </a:rPr>
              <a:t> </a:t>
            </a:r>
            <a:r>
              <a:rPr lang="ru-RU" sz="2400" b="1" kern="1800" dirty="0" err="1">
                <a:solidFill>
                  <a:srgbClr val="185991"/>
                </a:solidFill>
                <a:ea typeface="Times New Roman" panose="02020603050405020304" pitchFamily="18" charset="0"/>
                <a:cs typeface="Times New Roman" panose="02020603050405020304" pitchFamily="18" charset="0"/>
              </a:rPr>
              <a:t>імені</a:t>
            </a:r>
            <a:r>
              <a:rPr lang="ru-RU" sz="2400" b="1" kern="1800" dirty="0">
                <a:solidFill>
                  <a:srgbClr val="185991"/>
                </a:solidFill>
                <a:ea typeface="Times New Roman" panose="02020603050405020304" pitchFamily="18" charset="0"/>
                <a:cs typeface="Times New Roman" panose="02020603050405020304" pitchFamily="18" charset="0"/>
              </a:rPr>
              <a:t> </a:t>
            </a:r>
            <a:r>
              <a:rPr lang="ru-RU" sz="2400" b="1" kern="1800" dirty="0" err="1">
                <a:solidFill>
                  <a:srgbClr val="185991"/>
                </a:solidFill>
                <a:ea typeface="Times New Roman" panose="02020603050405020304" pitchFamily="18" charset="0"/>
                <a:cs typeface="Times New Roman" panose="02020603050405020304" pitchFamily="18" charset="0"/>
              </a:rPr>
              <a:t>Д.Задора</a:t>
            </a:r>
            <a:r>
              <a:rPr lang="ru-RU" sz="2400" b="1" kern="1800" dirty="0">
                <a:solidFill>
                  <a:srgbClr val="185991"/>
                </a:solidFill>
                <a:ea typeface="Times New Roman" panose="02020603050405020304" pitchFamily="18" charset="0"/>
                <a:cs typeface="Times New Roman" panose="02020603050405020304" pitchFamily="18" charset="0"/>
              </a:rPr>
              <a:t>,  </a:t>
            </a:r>
            <a:r>
              <a:rPr lang="ru-RU" sz="2400" b="1" kern="1800" dirty="0" err="1">
                <a:solidFill>
                  <a:srgbClr val="185991"/>
                </a:solidFill>
                <a:ea typeface="Times New Roman" panose="02020603050405020304" pitchFamily="18" charset="0"/>
                <a:cs typeface="Times New Roman" panose="02020603050405020304" pitchFamily="18" charset="0"/>
              </a:rPr>
              <a:t>приурочені</a:t>
            </a:r>
            <a:r>
              <a:rPr lang="ru-RU" sz="2400" b="1" kern="1800" dirty="0">
                <a:solidFill>
                  <a:srgbClr val="185991"/>
                </a:solidFill>
                <a:ea typeface="Times New Roman" panose="02020603050405020304" pitchFamily="18" charset="0"/>
                <a:cs typeface="Times New Roman" panose="02020603050405020304" pitchFamily="18" charset="0"/>
              </a:rPr>
              <a:t> </a:t>
            </a:r>
            <a:r>
              <a:rPr lang="ru-RU" sz="2400" b="1" kern="1800" dirty="0">
                <a:solidFill>
                  <a:srgbClr val="185991"/>
                </a:solidFill>
                <a:effectLst/>
                <a:ea typeface="Times New Roman" panose="02020603050405020304" pitchFamily="18" charset="0"/>
                <a:cs typeface="Times New Roman" panose="02020603050405020304" pitchFamily="18" charset="0"/>
              </a:rPr>
              <a:t>Дню </a:t>
            </a:r>
            <a:r>
              <a:rPr lang="ru-RU" sz="2400" b="1" kern="1800" dirty="0" err="1">
                <a:solidFill>
                  <a:srgbClr val="185991"/>
                </a:solidFill>
                <a:effectLst/>
                <a:ea typeface="Times New Roman" panose="02020603050405020304" pitchFamily="18" charset="0"/>
                <a:cs typeface="Times New Roman" panose="02020603050405020304" pitchFamily="18" charset="0"/>
              </a:rPr>
              <a:t>захисників</a:t>
            </a:r>
            <a:r>
              <a:rPr lang="ru-RU" sz="2400" b="1" kern="1800" dirty="0">
                <a:solidFill>
                  <a:srgbClr val="185991"/>
                </a:solidFill>
                <a:effectLst/>
                <a:ea typeface="Times New Roman" panose="02020603050405020304" pitchFamily="18" charset="0"/>
                <a:cs typeface="Times New Roman" panose="02020603050405020304" pitchFamily="18" charset="0"/>
              </a:rPr>
              <a:t> та </a:t>
            </a:r>
            <a:r>
              <a:rPr lang="ru-RU" sz="2400" b="1" kern="1800" dirty="0" err="1">
                <a:solidFill>
                  <a:srgbClr val="185991"/>
                </a:solidFill>
                <a:effectLst/>
                <a:ea typeface="Times New Roman" panose="02020603050405020304" pitchFamily="18" charset="0"/>
                <a:cs typeface="Times New Roman" panose="02020603050405020304" pitchFamily="18" charset="0"/>
              </a:rPr>
              <a:t>захисниць</a:t>
            </a:r>
            <a:r>
              <a:rPr lang="ru-RU" sz="2400" b="1" kern="1800" dirty="0">
                <a:solidFill>
                  <a:srgbClr val="185991"/>
                </a:solidFill>
                <a:effectLst/>
                <a:ea typeface="Times New Roman" panose="02020603050405020304" pitchFamily="18" charset="0"/>
                <a:cs typeface="Times New Roman" panose="02020603050405020304" pitchFamily="18" charset="0"/>
              </a:rPr>
              <a:t> </a:t>
            </a:r>
            <a:r>
              <a:rPr lang="ru-RU" sz="2400" b="1" kern="1800" dirty="0" err="1">
                <a:solidFill>
                  <a:srgbClr val="185991"/>
                </a:solidFill>
                <a:effectLst/>
                <a:ea typeface="Times New Roman" panose="02020603050405020304" pitchFamily="18" charset="0"/>
                <a:cs typeface="Times New Roman" panose="02020603050405020304" pitchFamily="18" charset="0"/>
              </a:rPr>
              <a:t>України</a:t>
            </a:r>
            <a:endParaRPr lang="uk-UA" sz="2400" dirty="0">
              <a:effectLst/>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xmlns="" id="{77415906-970F-421A-B063-F21FF09EF8A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508" y="1362808"/>
            <a:ext cx="4402751" cy="3510290"/>
          </a:xfrm>
          <a:prstGeom prst="rect">
            <a:avLst/>
          </a:prstGeom>
          <a:noFill/>
          <a:ln>
            <a:noFill/>
          </a:ln>
        </p:spPr>
      </p:pic>
      <p:pic>
        <p:nvPicPr>
          <p:cNvPr id="7" name="Рисунок 6">
            <a:extLst>
              <a:ext uri="{FF2B5EF4-FFF2-40B4-BE49-F238E27FC236}">
                <a16:creationId xmlns:a16="http://schemas.microsoft.com/office/drawing/2014/main" xmlns="" id="{D1340215-E7FD-4F81-8713-11F1546C851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60324" y="3982030"/>
            <a:ext cx="4063770" cy="2787161"/>
          </a:xfrm>
          <a:prstGeom prst="rect">
            <a:avLst/>
          </a:prstGeom>
          <a:noFill/>
          <a:ln>
            <a:noFill/>
          </a:ln>
        </p:spPr>
      </p:pic>
      <p:pic>
        <p:nvPicPr>
          <p:cNvPr id="8" name="Рисунок 7">
            <a:extLst>
              <a:ext uri="{FF2B5EF4-FFF2-40B4-BE49-F238E27FC236}">
                <a16:creationId xmlns:a16="http://schemas.microsoft.com/office/drawing/2014/main" xmlns="" id="{21E40642-E96D-4E29-B6AC-A5E48CF7148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60322" y="1362807"/>
            <a:ext cx="4092344" cy="2628955"/>
          </a:xfrm>
          <a:prstGeom prst="rect">
            <a:avLst/>
          </a:prstGeom>
          <a:noFill/>
          <a:ln>
            <a:noFill/>
          </a:ln>
        </p:spPr>
      </p:pic>
      <p:pic>
        <p:nvPicPr>
          <p:cNvPr id="9" name="Рисунок 8">
            <a:extLst>
              <a:ext uri="{FF2B5EF4-FFF2-40B4-BE49-F238E27FC236}">
                <a16:creationId xmlns:a16="http://schemas.microsoft.com/office/drawing/2014/main" xmlns="" id="{40E695E8-0E79-4F8F-8F15-5CF0F58A9BA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05263" y="1438300"/>
            <a:ext cx="3163216" cy="3434797"/>
          </a:xfrm>
          <a:prstGeom prst="rect">
            <a:avLst/>
          </a:prstGeom>
          <a:noFill/>
          <a:ln>
            <a:noFill/>
          </a:ln>
        </p:spPr>
      </p:pic>
      <p:sp>
        <p:nvSpPr>
          <p:cNvPr id="3" name="TextBox 2">
            <a:extLst>
              <a:ext uri="{FF2B5EF4-FFF2-40B4-BE49-F238E27FC236}">
                <a16:creationId xmlns:a16="http://schemas.microsoft.com/office/drawing/2014/main" xmlns="" id="{DD7ED912-14CE-4BFC-AEC4-D72B2A7FF7C2}"/>
              </a:ext>
            </a:extLst>
          </p:cNvPr>
          <p:cNvSpPr txBox="1"/>
          <p:nvPr/>
        </p:nvSpPr>
        <p:spPr>
          <a:xfrm>
            <a:off x="3499338" y="5187462"/>
            <a:ext cx="4022005" cy="369332"/>
          </a:xfrm>
          <a:prstGeom prst="rect">
            <a:avLst/>
          </a:prstGeom>
          <a:noFill/>
        </p:spPr>
        <p:txBody>
          <a:bodyPr wrap="square" rtlCol="0">
            <a:spAutoFit/>
          </a:bodyPr>
          <a:lstStyle/>
          <a:p>
            <a:endParaRPr lang="uk-UA" dirty="0"/>
          </a:p>
        </p:txBody>
      </p:sp>
      <p:sp>
        <p:nvSpPr>
          <p:cNvPr id="11" name="TextBox 10">
            <a:extLst>
              <a:ext uri="{FF2B5EF4-FFF2-40B4-BE49-F238E27FC236}">
                <a16:creationId xmlns:a16="http://schemas.microsoft.com/office/drawing/2014/main" xmlns="" id="{9578E89F-95FA-4D16-AE5F-FD3614EAB1D1}"/>
              </a:ext>
            </a:extLst>
          </p:cNvPr>
          <p:cNvSpPr txBox="1"/>
          <p:nvPr/>
        </p:nvSpPr>
        <p:spPr>
          <a:xfrm>
            <a:off x="105509" y="4919956"/>
            <a:ext cx="7528671" cy="1754326"/>
          </a:xfrm>
          <a:prstGeom prst="rect">
            <a:avLst/>
          </a:prstGeom>
          <a:noFill/>
        </p:spPr>
        <p:txBody>
          <a:bodyPr wrap="square">
            <a:spAutoFit/>
          </a:bodyPr>
          <a:lstStyle/>
          <a:p>
            <a:pPr algn="just" fontAlgn="base">
              <a:spcAft>
                <a:spcPts val="1000"/>
              </a:spcAft>
            </a:pP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Здобувачі</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освіти</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других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курсів</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УТЕФК ДТЕУ та УМФК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імені</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Д.Задора</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вміло</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та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спритно</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демострують</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свої</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a:t>
            </a:r>
            <a:r>
              <a:rPr lang="ru-RU" b="1" dirty="0" err="1">
                <a:solidFill>
                  <a:schemeClr val="accent4">
                    <a:lumMod val="50000"/>
                  </a:schemeClr>
                </a:solidFill>
                <a:ea typeface="Times New Roman" panose="02020603050405020304" pitchFamily="18" charset="0"/>
                <a:cs typeface="Times New Roman" panose="02020603050405020304" pitchFamily="18" charset="0"/>
              </a:rPr>
              <a:t>п</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рактичні</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вміння</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та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навички</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з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військової</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підготовки</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у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ході</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змагання</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з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розбирання</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та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складання</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автомата і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зі</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спорядження</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магазина,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організованого</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викладачами</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предмету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Захист</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України</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Омеляном</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ІВАНОВЧИКОМ та </a:t>
            </a:r>
            <a:r>
              <a:rPr lang="ru-RU" sz="1800" b="1" dirty="0" err="1">
                <a:solidFill>
                  <a:schemeClr val="accent4">
                    <a:lumMod val="50000"/>
                  </a:schemeClr>
                </a:solidFill>
                <a:effectLst/>
                <a:ea typeface="Times New Roman" panose="02020603050405020304" pitchFamily="18" charset="0"/>
                <a:cs typeface="Times New Roman" panose="02020603050405020304" pitchFamily="18" charset="0"/>
              </a:rPr>
              <a:t>Тетяною</a:t>
            </a:r>
            <a:r>
              <a:rPr lang="ru-RU" sz="1800" b="1" dirty="0">
                <a:solidFill>
                  <a:schemeClr val="accent4">
                    <a:lumMod val="50000"/>
                  </a:schemeClr>
                </a:solidFill>
                <a:effectLst/>
                <a:ea typeface="Times New Roman" panose="02020603050405020304" pitchFamily="18" charset="0"/>
                <a:cs typeface="Times New Roman" panose="02020603050405020304" pitchFamily="18" charset="0"/>
              </a:rPr>
              <a:t> МАШУРОЮ.</a:t>
            </a:r>
            <a:endParaRPr lang="uk-UA" sz="1400" b="1" dirty="0">
              <a:solidFill>
                <a:schemeClr val="accent4">
                  <a:lumMod val="5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56744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02" y="0"/>
            <a:ext cx="1226180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3DE4F4DC-7575-477D-9978-F510060CC4A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25156" y="808141"/>
            <a:ext cx="4161688" cy="4558678"/>
          </a:xfrm>
          <a:prstGeom prst="rect">
            <a:avLst/>
          </a:prstGeom>
          <a:noFill/>
          <a:ln>
            <a:noFill/>
          </a:ln>
        </p:spPr>
      </p:pic>
      <p:sp>
        <p:nvSpPr>
          <p:cNvPr id="2" name="TextBox 1">
            <a:extLst>
              <a:ext uri="{FF2B5EF4-FFF2-40B4-BE49-F238E27FC236}">
                <a16:creationId xmlns:a16="http://schemas.microsoft.com/office/drawing/2014/main" xmlns="" id="{93376249-B490-4F67-8578-2B7272B7020C}"/>
              </a:ext>
            </a:extLst>
          </p:cNvPr>
          <p:cNvSpPr txBox="1"/>
          <p:nvPr/>
        </p:nvSpPr>
        <p:spPr>
          <a:xfrm>
            <a:off x="4399472" y="715992"/>
            <a:ext cx="5400136" cy="369332"/>
          </a:xfrm>
          <a:prstGeom prst="rect">
            <a:avLst/>
          </a:prstGeom>
          <a:noFill/>
        </p:spPr>
        <p:txBody>
          <a:bodyPr wrap="square" rtlCol="0">
            <a:spAutoFit/>
          </a:bodyPr>
          <a:lstStyle/>
          <a:p>
            <a:endParaRPr lang="uk-UA" dirty="0"/>
          </a:p>
        </p:txBody>
      </p:sp>
      <p:sp>
        <p:nvSpPr>
          <p:cNvPr id="8" name="TextBox 7">
            <a:extLst>
              <a:ext uri="{FF2B5EF4-FFF2-40B4-BE49-F238E27FC236}">
                <a16:creationId xmlns:a16="http://schemas.microsoft.com/office/drawing/2014/main" xmlns="" id="{EEAB1003-DDF3-49B5-9F5E-163D1D1C3249}"/>
              </a:ext>
            </a:extLst>
          </p:cNvPr>
          <p:cNvSpPr txBox="1"/>
          <p:nvPr/>
        </p:nvSpPr>
        <p:spPr>
          <a:xfrm>
            <a:off x="5270740" y="345057"/>
            <a:ext cx="5633049" cy="369332"/>
          </a:xfrm>
          <a:prstGeom prst="rect">
            <a:avLst/>
          </a:prstGeom>
          <a:noFill/>
        </p:spPr>
        <p:txBody>
          <a:bodyPr wrap="square" rtlCol="0">
            <a:spAutoFit/>
          </a:bodyPr>
          <a:lstStyle/>
          <a:p>
            <a:endParaRPr lang="uk-UA" dirty="0"/>
          </a:p>
        </p:txBody>
      </p:sp>
      <p:sp>
        <p:nvSpPr>
          <p:cNvPr id="12" name="TextBox 11">
            <a:extLst>
              <a:ext uri="{FF2B5EF4-FFF2-40B4-BE49-F238E27FC236}">
                <a16:creationId xmlns:a16="http://schemas.microsoft.com/office/drawing/2014/main" xmlns="" id="{CF8262DC-FAE4-42B3-B89D-33599223D64E}"/>
              </a:ext>
            </a:extLst>
          </p:cNvPr>
          <p:cNvSpPr txBox="1"/>
          <p:nvPr/>
        </p:nvSpPr>
        <p:spPr>
          <a:xfrm>
            <a:off x="207034" y="103517"/>
            <a:ext cx="11723298" cy="1185966"/>
          </a:xfrm>
          <a:prstGeom prst="rect">
            <a:avLst/>
          </a:prstGeom>
          <a:noFill/>
        </p:spPr>
        <p:txBody>
          <a:bodyPr wrap="square">
            <a:spAutoFit/>
          </a:bodyPr>
          <a:lstStyle/>
          <a:p>
            <a:pPr algn="ctr" fontAlgn="t">
              <a:lnSpc>
                <a:spcPct val="115000"/>
              </a:lnSpc>
              <a:spcAft>
                <a:spcPts val="800"/>
              </a:spcAft>
            </a:pPr>
            <a:r>
              <a:rPr lang="uk-UA" sz="2800" b="1" dirty="0">
                <a:solidFill>
                  <a:schemeClr val="accent5">
                    <a:lumMod val="50000"/>
                  </a:schemeClr>
                </a:solidFill>
                <a:effectLst/>
                <a:ea typeface="Times New Roman" panose="02020603050405020304" pitchFamily="18" charset="0"/>
                <a:cs typeface="Times New Roman" panose="02020603050405020304" pitchFamily="18" charset="0"/>
              </a:rPr>
              <a:t>Долучаємося до благодійних справ заради</a:t>
            </a:r>
            <a:endParaRPr lang="uk-UA" sz="2800" dirty="0">
              <a:solidFill>
                <a:schemeClr val="accent5">
                  <a:lumMod val="50000"/>
                </a:schemeClr>
              </a:solidFill>
              <a:effectLst/>
              <a:ea typeface="Calibri" panose="020F0502020204030204" pitchFamily="34" charset="0"/>
              <a:cs typeface="Times New Roman" panose="02020603050405020304" pitchFamily="18" charset="0"/>
            </a:endParaRPr>
          </a:p>
          <a:p>
            <a:pPr algn="ctr" fontAlgn="t">
              <a:lnSpc>
                <a:spcPct val="115000"/>
              </a:lnSpc>
              <a:spcAft>
                <a:spcPts val="1125"/>
              </a:spcAft>
            </a:pPr>
            <a:r>
              <a:rPr lang="uk-UA" sz="2800" b="1" dirty="0">
                <a:solidFill>
                  <a:schemeClr val="accent5">
                    <a:lumMod val="50000"/>
                  </a:schemeClr>
                </a:solidFill>
                <a:effectLst/>
                <a:ea typeface="Times New Roman" panose="02020603050405020304" pitchFamily="18" charset="0"/>
                <a:cs typeface="Times New Roman" panose="02020603050405020304" pitchFamily="18" charset="0"/>
              </a:rPr>
              <a:t>Перемоги України</a:t>
            </a:r>
            <a:endParaRPr lang="uk-UA" sz="2800" dirty="0">
              <a:solidFill>
                <a:schemeClr val="accent5">
                  <a:lumMod val="50000"/>
                </a:schemeClr>
              </a:solidFill>
              <a:effectLst/>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xmlns="" id="{AA9476F2-797E-4530-9C2C-5DF2B134C68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802" y="808140"/>
            <a:ext cx="3716105" cy="3333220"/>
          </a:xfrm>
          <a:prstGeom prst="rect">
            <a:avLst/>
          </a:prstGeom>
          <a:noFill/>
          <a:ln>
            <a:noFill/>
          </a:ln>
        </p:spPr>
      </p:pic>
      <p:pic>
        <p:nvPicPr>
          <p:cNvPr id="9" name="Рисунок 8">
            <a:extLst>
              <a:ext uri="{FF2B5EF4-FFF2-40B4-BE49-F238E27FC236}">
                <a16:creationId xmlns:a16="http://schemas.microsoft.com/office/drawing/2014/main" xmlns="" id="{6E65DD4D-F628-4D77-B6A8-4FAF3335BFD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42420" y="1289483"/>
            <a:ext cx="3982736" cy="4077335"/>
          </a:xfrm>
          <a:prstGeom prst="rect">
            <a:avLst/>
          </a:prstGeom>
          <a:noFill/>
          <a:ln>
            <a:noFill/>
          </a:ln>
        </p:spPr>
      </p:pic>
      <p:pic>
        <p:nvPicPr>
          <p:cNvPr id="10" name="Рисунок 9">
            <a:extLst>
              <a:ext uri="{FF2B5EF4-FFF2-40B4-BE49-F238E27FC236}">
                <a16:creationId xmlns:a16="http://schemas.microsoft.com/office/drawing/2014/main" xmlns="" id="{B5BCD1BD-E05E-41B8-A4F4-64E66E514D0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4196501"/>
            <a:ext cx="3842420" cy="2661500"/>
          </a:xfrm>
          <a:prstGeom prst="rect">
            <a:avLst/>
          </a:prstGeom>
          <a:noFill/>
          <a:ln>
            <a:noFill/>
          </a:ln>
        </p:spPr>
      </p:pic>
      <p:sp>
        <p:nvSpPr>
          <p:cNvPr id="13" name="TextBox 12">
            <a:extLst>
              <a:ext uri="{FF2B5EF4-FFF2-40B4-BE49-F238E27FC236}">
                <a16:creationId xmlns:a16="http://schemas.microsoft.com/office/drawing/2014/main" xmlns="" id="{E8B3C264-2BD3-44B0-A2F7-FFE53DE84B62}"/>
              </a:ext>
            </a:extLst>
          </p:cNvPr>
          <p:cNvSpPr txBox="1"/>
          <p:nvPr/>
        </p:nvSpPr>
        <p:spPr>
          <a:xfrm>
            <a:off x="3842420" y="5485984"/>
            <a:ext cx="8144424" cy="1687641"/>
          </a:xfrm>
          <a:prstGeom prst="rect">
            <a:avLst/>
          </a:prstGeom>
          <a:noFill/>
        </p:spPr>
        <p:txBody>
          <a:bodyPr wrap="square">
            <a:spAutoFit/>
          </a:bodyPr>
          <a:lstStyle/>
          <a:p>
            <a:pPr indent="449580" algn="just" fontAlgn="t">
              <a:lnSpc>
                <a:spcPts val="1575"/>
              </a:lnSpc>
              <a:spcAft>
                <a:spcPts val="1125"/>
              </a:spcAft>
            </a:pPr>
            <a:r>
              <a:rPr lang="uk-UA" sz="1800" b="1" dirty="0">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Участь викладачів та </a:t>
            </a:r>
            <a:r>
              <a:rPr lang="uk-UA" sz="1800" b="1">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студентів коледжу </a:t>
            </a:r>
            <a:r>
              <a:rPr lang="uk-UA" sz="1800" b="1" dirty="0">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у масштабному благодійному  </a:t>
            </a:r>
            <a:r>
              <a:rPr lang="uk-UA" sz="1800" b="1" dirty="0" err="1">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Uzhhorod</a:t>
            </a:r>
            <a:r>
              <a:rPr lang="uk-UA" sz="1800" b="1" dirty="0">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 </a:t>
            </a:r>
            <a:r>
              <a:rPr lang="uk-UA" sz="1800" b="1" dirty="0" err="1">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Half</a:t>
            </a:r>
            <a:r>
              <a:rPr lang="uk-UA" sz="1800" b="1" dirty="0">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 </a:t>
            </a:r>
            <a:r>
              <a:rPr lang="uk-UA" sz="1800" b="1" dirty="0" err="1">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Marathon</a:t>
            </a:r>
            <a:r>
              <a:rPr lang="uk-UA" sz="1800" b="1" dirty="0">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 2025 на підтримку 15-го окремого </a:t>
            </a:r>
            <a:r>
              <a:rPr lang="uk-UA" sz="1800" b="1" dirty="0" err="1">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гірсько</a:t>
            </a:r>
            <a:r>
              <a:rPr lang="uk-UA" sz="1800" b="1" dirty="0">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-штурмового батальйону 128-ї окремої </a:t>
            </a:r>
            <a:r>
              <a:rPr lang="uk-UA" sz="1800" b="1" dirty="0" err="1">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гірськопіхотної</a:t>
            </a:r>
            <a:r>
              <a:rPr lang="uk-UA" sz="1800" b="1" dirty="0">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 бригади. Під час своєї волонтерської роботи студенти не просто продемонстрували свої професійні практичні вміння і навички, але і перейнялися відчуттям причетності до важливості справи, яку вони виконали.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just" fontAlgn="t">
              <a:lnSpc>
                <a:spcPts val="1575"/>
              </a:lnSpc>
              <a:spcAft>
                <a:spcPts val="8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12428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1644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2C1D37CF-C13E-4D8A-8E84-B45D30ABF8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125414"/>
            <a:ext cx="5940425" cy="5537891"/>
          </a:xfrm>
          <a:prstGeom prst="rect">
            <a:avLst/>
          </a:prstGeom>
          <a:noFill/>
          <a:ln>
            <a:noFill/>
          </a:ln>
        </p:spPr>
      </p:pic>
      <p:pic>
        <p:nvPicPr>
          <p:cNvPr id="4" name="Рисунок 3">
            <a:extLst>
              <a:ext uri="{FF2B5EF4-FFF2-40B4-BE49-F238E27FC236}">
                <a16:creationId xmlns:a16="http://schemas.microsoft.com/office/drawing/2014/main" xmlns="" id="{31C90D72-F44A-44A3-BC2C-BDA344B610B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5574" y="2738516"/>
            <a:ext cx="5788025" cy="3924790"/>
          </a:xfrm>
          <a:prstGeom prst="rect">
            <a:avLst/>
          </a:prstGeom>
          <a:noFill/>
          <a:ln>
            <a:noFill/>
          </a:ln>
        </p:spPr>
      </p:pic>
      <p:sp>
        <p:nvSpPr>
          <p:cNvPr id="7" name="TextBox 6">
            <a:extLst>
              <a:ext uri="{FF2B5EF4-FFF2-40B4-BE49-F238E27FC236}">
                <a16:creationId xmlns:a16="http://schemas.microsoft.com/office/drawing/2014/main" xmlns="" id="{335EA47F-EF0A-4B14-8E2D-27A1DBD1271F}"/>
              </a:ext>
            </a:extLst>
          </p:cNvPr>
          <p:cNvSpPr txBox="1"/>
          <p:nvPr/>
        </p:nvSpPr>
        <p:spPr>
          <a:xfrm>
            <a:off x="940279" y="194694"/>
            <a:ext cx="10360326" cy="523220"/>
          </a:xfrm>
          <a:prstGeom prst="rect">
            <a:avLst/>
          </a:prstGeom>
          <a:noFill/>
        </p:spPr>
        <p:txBody>
          <a:bodyPr wrap="square">
            <a:spAutoFit/>
          </a:bodyPr>
          <a:lstStyle/>
          <a:p>
            <a:pPr algn="ctr"/>
            <a:r>
              <a:rPr lang="uk-UA" sz="2800" b="1" dirty="0">
                <a:solidFill>
                  <a:srgbClr val="002060"/>
                </a:solidFill>
                <a:latin typeface="Arial" panose="020B0604020202020204" pitchFamily="34" charset="0"/>
                <a:ea typeface="Calibri" panose="020F0502020204030204" pitchFamily="34" charset="0"/>
                <a:cs typeface="Times New Roman" panose="02020603050405020304" pitchFamily="18" charset="0"/>
              </a:rPr>
              <a:t>Участь у волонтерській діяльності</a:t>
            </a:r>
            <a:endParaRPr lang="uk-UA" sz="2800" dirty="0">
              <a:solidFill>
                <a:srgbClr val="002060"/>
              </a:solidFill>
            </a:endParaRPr>
          </a:p>
        </p:txBody>
      </p:sp>
      <p:sp>
        <p:nvSpPr>
          <p:cNvPr id="9" name="TextBox 8">
            <a:extLst>
              <a:ext uri="{FF2B5EF4-FFF2-40B4-BE49-F238E27FC236}">
                <a16:creationId xmlns:a16="http://schemas.microsoft.com/office/drawing/2014/main" xmlns="" id="{C6E2EC0A-9477-4D2A-B42A-F4B135ADCAB6}"/>
              </a:ext>
            </a:extLst>
          </p:cNvPr>
          <p:cNvSpPr txBox="1"/>
          <p:nvPr/>
        </p:nvSpPr>
        <p:spPr>
          <a:xfrm>
            <a:off x="155574" y="1125413"/>
            <a:ext cx="5691311" cy="1631216"/>
          </a:xfrm>
          <a:prstGeom prst="rect">
            <a:avLst/>
          </a:prstGeom>
          <a:noFill/>
        </p:spPr>
        <p:txBody>
          <a:bodyPr wrap="square">
            <a:spAutoFit/>
          </a:bodyPr>
          <a:lstStyle/>
          <a:p>
            <a:r>
              <a:rPr lang="uk-UA" sz="2000" b="1" dirty="0">
                <a:solidFill>
                  <a:schemeClr val="accent2">
                    <a:lumMod val="50000"/>
                  </a:schemeClr>
                </a:solidFill>
                <a:ea typeface="Calibri"/>
              </a:rPr>
              <a:t>Майстер-клас по розписі пряників для дітей та дорослих у рамках Благодійної ярмарки на підтримку вихованки центру освіти  </a:t>
            </a:r>
            <a:r>
              <a:rPr lang="ru-RU" sz="2000" b="1" strike="noStrike" dirty="0">
                <a:solidFill>
                  <a:schemeClr val="accent2">
                    <a:lumMod val="50000"/>
                  </a:schemeClr>
                </a:solidFill>
                <a:effectLs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xmlns="" val="tx"/>
                    </a:ext>
                  </a:extLst>
                </a:hlinkClick>
              </a:rPr>
              <a:t>My </a:t>
            </a:r>
            <a:r>
              <a:rPr lang="ru-RU" sz="2000" b="1" strike="noStrike" dirty="0" err="1">
                <a:solidFill>
                  <a:schemeClr val="accent2">
                    <a:lumMod val="50000"/>
                  </a:schemeClr>
                </a:solidFill>
                <a:effectLs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xmlns="" val="tx"/>
                    </a:ext>
                  </a:extLst>
                </a:hlinkClick>
              </a:rPr>
              <a:t>school</a:t>
            </a:r>
            <a:r>
              <a:rPr lang="ru-RU" sz="2000" b="1" strike="noStrike" dirty="0">
                <a:solidFill>
                  <a:schemeClr val="accent2">
                    <a:lumMod val="50000"/>
                  </a:schemeClr>
                </a:solidFill>
                <a:effectLs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xmlns="" val="tx"/>
                    </a:ext>
                  </a:extLst>
                </a:hlinkClick>
              </a:rPr>
              <a:t> – </a:t>
            </a:r>
            <a:r>
              <a:rPr lang="ru-RU" sz="2000" b="1" strike="noStrike" dirty="0" err="1">
                <a:solidFill>
                  <a:schemeClr val="accent2">
                    <a:lumMod val="50000"/>
                  </a:schemeClr>
                </a:solidFill>
                <a:effectLs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xmlns="" val="tx"/>
                    </a:ext>
                  </a:extLst>
                </a:hlinkClick>
              </a:rPr>
              <a:t>Катерини</a:t>
            </a:r>
            <a:r>
              <a:rPr lang="ru-RU" sz="2000" b="1" strike="noStrike" dirty="0">
                <a:solidFill>
                  <a:schemeClr val="accent2">
                    <a:lumMod val="50000"/>
                  </a:schemeClr>
                </a:solidFill>
                <a:effectLs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ru-RU" sz="2000" b="1" strike="noStrike" dirty="0" err="1">
                <a:solidFill>
                  <a:schemeClr val="accent2">
                    <a:lumMod val="50000"/>
                  </a:schemeClr>
                </a:solidFill>
                <a:effectLs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xmlns="" val="tx"/>
                    </a:ext>
                  </a:extLst>
                </a:hlinkClick>
              </a:rPr>
              <a:t>Фрінт</a:t>
            </a:r>
            <a:r>
              <a:rPr lang="ru-RU" sz="2000" b="1" strike="noStrike" dirty="0">
                <a:solidFill>
                  <a:schemeClr val="accent2">
                    <a:lumMod val="50000"/>
                  </a:schemeClr>
                </a:solidFill>
                <a:effectLs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xmlns="" val="tx"/>
                    </a:ext>
                  </a:extLst>
                </a:hlinkClick>
              </a:rPr>
              <a:t> – </a:t>
            </a:r>
            <a:r>
              <a:rPr lang="uk-UA" sz="2000" b="1" dirty="0">
                <a:solidFill>
                  <a:schemeClr val="accent2">
                    <a:lumMod val="50000"/>
                  </a:schemeClr>
                </a:solidFill>
                <a:ea typeface="Calibri"/>
              </a:rPr>
              <a:t>проводить викладач Марія ДЕНЧИЛЯ</a:t>
            </a:r>
            <a:r>
              <a:rPr lang="uk-UA" sz="2000" b="1" dirty="0">
                <a:solidFill>
                  <a:schemeClr val="tx2">
                    <a:lumMod val="50000"/>
                  </a:schemeClr>
                </a:solidFill>
                <a:ea typeface="Calibri"/>
              </a:rPr>
              <a:t>.</a:t>
            </a:r>
            <a:endParaRPr lang="ru-RU" sz="2000" b="1" dirty="0">
              <a:solidFill>
                <a:schemeClr val="tx2">
                  <a:lumMod val="50000"/>
                </a:schemeClr>
              </a:solidFill>
            </a:endParaRPr>
          </a:p>
        </p:txBody>
      </p:sp>
    </p:spTree>
    <p:extLst>
      <p:ext uri="{BB962C8B-B14F-4D97-AF65-F5344CB8AC3E}">
        <p14:creationId xmlns:p14="http://schemas.microsoft.com/office/powerpoint/2010/main" val="19038510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E054A7D7-39EC-4ABF-B620-3AC086700D3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2874" y="1391481"/>
            <a:ext cx="4399280" cy="2699238"/>
          </a:xfrm>
          <a:prstGeom prst="rect">
            <a:avLst/>
          </a:prstGeom>
          <a:noFill/>
          <a:ln>
            <a:noFill/>
          </a:ln>
        </p:spPr>
      </p:pic>
      <p:sp>
        <p:nvSpPr>
          <p:cNvPr id="2" name="TextBox 1">
            <a:extLst>
              <a:ext uri="{FF2B5EF4-FFF2-40B4-BE49-F238E27FC236}">
                <a16:creationId xmlns:a16="http://schemas.microsoft.com/office/drawing/2014/main" xmlns="" id="{F02C70A5-26D3-4729-9209-372E045C7521}"/>
              </a:ext>
            </a:extLst>
          </p:cNvPr>
          <p:cNvSpPr txBox="1"/>
          <p:nvPr/>
        </p:nvSpPr>
        <p:spPr>
          <a:xfrm>
            <a:off x="3942271" y="1035171"/>
            <a:ext cx="3355675" cy="457200"/>
          </a:xfrm>
          <a:prstGeom prst="rect">
            <a:avLst/>
          </a:prstGeom>
          <a:noFill/>
        </p:spPr>
        <p:txBody>
          <a:bodyPr wrap="square" rtlCol="0">
            <a:spAutoFit/>
          </a:bodyPr>
          <a:lstStyle/>
          <a:p>
            <a:endParaRPr lang="uk-UA" dirty="0"/>
          </a:p>
        </p:txBody>
      </p:sp>
      <p:sp>
        <p:nvSpPr>
          <p:cNvPr id="6" name="TextBox 5">
            <a:extLst>
              <a:ext uri="{FF2B5EF4-FFF2-40B4-BE49-F238E27FC236}">
                <a16:creationId xmlns:a16="http://schemas.microsoft.com/office/drawing/2014/main" xmlns="" id="{AF7897A5-6C72-40EF-8564-F3616CE3B0BD}"/>
              </a:ext>
            </a:extLst>
          </p:cNvPr>
          <p:cNvSpPr txBox="1"/>
          <p:nvPr/>
        </p:nvSpPr>
        <p:spPr>
          <a:xfrm>
            <a:off x="232913" y="0"/>
            <a:ext cx="11654527" cy="1323439"/>
          </a:xfrm>
          <a:prstGeom prst="rect">
            <a:avLst/>
          </a:prstGeom>
          <a:noFill/>
        </p:spPr>
        <p:txBody>
          <a:bodyPr wrap="square">
            <a:spAutoFit/>
          </a:bodyPr>
          <a:lstStyle/>
          <a:p>
            <a:pPr algn="ctr"/>
            <a:r>
              <a:rPr lang="ru-RU" sz="2800" b="1" dirty="0" err="1">
                <a:solidFill>
                  <a:srgbClr val="002060"/>
                </a:solidFill>
                <a:ea typeface="Calibri" panose="020F0502020204030204" pitchFamily="34" charset="0"/>
              </a:rPr>
              <a:t>Психологічна</a:t>
            </a:r>
            <a:r>
              <a:rPr lang="ru-RU" sz="2800" b="1" dirty="0">
                <a:solidFill>
                  <a:srgbClr val="002060"/>
                </a:solidFill>
                <a:ea typeface="Calibri" panose="020F0502020204030204" pitchFamily="34" charset="0"/>
              </a:rPr>
              <a:t> та </a:t>
            </a:r>
            <a:r>
              <a:rPr lang="ru-RU" sz="2800" b="1" dirty="0" err="1">
                <a:solidFill>
                  <a:srgbClr val="002060"/>
                </a:solidFill>
                <a:ea typeface="Calibri" panose="020F0502020204030204" pitchFamily="34" charset="0"/>
              </a:rPr>
              <a:t>емоційна</a:t>
            </a:r>
            <a:r>
              <a:rPr lang="ru-RU" sz="2800" b="1" dirty="0">
                <a:solidFill>
                  <a:srgbClr val="002060"/>
                </a:solidFill>
                <a:ea typeface="Calibri" panose="020F0502020204030204" pitchFamily="34" charset="0"/>
              </a:rPr>
              <a:t> </a:t>
            </a:r>
            <a:r>
              <a:rPr lang="ru-RU" sz="2800" b="1" dirty="0" err="1">
                <a:solidFill>
                  <a:srgbClr val="002060"/>
                </a:solidFill>
                <a:ea typeface="Calibri" panose="020F0502020204030204" pitchFamily="34" charset="0"/>
              </a:rPr>
              <a:t>підтримка</a:t>
            </a:r>
            <a:r>
              <a:rPr lang="ru-RU" sz="2800" b="1" dirty="0">
                <a:solidFill>
                  <a:srgbClr val="002060"/>
                </a:solidFill>
                <a:ea typeface="Calibri" panose="020F0502020204030204" pitchFamily="34" charset="0"/>
              </a:rPr>
              <a:t> </a:t>
            </a:r>
            <a:r>
              <a:rPr lang="ru-RU" sz="2800" b="1" dirty="0" err="1">
                <a:solidFill>
                  <a:srgbClr val="002060"/>
                </a:solidFill>
                <a:ea typeface="Calibri" panose="020F0502020204030204" pitchFamily="34" charset="0"/>
              </a:rPr>
              <a:t>здобувачів</a:t>
            </a:r>
            <a:r>
              <a:rPr lang="ru-RU" sz="2800" b="1" dirty="0">
                <a:solidFill>
                  <a:srgbClr val="002060"/>
                </a:solidFill>
                <a:ea typeface="Calibri" panose="020F0502020204030204" pitchFamily="34" charset="0"/>
              </a:rPr>
              <a:t> </a:t>
            </a:r>
            <a:r>
              <a:rPr lang="ru-RU" sz="2800" b="1" dirty="0" err="1">
                <a:solidFill>
                  <a:srgbClr val="002060"/>
                </a:solidFill>
                <a:ea typeface="Calibri" panose="020F0502020204030204" pitchFamily="34" charset="0"/>
              </a:rPr>
              <a:t>освіти</a:t>
            </a:r>
            <a:r>
              <a:rPr lang="ru-RU" sz="2800" b="1" dirty="0">
                <a:solidFill>
                  <a:srgbClr val="002060"/>
                </a:solidFill>
                <a:ea typeface="Calibri" panose="020F0502020204030204" pitchFamily="34" charset="0"/>
              </a:rPr>
              <a:t>  </a:t>
            </a:r>
          </a:p>
          <a:p>
            <a:pPr algn="ctr"/>
            <a:r>
              <a:rPr lang="ru-RU" sz="2400" b="1" dirty="0" err="1">
                <a:solidFill>
                  <a:schemeClr val="bg2">
                    <a:lumMod val="25000"/>
                  </a:schemeClr>
                </a:solidFill>
                <a:ea typeface="Calibri" panose="020F0502020204030204" pitchFamily="34" charset="0"/>
              </a:rPr>
              <a:t>П</a:t>
            </a:r>
            <a:r>
              <a:rPr lang="ru-RU" sz="2400" b="1" dirty="0" err="1">
                <a:solidFill>
                  <a:schemeClr val="bg2">
                    <a:lumMod val="25000"/>
                  </a:schemeClr>
                </a:solidFill>
                <a:effectLst/>
                <a:ea typeface="Calibri" panose="020F0502020204030204" pitchFamily="34" charset="0"/>
              </a:rPr>
              <a:t>рактичне</a:t>
            </a:r>
            <a:r>
              <a:rPr lang="ru-RU" sz="2400" b="1" dirty="0">
                <a:solidFill>
                  <a:schemeClr val="bg2">
                    <a:lumMod val="25000"/>
                  </a:schemeClr>
                </a:solidFill>
                <a:effectLst/>
                <a:ea typeface="Calibri" panose="020F0502020204030204" pitchFamily="34" charset="0"/>
              </a:rPr>
              <a:t> </a:t>
            </a:r>
            <a:r>
              <a:rPr lang="ru-RU" sz="2400" b="1" dirty="0" err="1">
                <a:solidFill>
                  <a:schemeClr val="bg2">
                    <a:lumMod val="25000"/>
                  </a:schemeClr>
                </a:solidFill>
                <a:effectLst/>
                <a:ea typeface="Calibri" panose="020F0502020204030204" pitchFamily="34" charset="0"/>
              </a:rPr>
              <a:t>заняття</a:t>
            </a:r>
            <a:r>
              <a:rPr lang="ru-RU" sz="2400" b="1" dirty="0">
                <a:solidFill>
                  <a:schemeClr val="bg2">
                    <a:lumMod val="25000"/>
                  </a:schemeClr>
                </a:solidFill>
                <a:effectLst/>
                <a:ea typeface="Calibri" panose="020F0502020204030204" pitchFamily="34" charset="0"/>
              </a:rPr>
              <a:t> з </a:t>
            </a:r>
            <a:r>
              <a:rPr lang="ru-RU" sz="2400" b="1" dirty="0" err="1">
                <a:solidFill>
                  <a:schemeClr val="bg2">
                    <a:lumMod val="25000"/>
                  </a:schemeClr>
                </a:solidFill>
                <a:effectLst/>
                <a:ea typeface="Calibri" panose="020F0502020204030204" pitchFamily="34" charset="0"/>
              </a:rPr>
              <a:t>елементами</a:t>
            </a:r>
            <a:r>
              <a:rPr lang="ru-RU" sz="2400" b="1" dirty="0">
                <a:solidFill>
                  <a:schemeClr val="bg2">
                    <a:lumMod val="25000"/>
                  </a:schemeClr>
                </a:solidFill>
                <a:effectLst/>
                <a:ea typeface="Calibri" panose="020F0502020204030204" pitchFamily="34" charset="0"/>
              </a:rPr>
              <a:t> </a:t>
            </a:r>
            <a:r>
              <a:rPr lang="ru-RU" sz="2400" b="1" dirty="0" err="1">
                <a:solidFill>
                  <a:schemeClr val="bg2">
                    <a:lumMod val="25000"/>
                  </a:schemeClr>
                </a:solidFill>
                <a:effectLst/>
                <a:ea typeface="Calibri" panose="020F0502020204030204" pitchFamily="34" charset="0"/>
              </a:rPr>
              <a:t>тренінгу</a:t>
            </a:r>
            <a:r>
              <a:rPr lang="ru-RU" sz="2400" b="1" dirty="0">
                <a:solidFill>
                  <a:schemeClr val="bg2">
                    <a:lumMod val="25000"/>
                  </a:schemeClr>
                </a:solidFill>
                <a:effectLst/>
                <a:ea typeface="Calibri" panose="020F0502020204030204" pitchFamily="34" charset="0"/>
              </a:rPr>
              <a:t>  “</a:t>
            </a:r>
            <a:r>
              <a:rPr lang="ru-RU" sz="2400" b="1" dirty="0" err="1">
                <a:solidFill>
                  <a:schemeClr val="bg2">
                    <a:lumMod val="25000"/>
                  </a:schemeClr>
                </a:solidFill>
                <a:effectLst/>
                <a:ea typeface="Calibri" panose="020F0502020204030204" pitchFamily="34" charset="0"/>
              </a:rPr>
              <a:t>Профілактика</a:t>
            </a:r>
            <a:r>
              <a:rPr lang="ru-RU" sz="2400" b="1" dirty="0">
                <a:solidFill>
                  <a:schemeClr val="bg2">
                    <a:lumMod val="25000"/>
                  </a:schemeClr>
                </a:solidFill>
                <a:effectLst/>
                <a:ea typeface="Calibri" panose="020F0502020204030204" pitchFamily="34" charset="0"/>
              </a:rPr>
              <a:t> та </a:t>
            </a:r>
            <a:r>
              <a:rPr lang="ru-RU" sz="2400" b="1" dirty="0" err="1">
                <a:solidFill>
                  <a:schemeClr val="bg2">
                    <a:lumMod val="25000"/>
                  </a:schemeClr>
                </a:solidFill>
                <a:effectLst/>
                <a:ea typeface="Calibri" panose="020F0502020204030204" pitchFamily="34" charset="0"/>
              </a:rPr>
              <a:t>подолання</a:t>
            </a:r>
            <a:r>
              <a:rPr lang="ru-RU" sz="2400" b="1" dirty="0">
                <a:solidFill>
                  <a:schemeClr val="bg2">
                    <a:lumMod val="25000"/>
                  </a:schemeClr>
                </a:solidFill>
                <a:effectLst/>
                <a:ea typeface="Calibri" panose="020F0502020204030204" pitchFamily="34" charset="0"/>
              </a:rPr>
              <a:t> психо-</a:t>
            </a:r>
            <a:r>
              <a:rPr lang="ru-RU" sz="2400" b="1" dirty="0" err="1">
                <a:solidFill>
                  <a:schemeClr val="bg2">
                    <a:lumMod val="25000"/>
                  </a:schemeClr>
                </a:solidFill>
                <a:effectLst/>
                <a:ea typeface="Calibri" panose="020F0502020204030204" pitchFamily="34" charset="0"/>
              </a:rPr>
              <a:t>емоційної</a:t>
            </a:r>
            <a:r>
              <a:rPr lang="ru-RU" sz="2400" b="1" dirty="0">
                <a:solidFill>
                  <a:schemeClr val="bg2">
                    <a:lumMod val="25000"/>
                  </a:schemeClr>
                </a:solidFill>
                <a:effectLst/>
                <a:ea typeface="Calibri" panose="020F0502020204030204" pitchFamily="34" charset="0"/>
              </a:rPr>
              <a:t> </a:t>
            </a:r>
            <a:r>
              <a:rPr lang="ru-RU" sz="2400" b="1" dirty="0" err="1">
                <a:solidFill>
                  <a:schemeClr val="bg2">
                    <a:lumMod val="25000"/>
                  </a:schemeClr>
                </a:solidFill>
                <a:effectLst/>
                <a:ea typeface="Calibri" panose="020F0502020204030204" pitchFamily="34" charset="0"/>
              </a:rPr>
              <a:t>напруги</a:t>
            </a:r>
            <a:r>
              <a:rPr lang="ru-RU" sz="2800" b="1" dirty="0">
                <a:solidFill>
                  <a:schemeClr val="bg2">
                    <a:lumMod val="25000"/>
                  </a:schemeClr>
                </a:solidFill>
                <a:effectLst/>
                <a:ea typeface="Calibri" panose="020F0502020204030204" pitchFamily="34" charset="0"/>
              </a:rPr>
              <a:t>” </a:t>
            </a:r>
            <a:endParaRPr lang="uk-UA" sz="2800" b="1" dirty="0">
              <a:solidFill>
                <a:schemeClr val="bg2">
                  <a:lumMod val="25000"/>
                </a:schemeClr>
              </a:solidFill>
            </a:endParaRPr>
          </a:p>
        </p:txBody>
      </p:sp>
      <p:pic>
        <p:nvPicPr>
          <p:cNvPr id="7" name="Рисунок 6">
            <a:extLst>
              <a:ext uri="{FF2B5EF4-FFF2-40B4-BE49-F238E27FC236}">
                <a16:creationId xmlns:a16="http://schemas.microsoft.com/office/drawing/2014/main" xmlns="" id="{0A4F22FA-2ACA-4C1F-9AFB-4C695C1717C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04610" y="1323439"/>
            <a:ext cx="4080726" cy="5339421"/>
          </a:xfrm>
          <a:prstGeom prst="rect">
            <a:avLst/>
          </a:prstGeom>
          <a:noFill/>
          <a:ln>
            <a:noFill/>
          </a:ln>
        </p:spPr>
      </p:pic>
      <p:pic>
        <p:nvPicPr>
          <p:cNvPr id="8" name="Рисунок 7">
            <a:extLst>
              <a:ext uri="{FF2B5EF4-FFF2-40B4-BE49-F238E27FC236}">
                <a16:creationId xmlns:a16="http://schemas.microsoft.com/office/drawing/2014/main" xmlns="" id="{8EFA3B09-EF4B-46B4-9566-C0E85503ADC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02874" y="4103908"/>
            <a:ext cx="4399280" cy="2628900"/>
          </a:xfrm>
          <a:prstGeom prst="rect">
            <a:avLst/>
          </a:prstGeom>
          <a:noFill/>
          <a:ln>
            <a:noFill/>
          </a:ln>
        </p:spPr>
      </p:pic>
      <p:sp>
        <p:nvSpPr>
          <p:cNvPr id="10" name="TextBox 9">
            <a:extLst>
              <a:ext uri="{FF2B5EF4-FFF2-40B4-BE49-F238E27FC236}">
                <a16:creationId xmlns:a16="http://schemas.microsoft.com/office/drawing/2014/main" xmlns="" id="{5B8E5F59-ED4D-4F2C-A881-AF41830BA5F6}"/>
              </a:ext>
            </a:extLst>
          </p:cNvPr>
          <p:cNvSpPr txBox="1"/>
          <p:nvPr/>
        </p:nvSpPr>
        <p:spPr>
          <a:xfrm>
            <a:off x="232913" y="2001327"/>
            <a:ext cx="2708695" cy="4661533"/>
          </a:xfrm>
          <a:prstGeom prst="rect">
            <a:avLst/>
          </a:prstGeom>
          <a:noFill/>
        </p:spPr>
        <p:txBody>
          <a:bodyPr wrap="square">
            <a:spAutoFit/>
          </a:bodyPr>
          <a:lstStyle/>
          <a:p>
            <a:pPr>
              <a:lnSpc>
                <a:spcPct val="115000"/>
              </a:lnSpc>
              <a:spcAft>
                <a:spcPts val="1000"/>
              </a:spcAft>
            </a:pPr>
            <a:r>
              <a:rPr lang="uk-UA" b="1"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Практичне заняття з елементами психологічного тренінгу для здобувачів освіти у гуртожитку коледжу, проведене викладачем, </a:t>
            </a:r>
            <a:r>
              <a:rPr lang="ru-RU" b="1"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практи</a:t>
            </a:r>
            <a:r>
              <a:rPr lang="uk-UA" b="1"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куючим</a:t>
            </a:r>
            <a:r>
              <a:rPr lang="uk-UA" b="1"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r>
              <a:rPr lang="ru-RU" b="1"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психолог</a:t>
            </a:r>
            <a:r>
              <a:rPr lang="uk-UA" b="1"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ом</a:t>
            </a:r>
            <a:r>
              <a:rPr lang="ru-RU" b="1"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Любов</a:t>
            </a:r>
            <a:r>
              <a:rPr lang="ru-RU" b="1"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КАСАРД</a:t>
            </a:r>
            <a:r>
              <a:rPr lang="uk-UA" b="1"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ОЮ, викликало у студентів</a:t>
            </a:r>
            <a:r>
              <a:rPr lang="uk-UA" b="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r>
              <a:rPr lang="ru-RU" b="1"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позитивні</a:t>
            </a:r>
            <a:r>
              <a:rPr lang="ru-RU" b="1"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r>
              <a:rPr lang="ru-RU" b="1"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емоції</a:t>
            </a:r>
            <a:r>
              <a:rPr lang="ru-RU" b="1"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та </a:t>
            </a:r>
            <a:r>
              <a:rPr lang="ru-RU" b="1"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мотивацію</a:t>
            </a:r>
            <a:r>
              <a:rPr lang="ru-RU" b="1"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до активного і здорового способу </a:t>
            </a:r>
            <a:r>
              <a:rPr lang="ru-RU" b="1"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життя</a:t>
            </a:r>
            <a:r>
              <a:rPr lang="ru-RU" b="1" dirty="0">
                <a:solidFill>
                  <a:srgbClr val="1F497D"/>
                </a:solidFill>
                <a:latin typeface="Calibri" panose="020F0502020204030204" pitchFamily="34" charset="0"/>
                <a:ea typeface="Calibri" panose="020F0502020204030204" pitchFamily="34" charset="0"/>
                <a:cs typeface="Calibri" panose="020F0502020204030204" pitchFamily="34" charset="0"/>
              </a:rPr>
              <a:t>.</a:t>
            </a:r>
            <a:r>
              <a:rPr lang="uk-UA" b="1"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endParaRPr lang="uk-UA"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uk-UA" sz="1800" b="1"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655906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37" y="-8018"/>
            <a:ext cx="12262338" cy="689756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F6BCFEF3-3ECE-4D08-8DCE-EA44C56B9ED3}"/>
              </a:ext>
            </a:extLst>
          </p:cNvPr>
          <p:cNvSpPr txBox="1"/>
          <p:nvPr/>
        </p:nvSpPr>
        <p:spPr>
          <a:xfrm>
            <a:off x="84773" y="38820"/>
            <a:ext cx="11951651" cy="1051506"/>
          </a:xfrm>
          <a:prstGeom prst="rect">
            <a:avLst/>
          </a:prstGeom>
          <a:noFill/>
        </p:spPr>
        <p:txBody>
          <a:bodyPr wrap="square">
            <a:spAutoFit/>
          </a:bodyPr>
          <a:lstStyle/>
          <a:p>
            <a:pPr algn="ctr" fontAlgn="base">
              <a:lnSpc>
                <a:spcPct val="115000"/>
              </a:lnSpc>
              <a:spcAft>
                <a:spcPts val="1000"/>
              </a:spcAft>
            </a:pPr>
            <a:r>
              <a:rPr lang="uk-UA" sz="2800" b="1" kern="1800" dirty="0">
                <a:solidFill>
                  <a:srgbClr val="185991"/>
                </a:solidFill>
                <a:latin typeface="Helvetica" panose="020B0604020202020204" pitchFamily="34" charset="0"/>
                <a:ea typeface="Times New Roman" panose="02020603050405020304" pitchFamily="18" charset="0"/>
                <a:cs typeface="Times New Roman" panose="02020603050405020304" pitchFamily="18" charset="0"/>
              </a:rPr>
              <a:t>Навчально-пізнавальний захід з мінної безпеки за участі фахівців </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ДСНС </a:t>
            </a: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України</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CA06DAFB-C472-4B3E-8B9F-6EB6B520303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0355" y="4039432"/>
            <a:ext cx="4936885" cy="2730033"/>
          </a:xfrm>
          <a:prstGeom prst="rect">
            <a:avLst/>
          </a:prstGeom>
          <a:noFill/>
          <a:ln>
            <a:noFill/>
          </a:ln>
        </p:spPr>
      </p:pic>
      <p:pic>
        <p:nvPicPr>
          <p:cNvPr id="6" name="Рисунок 5">
            <a:extLst>
              <a:ext uri="{FF2B5EF4-FFF2-40B4-BE49-F238E27FC236}">
                <a16:creationId xmlns:a16="http://schemas.microsoft.com/office/drawing/2014/main" xmlns="" id="{1536C80E-E8B4-4A73-897B-6F5F5FB9DDA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20355" y="1090326"/>
            <a:ext cx="4891638" cy="2899392"/>
          </a:xfrm>
          <a:prstGeom prst="rect">
            <a:avLst/>
          </a:prstGeom>
          <a:noFill/>
          <a:ln>
            <a:noFill/>
          </a:ln>
        </p:spPr>
      </p:pic>
      <p:pic>
        <p:nvPicPr>
          <p:cNvPr id="7" name="Рисунок 6">
            <a:extLst>
              <a:ext uri="{FF2B5EF4-FFF2-40B4-BE49-F238E27FC236}">
                <a16:creationId xmlns:a16="http://schemas.microsoft.com/office/drawing/2014/main" xmlns="" id="{BD534C26-4ED3-4FB3-9506-DC98E3F7FFE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4760" y="1354348"/>
            <a:ext cx="3184636" cy="5270740"/>
          </a:xfrm>
          <a:prstGeom prst="rect">
            <a:avLst/>
          </a:prstGeom>
          <a:noFill/>
          <a:ln>
            <a:noFill/>
          </a:ln>
        </p:spPr>
      </p:pic>
      <p:sp>
        <p:nvSpPr>
          <p:cNvPr id="9" name="TextBox 8">
            <a:extLst>
              <a:ext uri="{FF2B5EF4-FFF2-40B4-BE49-F238E27FC236}">
                <a16:creationId xmlns:a16="http://schemas.microsoft.com/office/drawing/2014/main" xmlns="" id="{428A25C5-B810-4D03-B977-AB14F88FE298}"/>
              </a:ext>
            </a:extLst>
          </p:cNvPr>
          <p:cNvSpPr txBox="1"/>
          <p:nvPr/>
        </p:nvSpPr>
        <p:spPr>
          <a:xfrm>
            <a:off x="3508879" y="1589061"/>
            <a:ext cx="3611476" cy="4801314"/>
          </a:xfrm>
          <a:prstGeom prst="rect">
            <a:avLst/>
          </a:prstGeom>
          <a:noFill/>
        </p:spPr>
        <p:txBody>
          <a:bodyPr wrap="square">
            <a:spAutoFit/>
          </a:bodyPr>
          <a:lstStyle/>
          <a:p>
            <a:pPr>
              <a:spcAft>
                <a:spcPts val="1000"/>
              </a:spcAft>
            </a:pPr>
            <a:r>
              <a:rPr lang="uk-UA" b="1" dirty="0">
                <a:solidFill>
                  <a:schemeClr val="accent5">
                    <a:lumMod val="50000"/>
                  </a:schemeClr>
                </a:solidFill>
                <a:effectLst/>
                <a:ea typeface="Calibri" panose="020F0502020204030204" pitchFamily="34" charset="0"/>
                <a:cs typeface="Times New Roman" panose="02020603050405020304" pitchFamily="18" charset="0"/>
              </a:rPr>
              <a:t>Цікавий та повчальний захід з мінної безпеки провели для здобувачів </a:t>
            </a:r>
            <a:r>
              <a:rPr lang="uk-UA" b="1" dirty="0">
                <a:solidFill>
                  <a:schemeClr val="accent5">
                    <a:lumMod val="50000"/>
                  </a:schemeClr>
                </a:solidFill>
                <a:ea typeface="Calibri" panose="020F0502020204030204" pitchFamily="34" charset="0"/>
                <a:cs typeface="Times New Roman" panose="02020603050405020304" pitchFamily="18" charset="0"/>
              </a:rPr>
              <a:t>о</a:t>
            </a:r>
            <a:r>
              <a:rPr lang="uk-UA" b="1" dirty="0">
                <a:solidFill>
                  <a:schemeClr val="accent5">
                    <a:lumMod val="50000"/>
                  </a:schemeClr>
                </a:solidFill>
                <a:effectLst/>
                <a:ea typeface="Calibri" panose="020F0502020204030204" pitchFamily="34" charset="0"/>
                <a:cs typeface="Times New Roman" panose="02020603050405020304" pitchFamily="18" charset="0"/>
              </a:rPr>
              <a:t>світи І ТОРБ «А»  курсу фахівці ДСНС </a:t>
            </a:r>
            <a:r>
              <a:rPr lang="uk-UA" b="1" dirty="0" err="1">
                <a:solidFill>
                  <a:schemeClr val="accent5">
                    <a:lumMod val="50000"/>
                  </a:schemeClr>
                </a:solidFill>
                <a:ea typeface="Calibri" panose="020F0502020204030204" pitchFamily="34" charset="0"/>
                <a:cs typeface="Times New Roman" panose="02020603050405020304" pitchFamily="18" charset="0"/>
              </a:rPr>
              <a:t>м</a:t>
            </a:r>
            <a:r>
              <a:rPr lang="uk-UA" b="1" dirty="0" err="1">
                <a:solidFill>
                  <a:schemeClr val="accent5">
                    <a:lumMod val="50000"/>
                  </a:schemeClr>
                </a:solidFill>
                <a:effectLst/>
                <a:ea typeface="Calibri" panose="020F0502020204030204" pitchFamily="34" charset="0"/>
                <a:cs typeface="Times New Roman" panose="02020603050405020304" pitchFamily="18" charset="0"/>
              </a:rPr>
              <a:t>.Ужгорода</a:t>
            </a:r>
            <a:r>
              <a:rPr lang="uk-UA"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a:solidFill>
                  <a:schemeClr val="accent5">
                    <a:lumMod val="50000"/>
                  </a:schemeClr>
                </a:solidFill>
                <a:effectLst/>
                <a:ea typeface="Calibri" panose="020F0502020204030204" pitchFamily="34" charset="0"/>
                <a:cs typeface="Times New Roman" panose="02020603050405020304" pitchFamily="18" charset="0"/>
              </a:rPr>
              <a:t>начальник </a:t>
            </a:r>
            <a:r>
              <a:rPr lang="ru-RU" b="1" dirty="0" err="1">
                <a:solidFill>
                  <a:schemeClr val="accent5">
                    <a:lumMod val="50000"/>
                  </a:schemeClr>
                </a:solidFill>
                <a:effectLst/>
                <a:ea typeface="Calibri" panose="020F0502020204030204" pitchFamily="34" charset="0"/>
                <a:cs typeface="Times New Roman" panose="02020603050405020304" pitchFamily="18" charset="0"/>
              </a:rPr>
              <a:t>групи</a:t>
            </a:r>
            <a:r>
              <a:rPr lang="ru-RU"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err="1">
                <a:solidFill>
                  <a:schemeClr val="accent5">
                    <a:lumMod val="50000"/>
                  </a:schemeClr>
                </a:solidFill>
                <a:effectLst/>
                <a:ea typeface="Calibri" panose="020F0502020204030204" pitchFamily="34" charset="0"/>
                <a:cs typeface="Times New Roman" panose="02020603050405020304" pitchFamily="18" charset="0"/>
              </a:rPr>
              <a:t>піротехнічних</a:t>
            </a:r>
            <a:r>
              <a:rPr lang="ru-RU"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err="1">
                <a:solidFill>
                  <a:schemeClr val="accent5">
                    <a:lumMod val="50000"/>
                  </a:schemeClr>
                </a:solidFill>
                <a:effectLst/>
                <a:ea typeface="Calibri" panose="020F0502020204030204" pitchFamily="34" charset="0"/>
                <a:cs typeface="Times New Roman" panose="02020603050405020304" pitchFamily="18" charset="0"/>
              </a:rPr>
              <a:t>робіт</a:t>
            </a:r>
            <a:r>
              <a:rPr lang="ru-RU"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err="1">
                <a:solidFill>
                  <a:schemeClr val="accent5">
                    <a:lumMod val="50000"/>
                  </a:schemeClr>
                </a:solidFill>
                <a:effectLst/>
                <a:ea typeface="Calibri" panose="020F0502020204030204" pitchFamily="34" charset="0"/>
                <a:cs typeface="Times New Roman" panose="02020603050405020304" pitchFamily="18" charset="0"/>
              </a:rPr>
              <a:t>аварійно</a:t>
            </a:r>
            <a:r>
              <a:rPr lang="en-US" b="1" dirty="0">
                <a:solidFill>
                  <a:schemeClr val="accent5">
                    <a:lumMod val="50000"/>
                  </a:schemeClr>
                </a:solidFill>
                <a:effectLst/>
                <a:ea typeface="Calibri" panose="020F0502020204030204" pitchFamily="34" charset="0"/>
                <a:cs typeface="Times New Roman" panose="02020603050405020304" pitchFamily="18" charset="0"/>
              </a:rPr>
              <a:t>-</a:t>
            </a:r>
            <a:r>
              <a:rPr lang="ru-RU" b="1" dirty="0" err="1">
                <a:solidFill>
                  <a:schemeClr val="accent5">
                    <a:lumMod val="50000"/>
                  </a:schemeClr>
                </a:solidFill>
                <a:effectLst/>
                <a:ea typeface="Calibri" panose="020F0502020204030204" pitchFamily="34" charset="0"/>
                <a:cs typeface="Times New Roman" panose="02020603050405020304" pitchFamily="18" charset="0"/>
              </a:rPr>
              <a:t>рятувального</a:t>
            </a:r>
            <a:r>
              <a:rPr lang="ru-RU" b="1" dirty="0">
                <a:solidFill>
                  <a:schemeClr val="accent5">
                    <a:lumMod val="50000"/>
                  </a:schemeClr>
                </a:solidFill>
                <a:effectLst/>
                <a:ea typeface="Calibri" panose="020F0502020204030204" pitchFamily="34" charset="0"/>
                <a:cs typeface="Times New Roman" panose="02020603050405020304" pitchFamily="18" charset="0"/>
              </a:rPr>
              <a:t> загону</a:t>
            </a:r>
            <a:r>
              <a:rPr lang="en-US"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err="1">
                <a:solidFill>
                  <a:schemeClr val="accent5">
                    <a:lumMod val="50000"/>
                  </a:schemeClr>
                </a:solidFill>
                <a:effectLst/>
                <a:ea typeface="Calibri" panose="020F0502020204030204" pitchFamily="34" charset="0"/>
                <a:cs typeface="Times New Roman" panose="02020603050405020304" pitchFamily="18" charset="0"/>
              </a:rPr>
              <a:t>Сергій</a:t>
            </a:r>
            <a:r>
              <a:rPr lang="ru-RU" b="1" dirty="0">
                <a:solidFill>
                  <a:schemeClr val="accent5">
                    <a:lumMod val="50000"/>
                  </a:schemeClr>
                </a:solidFill>
                <a:effectLst/>
                <a:ea typeface="Calibri" panose="020F0502020204030204" pitchFamily="34" charset="0"/>
                <a:cs typeface="Times New Roman" panose="02020603050405020304" pitchFamily="18" charset="0"/>
              </a:rPr>
              <a:t> ШАЛАЄНКО</a:t>
            </a:r>
            <a:r>
              <a:rPr lang="en-US"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a:solidFill>
                  <a:schemeClr val="accent5">
                    <a:lumMod val="50000"/>
                  </a:schemeClr>
                </a:solidFill>
                <a:effectLst/>
                <a:ea typeface="Calibri" panose="020F0502020204030204" pitchFamily="34" charset="0"/>
                <a:cs typeface="Times New Roman" panose="02020603050405020304" pitchFamily="18" charset="0"/>
              </a:rPr>
              <a:t>старший сапер</a:t>
            </a:r>
            <a:r>
              <a:rPr lang="en-US"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a:solidFill>
                  <a:schemeClr val="accent5">
                    <a:lumMod val="50000"/>
                  </a:schemeClr>
                </a:solidFill>
                <a:effectLst/>
                <a:ea typeface="Calibri" panose="020F0502020204030204" pitchFamily="34" charset="0"/>
                <a:cs typeface="Times New Roman" panose="02020603050405020304" pitchFamily="18" charset="0"/>
              </a:rPr>
              <a:t>Максим МЕЛЬНИЧУК</a:t>
            </a:r>
            <a:r>
              <a:rPr lang="en-US"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a:solidFill>
                  <a:schemeClr val="accent5">
                    <a:lumMod val="50000"/>
                  </a:schemeClr>
                </a:solidFill>
                <a:effectLst/>
                <a:ea typeface="Calibri" panose="020F0502020204030204" pitchFamily="34" charset="0"/>
                <a:cs typeface="Times New Roman" panose="02020603050405020304" pitchFamily="18" charset="0"/>
              </a:rPr>
              <a:t>та фельдшер</a:t>
            </a:r>
            <a:r>
              <a:rPr lang="en-US"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a:solidFill>
                  <a:schemeClr val="accent5">
                    <a:lumMod val="50000"/>
                  </a:schemeClr>
                </a:solidFill>
                <a:effectLst/>
                <a:ea typeface="Calibri" panose="020F0502020204030204" pitchFamily="34" charset="0"/>
                <a:cs typeface="Times New Roman" panose="02020603050405020304" pitchFamily="18" charset="0"/>
              </a:rPr>
              <a:t>Василь САВЧИН</a:t>
            </a:r>
            <a:r>
              <a:rPr lang="en-US" b="1" dirty="0">
                <a:solidFill>
                  <a:schemeClr val="accent5">
                    <a:lumMod val="50000"/>
                  </a:schemeClr>
                </a:solidFill>
                <a:effectLst/>
                <a:ea typeface="Calibri" panose="020F0502020204030204" pitchFamily="34" charset="0"/>
                <a:cs typeface="Times New Roman" panose="02020603050405020304" pitchFamily="18" charset="0"/>
              </a:rPr>
              <a:t>,</a:t>
            </a:r>
            <a:r>
              <a:rPr lang="uk-UA" b="1" dirty="0">
                <a:solidFill>
                  <a:schemeClr val="accent5">
                    <a:lumMod val="50000"/>
                  </a:schemeClr>
                </a:solidFill>
                <a:effectLst/>
                <a:ea typeface="Calibri" panose="020F0502020204030204" pitchFamily="34" charset="0"/>
                <a:cs typeface="Times New Roman" panose="02020603050405020304" pitchFamily="18" charset="0"/>
              </a:rPr>
              <a:t> який  організували  </a:t>
            </a:r>
            <a:r>
              <a:rPr lang="ru-RU"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err="1">
                <a:solidFill>
                  <a:schemeClr val="accent5">
                    <a:lumMod val="50000"/>
                  </a:schemeClr>
                </a:solidFill>
                <a:effectLst/>
                <a:ea typeface="Calibri" panose="020F0502020204030204" pitchFamily="34" charset="0"/>
                <a:cs typeface="Times New Roman" panose="02020603050405020304" pitchFamily="18" charset="0"/>
              </a:rPr>
              <a:t>викладачі</a:t>
            </a:r>
            <a:r>
              <a:rPr lang="ru-RU"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err="1">
                <a:solidFill>
                  <a:schemeClr val="accent5">
                    <a:lumMod val="50000"/>
                  </a:schemeClr>
                </a:solidFill>
                <a:effectLst/>
                <a:ea typeface="Calibri" panose="020F0502020204030204" pitchFamily="34" charset="0"/>
                <a:cs typeface="Times New Roman" panose="02020603050405020304" pitchFamily="18" charset="0"/>
              </a:rPr>
              <a:t>коледжу</a:t>
            </a:r>
            <a:r>
              <a:rPr lang="ru-RU" b="1" dirty="0">
                <a:solidFill>
                  <a:schemeClr val="accent5">
                    <a:lumMod val="50000"/>
                  </a:schemeClr>
                </a:solidFill>
                <a:effectLst/>
                <a:ea typeface="Calibri" panose="020F0502020204030204" pitchFamily="34" charset="0"/>
                <a:cs typeface="Times New Roman" panose="02020603050405020304" pitchFamily="18" charset="0"/>
              </a:rPr>
              <a:t> предмету</a:t>
            </a:r>
            <a:r>
              <a:rPr lang="en-US"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err="1">
                <a:solidFill>
                  <a:schemeClr val="accent5">
                    <a:lumMod val="50000"/>
                  </a:schemeClr>
                </a:solidFill>
                <a:effectLst/>
                <a:ea typeface="Calibri" panose="020F0502020204030204" pitchFamily="34" charset="0"/>
                <a:cs typeface="Times New Roman" panose="02020603050405020304" pitchFamily="18" charset="0"/>
              </a:rPr>
              <a:t>Захист</a:t>
            </a:r>
            <a:r>
              <a:rPr lang="ru-RU"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err="1">
                <a:solidFill>
                  <a:schemeClr val="accent5">
                    <a:lumMod val="50000"/>
                  </a:schemeClr>
                </a:solidFill>
                <a:effectLst/>
                <a:ea typeface="Calibri" panose="020F0502020204030204" pitchFamily="34" charset="0"/>
                <a:cs typeface="Times New Roman" panose="02020603050405020304" pitchFamily="18" charset="0"/>
              </a:rPr>
              <a:t>України</a:t>
            </a:r>
            <a:r>
              <a:rPr lang="en-US"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err="1">
                <a:solidFill>
                  <a:schemeClr val="accent5">
                    <a:lumMod val="50000"/>
                  </a:schemeClr>
                </a:solidFill>
                <a:effectLst/>
                <a:ea typeface="Calibri" panose="020F0502020204030204" pitchFamily="34" charset="0"/>
                <a:cs typeface="Times New Roman" panose="02020603050405020304" pitchFamily="18" charset="0"/>
              </a:rPr>
              <a:t>Омелян</a:t>
            </a:r>
            <a:r>
              <a:rPr lang="ru-RU" b="1" dirty="0">
                <a:solidFill>
                  <a:schemeClr val="accent5">
                    <a:lumMod val="50000"/>
                  </a:schemeClr>
                </a:solidFill>
                <a:effectLst/>
                <a:ea typeface="Calibri" panose="020F0502020204030204" pitchFamily="34" charset="0"/>
                <a:cs typeface="Times New Roman" panose="02020603050405020304" pitchFamily="18" charset="0"/>
              </a:rPr>
              <a:t>  ІВАНОВЧИК</a:t>
            </a:r>
            <a:r>
              <a:rPr lang="en-US"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err="1">
                <a:solidFill>
                  <a:schemeClr val="accent5">
                    <a:lumMod val="50000"/>
                  </a:schemeClr>
                </a:solidFill>
                <a:effectLst/>
                <a:ea typeface="Calibri" panose="020F0502020204030204" pitchFamily="34" charset="0"/>
                <a:cs typeface="Times New Roman" panose="02020603050405020304" pitchFamily="18" charset="0"/>
              </a:rPr>
              <a:t>Тетяна</a:t>
            </a:r>
            <a:r>
              <a:rPr lang="ru-RU" b="1" dirty="0">
                <a:solidFill>
                  <a:schemeClr val="accent5">
                    <a:lumMod val="50000"/>
                  </a:schemeClr>
                </a:solidFill>
                <a:effectLst/>
                <a:ea typeface="Calibri" panose="020F0502020204030204" pitchFamily="34" charset="0"/>
                <a:cs typeface="Times New Roman" panose="02020603050405020304" pitchFamily="18" charset="0"/>
              </a:rPr>
              <a:t> МАШУРА та </a:t>
            </a:r>
            <a:r>
              <a:rPr lang="ru-RU" b="1" dirty="0" err="1">
                <a:solidFill>
                  <a:schemeClr val="accent5">
                    <a:lumMod val="50000"/>
                  </a:schemeClr>
                </a:solidFill>
                <a:effectLst/>
                <a:ea typeface="Calibri" panose="020F0502020204030204" pitchFamily="34" charset="0"/>
                <a:cs typeface="Times New Roman" panose="02020603050405020304" pitchFamily="18" charset="0"/>
              </a:rPr>
              <a:t>академнаставник</a:t>
            </a:r>
            <a:r>
              <a:rPr lang="ru-RU" b="1" dirty="0">
                <a:solidFill>
                  <a:schemeClr val="accent5">
                    <a:lumMod val="50000"/>
                  </a:schemeClr>
                </a:solidFill>
                <a:effectLst/>
                <a:ea typeface="Calibri" panose="020F0502020204030204" pitchFamily="34" charset="0"/>
                <a:cs typeface="Times New Roman" panose="02020603050405020304" pitchFamily="18" charset="0"/>
              </a:rPr>
              <a:t> І ТОРБ “А” курсу </a:t>
            </a:r>
            <a:r>
              <a:rPr lang="ru-RU" b="1" dirty="0" err="1">
                <a:solidFill>
                  <a:schemeClr val="accent5">
                    <a:lumMod val="50000"/>
                  </a:schemeClr>
                </a:solidFill>
                <a:effectLst/>
                <a:ea typeface="Calibri" panose="020F0502020204030204" pitchFamily="34" charset="0"/>
                <a:cs typeface="Times New Roman" panose="02020603050405020304" pitchFamily="18" charset="0"/>
              </a:rPr>
              <a:t>Еріка</a:t>
            </a:r>
            <a:r>
              <a:rPr lang="ru-RU" b="1" dirty="0">
                <a:solidFill>
                  <a:schemeClr val="accent5">
                    <a:lumMod val="50000"/>
                  </a:schemeClr>
                </a:solidFill>
                <a:effectLst/>
                <a:ea typeface="Calibri" panose="020F0502020204030204" pitchFamily="34" charset="0"/>
                <a:cs typeface="Times New Roman" panose="02020603050405020304" pitchFamily="18" charset="0"/>
              </a:rPr>
              <a:t> </a:t>
            </a:r>
            <a:r>
              <a:rPr lang="ru-RU" b="1" dirty="0" smtClean="0">
                <a:solidFill>
                  <a:schemeClr val="accent5">
                    <a:lumMod val="50000"/>
                  </a:schemeClr>
                </a:solidFill>
                <a:effectLst/>
                <a:ea typeface="Calibri" panose="020F0502020204030204" pitchFamily="34" charset="0"/>
                <a:cs typeface="Times New Roman" panose="02020603050405020304" pitchFamily="18" charset="0"/>
              </a:rPr>
              <a:t>ОГАР</a:t>
            </a:r>
            <a:r>
              <a:rPr lang="uk-UA" b="1" dirty="0" smtClean="0">
                <a:solidFill>
                  <a:schemeClr val="accent5">
                    <a:lumMod val="50000"/>
                  </a:schemeClr>
                </a:solidFill>
                <a:effectLst/>
                <a:ea typeface="Calibri" panose="020F0502020204030204" pitchFamily="34" charset="0"/>
                <a:cs typeface="Times New Roman" panose="02020603050405020304" pitchFamily="18" charset="0"/>
              </a:rPr>
              <a:t>Ь</a:t>
            </a:r>
            <a:r>
              <a:rPr lang="ru-RU" b="1" dirty="0" smtClean="0">
                <a:solidFill>
                  <a:schemeClr val="accent5">
                    <a:lumMod val="50000"/>
                  </a:schemeClr>
                </a:solidFill>
                <a:effectLst/>
                <a:ea typeface="Calibri" panose="020F0502020204030204" pitchFamily="34" charset="0"/>
                <a:cs typeface="Times New Roman" panose="02020603050405020304" pitchFamily="18" charset="0"/>
              </a:rPr>
              <a:t>. </a:t>
            </a:r>
            <a:endParaRPr lang="uk-UA" b="1" dirty="0">
              <a:solidFill>
                <a:schemeClr val="accent5">
                  <a:lumMod val="5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54328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53768728-7CB0-43CE-9693-B1FDFD6A96A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37467" y="3667619"/>
            <a:ext cx="4111641" cy="3094098"/>
          </a:xfrm>
          <a:prstGeom prst="rect">
            <a:avLst/>
          </a:prstGeom>
          <a:noFill/>
          <a:ln>
            <a:noFill/>
          </a:ln>
        </p:spPr>
      </p:pic>
      <p:pic>
        <p:nvPicPr>
          <p:cNvPr id="4" name="Рисунок 3">
            <a:extLst>
              <a:ext uri="{FF2B5EF4-FFF2-40B4-BE49-F238E27FC236}">
                <a16:creationId xmlns:a16="http://schemas.microsoft.com/office/drawing/2014/main" xmlns="" id="{B3473761-3AD9-405C-94EB-DD8D5BAD804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36469" y="135237"/>
            <a:ext cx="4012639" cy="3436099"/>
          </a:xfrm>
          <a:prstGeom prst="rect">
            <a:avLst/>
          </a:prstGeom>
          <a:noFill/>
          <a:ln>
            <a:noFill/>
          </a:ln>
        </p:spPr>
      </p:pic>
      <p:pic>
        <p:nvPicPr>
          <p:cNvPr id="5" name="Рисунок 4">
            <a:extLst>
              <a:ext uri="{FF2B5EF4-FFF2-40B4-BE49-F238E27FC236}">
                <a16:creationId xmlns:a16="http://schemas.microsoft.com/office/drawing/2014/main" xmlns="" id="{34B6029B-906A-49D1-AB49-FE351C409E4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76135" y="230127"/>
            <a:ext cx="3961332" cy="4100333"/>
          </a:xfrm>
          <a:prstGeom prst="rect">
            <a:avLst/>
          </a:prstGeom>
          <a:noFill/>
          <a:ln>
            <a:noFill/>
          </a:ln>
        </p:spPr>
      </p:pic>
      <p:pic>
        <p:nvPicPr>
          <p:cNvPr id="6" name="Рисунок 5">
            <a:extLst>
              <a:ext uri="{FF2B5EF4-FFF2-40B4-BE49-F238E27FC236}">
                <a16:creationId xmlns:a16="http://schemas.microsoft.com/office/drawing/2014/main" xmlns="" id="{6488E878-18D6-47B6-92C4-8E348A98628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2282" y="135238"/>
            <a:ext cx="3671570" cy="4229728"/>
          </a:xfrm>
          <a:prstGeom prst="rect">
            <a:avLst/>
          </a:prstGeom>
          <a:noFill/>
          <a:ln>
            <a:noFill/>
          </a:ln>
        </p:spPr>
      </p:pic>
      <p:sp>
        <p:nvSpPr>
          <p:cNvPr id="9" name="TextBox 8">
            <a:extLst>
              <a:ext uri="{FF2B5EF4-FFF2-40B4-BE49-F238E27FC236}">
                <a16:creationId xmlns:a16="http://schemas.microsoft.com/office/drawing/2014/main" xmlns="" id="{DBFCDB16-7B74-4A7E-BABE-B8E0A4E40970}"/>
              </a:ext>
            </a:extLst>
          </p:cNvPr>
          <p:cNvSpPr txBox="1"/>
          <p:nvPr/>
        </p:nvSpPr>
        <p:spPr>
          <a:xfrm>
            <a:off x="102282" y="4037161"/>
            <a:ext cx="7492293" cy="2364750"/>
          </a:xfrm>
          <a:prstGeom prst="rect">
            <a:avLst/>
          </a:prstGeom>
          <a:noFill/>
        </p:spPr>
        <p:txBody>
          <a:bodyPr wrap="square">
            <a:spAutoFit/>
          </a:bodyPr>
          <a:lstStyle/>
          <a:p>
            <a:pPr>
              <a:lnSpc>
                <a:spcPct val="115000"/>
              </a:lnSpc>
              <a:spcAft>
                <a:spcPts val="1000"/>
              </a:spcAft>
            </a:pPr>
            <a:r>
              <a:rPr lang="ru-RU"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spcAft>
                <a:spcPts val="1000"/>
              </a:spcAft>
            </a:pP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А</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ктуальн</a:t>
            </a:r>
            <a:r>
              <a:rPr lang="uk-UA" b="1" dirty="0">
                <a:solidFill>
                  <a:srgbClr val="002060"/>
                </a:solidFill>
                <a:latin typeface="Calibri" panose="020F0502020204030204" pitchFamily="34" charset="0"/>
                <a:ea typeface="Calibri" panose="020F0502020204030204" pitchFamily="34" charset="0"/>
                <a:cs typeface="Calibri" panose="020F0502020204030204" pitchFamily="34" charset="0"/>
              </a:rPr>
              <a:t>а</a:t>
            </a: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теми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мінної</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безпеки</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в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Україні</a:t>
            </a: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викликала </a:t>
            </a:r>
            <a:r>
              <a:rPr lang="uk-UA" b="1" dirty="0">
                <a:solidFill>
                  <a:srgbClr val="002060"/>
                </a:solidFill>
                <a:latin typeface="Calibri" panose="020F0502020204030204" pitchFamily="34" charset="0"/>
                <a:ea typeface="Calibri" panose="020F0502020204030204" pitchFamily="34" charset="0"/>
                <a:cs typeface="Calibri" panose="020F0502020204030204" pitchFamily="34" charset="0"/>
              </a:rPr>
              <a:t>значний </a:t>
            </a: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інтерес у студентів.  </a:t>
            </a:r>
            <a:r>
              <a:rPr lang="uk-UA" sz="1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Учасники заходу не лише розширили свої знання  про основні правила безпеки у сучасних умовах, а й усвідомили  </a:t>
            </a:r>
            <a:r>
              <a:rPr lang="ru-RU" sz="1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алгоритм </a:t>
            </a:r>
            <a:r>
              <a:rPr lang="ru-RU" sz="1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дій</a:t>
            </a:r>
            <a:r>
              <a:rPr lang="uk-UA" sz="1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який</a:t>
            </a:r>
            <a:r>
              <a:rPr lang="ru-RU" sz="1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ru-RU" sz="1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необхідно</a:t>
            </a:r>
            <a:r>
              <a:rPr lang="ru-RU" sz="1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ru-RU" sz="1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застосовувати</a:t>
            </a:r>
            <a:r>
              <a:rPr lang="ru-RU" sz="1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при </a:t>
            </a:r>
            <a:r>
              <a:rPr lang="ru-RU" sz="1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виявленні</a:t>
            </a:r>
            <a:r>
              <a:rPr lang="ru-RU" sz="1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ru-RU" sz="1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невідомих</a:t>
            </a:r>
            <a:r>
              <a:rPr lang="ru-RU" sz="1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ru-RU" sz="1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предметів</a:t>
            </a:r>
            <a:r>
              <a:rPr lang="ru-RU" sz="1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spcAft>
                <a:spcPts val="1000"/>
              </a:spcAft>
            </a:pPr>
            <a:r>
              <a:rPr lang="uk-UA" sz="1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Захід</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виявився</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надзвичайно</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корисним</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та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інформативним</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адже</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отримані</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знання</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можуть</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врятувати</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життя</a:t>
            </a:r>
            <a:r>
              <a:rPr lang="ru-RU"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b="1" dirty="0" err="1">
                <a:solidFill>
                  <a:srgbClr val="002060"/>
                </a:solidFill>
                <a:latin typeface="Calibri" panose="020F0502020204030204" pitchFamily="34" charset="0"/>
                <a:ea typeface="Calibri" panose="020F0502020204030204" pitchFamily="34" charset="0"/>
                <a:cs typeface="Calibri" panose="020F0502020204030204" pitchFamily="34" charset="0"/>
              </a:rPr>
              <a:t>людини</a:t>
            </a:r>
            <a:r>
              <a:rPr lang="ru-RU" b="1"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01392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21" y="-40793"/>
            <a:ext cx="12243394" cy="728698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1CD622B1-933D-4624-84B3-F81502E978E3}"/>
              </a:ext>
            </a:extLst>
          </p:cNvPr>
          <p:cNvSpPr txBox="1"/>
          <p:nvPr/>
        </p:nvSpPr>
        <p:spPr>
          <a:xfrm>
            <a:off x="17427" y="129396"/>
            <a:ext cx="12042938" cy="532518"/>
          </a:xfrm>
          <a:prstGeom prst="rect">
            <a:avLst/>
          </a:prstGeom>
          <a:noFill/>
        </p:spPr>
        <p:txBody>
          <a:bodyPr wrap="square">
            <a:spAutoFit/>
          </a:bodyPr>
          <a:lstStyle/>
          <a:p>
            <a:pPr algn="ctr" fontAlgn="base">
              <a:lnSpc>
                <a:spcPct val="115000"/>
              </a:lnSpc>
              <a:spcAft>
                <a:spcPts val="1000"/>
              </a:spcAft>
            </a:pPr>
            <a:r>
              <a:rPr lang="ru-RU" sz="2700" b="1" kern="1800" dirty="0" err="1">
                <a:solidFill>
                  <a:srgbClr val="185991"/>
                </a:solidFill>
                <a:effectLst/>
                <a:ea typeface="Times New Roman" panose="02020603050405020304" pitchFamily="18" charset="0"/>
                <a:cs typeface="Times New Roman" panose="02020603050405020304" pitchFamily="18" charset="0"/>
              </a:rPr>
              <a:t>Відзначення</a:t>
            </a:r>
            <a:r>
              <a:rPr lang="ru-RU" sz="2700" b="1" kern="1800" dirty="0">
                <a:solidFill>
                  <a:srgbClr val="185991"/>
                </a:solidFill>
                <a:effectLst/>
                <a:ea typeface="Times New Roman" panose="02020603050405020304" pitchFamily="18" charset="0"/>
                <a:cs typeface="Times New Roman" panose="02020603050405020304" pitchFamily="18" charset="0"/>
              </a:rPr>
              <a:t> </a:t>
            </a:r>
            <a:r>
              <a:rPr lang="ru-RU" sz="2700" b="1" kern="1800" dirty="0" err="1">
                <a:solidFill>
                  <a:srgbClr val="185991"/>
                </a:solidFill>
                <a:effectLst/>
                <a:ea typeface="Times New Roman" panose="02020603050405020304" pitchFamily="18" charset="0"/>
                <a:cs typeface="Times New Roman" panose="02020603050405020304" pitchFamily="18" charset="0"/>
              </a:rPr>
              <a:t>Всесвітнього</a:t>
            </a:r>
            <a:r>
              <a:rPr lang="ru-RU" sz="2700" b="1" kern="1800" dirty="0">
                <a:solidFill>
                  <a:srgbClr val="185991"/>
                </a:solidFill>
                <a:effectLst/>
                <a:ea typeface="Times New Roman" panose="02020603050405020304" pitchFamily="18" charset="0"/>
                <a:cs typeface="Times New Roman" panose="02020603050405020304" pitchFamily="18" charset="0"/>
              </a:rPr>
              <a:t> дня </a:t>
            </a:r>
            <a:r>
              <a:rPr lang="ru-RU" sz="2700" b="1" kern="1800" dirty="0" err="1">
                <a:solidFill>
                  <a:srgbClr val="185991"/>
                </a:solidFill>
                <a:effectLst/>
                <a:ea typeface="Times New Roman" panose="02020603050405020304" pitchFamily="18" charset="0"/>
                <a:cs typeface="Times New Roman" panose="02020603050405020304" pitchFamily="18" charset="0"/>
              </a:rPr>
              <a:t>охорони</a:t>
            </a:r>
            <a:r>
              <a:rPr lang="ru-RU" sz="2700" b="1" kern="1800" dirty="0">
                <a:solidFill>
                  <a:srgbClr val="185991"/>
                </a:solidFill>
                <a:effectLst/>
                <a:ea typeface="Times New Roman" panose="02020603050405020304" pitchFamily="18" charset="0"/>
                <a:cs typeface="Times New Roman" panose="02020603050405020304" pitchFamily="18" charset="0"/>
              </a:rPr>
              <a:t> </a:t>
            </a:r>
            <a:r>
              <a:rPr lang="ru-RU" sz="2700" b="1" kern="1800" dirty="0" err="1">
                <a:solidFill>
                  <a:srgbClr val="185991"/>
                </a:solidFill>
                <a:effectLst/>
                <a:ea typeface="Times New Roman" panose="02020603050405020304" pitchFamily="18" charset="0"/>
                <a:cs typeface="Times New Roman" panose="02020603050405020304" pitchFamily="18" charset="0"/>
              </a:rPr>
              <a:t>праці</a:t>
            </a:r>
            <a:r>
              <a:rPr lang="ru-RU" sz="2700" b="1" kern="1800" dirty="0">
                <a:solidFill>
                  <a:srgbClr val="185991"/>
                </a:solidFill>
                <a:effectLst/>
                <a:ea typeface="Times New Roman" panose="02020603050405020304" pitchFamily="18" charset="0"/>
                <a:cs typeface="Times New Roman" panose="02020603050405020304" pitchFamily="18" charset="0"/>
              </a:rPr>
              <a:t> у ВСП «УТЕФК ДТЕУ»</a:t>
            </a:r>
            <a:endParaRPr lang="uk-UA" sz="2700" dirty="0">
              <a:effectLst/>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A77397E7-4799-4AA1-AF61-B2B0EC487A3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67675" y="1087820"/>
            <a:ext cx="5303465" cy="3021220"/>
          </a:xfrm>
          <a:prstGeom prst="rect">
            <a:avLst/>
          </a:prstGeom>
          <a:noFill/>
          <a:ln>
            <a:noFill/>
          </a:ln>
        </p:spPr>
      </p:pic>
      <p:pic>
        <p:nvPicPr>
          <p:cNvPr id="7" name="Рисунок 6">
            <a:extLst>
              <a:ext uri="{FF2B5EF4-FFF2-40B4-BE49-F238E27FC236}">
                <a16:creationId xmlns:a16="http://schemas.microsoft.com/office/drawing/2014/main" xmlns="" id="{23E6DA38-FFAB-463A-A62B-1C154119DE4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85347" y="1871933"/>
            <a:ext cx="3475018" cy="5055079"/>
          </a:xfrm>
          <a:prstGeom prst="rect">
            <a:avLst/>
          </a:prstGeom>
          <a:noFill/>
          <a:ln>
            <a:noFill/>
          </a:ln>
        </p:spPr>
      </p:pic>
      <p:pic>
        <p:nvPicPr>
          <p:cNvPr id="8" name="Рисунок 7">
            <a:extLst>
              <a:ext uri="{FF2B5EF4-FFF2-40B4-BE49-F238E27FC236}">
                <a16:creationId xmlns:a16="http://schemas.microsoft.com/office/drawing/2014/main" xmlns="" id="{13C8407F-A534-4858-A91C-339557E69BA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427" y="1871933"/>
            <a:ext cx="3064000" cy="4986067"/>
          </a:xfrm>
          <a:prstGeom prst="rect">
            <a:avLst/>
          </a:prstGeom>
          <a:noFill/>
          <a:ln>
            <a:noFill/>
          </a:ln>
        </p:spPr>
      </p:pic>
      <p:sp>
        <p:nvSpPr>
          <p:cNvPr id="9" name="TextBox 8">
            <a:extLst>
              <a:ext uri="{FF2B5EF4-FFF2-40B4-BE49-F238E27FC236}">
                <a16:creationId xmlns:a16="http://schemas.microsoft.com/office/drawing/2014/main" xmlns="" id="{E04C22E7-5697-45FD-8B39-0037AEF1B08D}"/>
              </a:ext>
            </a:extLst>
          </p:cNvPr>
          <p:cNvSpPr txBox="1"/>
          <p:nvPr/>
        </p:nvSpPr>
        <p:spPr>
          <a:xfrm>
            <a:off x="3167675" y="4248379"/>
            <a:ext cx="5430695" cy="3190617"/>
          </a:xfrm>
          <a:prstGeom prst="rect">
            <a:avLst/>
          </a:prstGeom>
          <a:noFill/>
        </p:spPr>
        <p:txBody>
          <a:bodyPr wrap="square">
            <a:spAutoFit/>
          </a:bodyPr>
          <a:lstStyle/>
          <a:p>
            <a:pPr>
              <a:spcAft>
                <a:spcPts val="1000"/>
              </a:spcAft>
            </a:pP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Виховний захід  </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на тему: </a:t>
            </a:r>
            <a:r>
              <a:rPr lang="ru-RU" sz="20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a:t>
            </a:r>
            <a:r>
              <a:rPr lang="ru-RU" sz="20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Охорона</a:t>
            </a:r>
            <a:r>
              <a:rPr lang="ru-RU" sz="20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20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праці</a:t>
            </a:r>
            <a:r>
              <a:rPr lang="ru-RU" sz="20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в </a:t>
            </a:r>
            <a:r>
              <a:rPr lang="ru-RU" sz="20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умовах</a:t>
            </a:r>
            <a:r>
              <a:rPr lang="ru-RU" sz="20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20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воєнного</a:t>
            </a:r>
            <a:r>
              <a:rPr lang="ru-RU" sz="20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стану. Роль ШІ та </a:t>
            </a:r>
            <a:r>
              <a:rPr lang="ru-RU" sz="20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цифровізації</a:t>
            </a:r>
            <a:r>
              <a:rPr lang="ru-RU" sz="20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на </a:t>
            </a:r>
            <a:r>
              <a:rPr lang="ru-RU" sz="2000" b="1" dirty="0" err="1">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роботі</a:t>
            </a:r>
            <a:r>
              <a:rPr lang="ru-RU" sz="20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a:t>
            </a:r>
            <a:r>
              <a:rPr lang="uk-UA"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організований для здобувачів освіти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викладачем</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Ганною</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ДЕНЧИЛ</a:t>
            </a:r>
            <a:r>
              <a:rPr lang="uk-UA"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ЕЮ</a:t>
            </a:r>
            <a:r>
              <a:rPr lang="ru-RU"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-САКАЛЬ</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та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інженером</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з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охорони</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праці</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Федором ДАНКАНИЧ</a:t>
            </a:r>
            <a:r>
              <a:rPr lang="uk-UA"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Е</a:t>
            </a:r>
            <a:r>
              <a:rPr lang="ru-RU"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М</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привернув увагу студентів до питань безпеки праці, профілактики виробничого травматизму та збереження життя й здоров’я працівників</a:t>
            </a:r>
            <a:r>
              <a:rPr lang="uk-UA"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uk-UA"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12338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2E62BBCA-FE3D-484D-B249-C5DDC4EDAA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99445" y="384449"/>
            <a:ext cx="2706328" cy="4455795"/>
          </a:xfrm>
          <a:prstGeom prst="rect">
            <a:avLst/>
          </a:prstGeom>
          <a:noFill/>
          <a:ln>
            <a:noFill/>
          </a:ln>
        </p:spPr>
      </p:pic>
      <p:pic>
        <p:nvPicPr>
          <p:cNvPr id="4" name="Рисунок 3">
            <a:extLst>
              <a:ext uri="{FF2B5EF4-FFF2-40B4-BE49-F238E27FC236}">
                <a16:creationId xmlns:a16="http://schemas.microsoft.com/office/drawing/2014/main" xmlns="" id="{086A5522-36C2-4901-891F-4B147ECC2C8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6227" y="408536"/>
            <a:ext cx="2898785" cy="4346854"/>
          </a:xfrm>
          <a:prstGeom prst="rect">
            <a:avLst/>
          </a:prstGeom>
          <a:noFill/>
          <a:ln>
            <a:noFill/>
          </a:ln>
        </p:spPr>
      </p:pic>
      <p:sp>
        <p:nvSpPr>
          <p:cNvPr id="8" name="TextBox 7">
            <a:extLst>
              <a:ext uri="{FF2B5EF4-FFF2-40B4-BE49-F238E27FC236}">
                <a16:creationId xmlns:a16="http://schemas.microsoft.com/office/drawing/2014/main" xmlns="" id="{1E252963-85DE-4F66-BCAF-95BFDF5B26D6}"/>
              </a:ext>
            </a:extLst>
          </p:cNvPr>
          <p:cNvSpPr txBox="1"/>
          <p:nvPr/>
        </p:nvSpPr>
        <p:spPr>
          <a:xfrm>
            <a:off x="86228" y="4856671"/>
            <a:ext cx="11950534" cy="1984902"/>
          </a:xfrm>
          <a:prstGeom prst="rect">
            <a:avLst/>
          </a:prstGeom>
          <a:noFill/>
        </p:spPr>
        <p:txBody>
          <a:bodyPr wrap="square">
            <a:spAutoFit/>
          </a:bodyPr>
          <a:lstStyle/>
          <a:p>
            <a:pPr algn="just" fontAlgn="base">
              <a:lnSpc>
                <a:spcPct val="115000"/>
              </a:lnSpc>
            </a:pPr>
            <a:r>
              <a:rPr lang="uk-UA" sz="1800" b="1" dirty="0">
                <a:solidFill>
                  <a:schemeClr val="tx2">
                    <a:lumMod val="75000"/>
                  </a:schemeClr>
                </a:solidFill>
                <a:effectLst/>
                <a:latin typeface="Calibri" panose="020F0502020204030204" pitchFamily="34" charset="0"/>
                <a:ea typeface="Times New Roman" panose="02020603050405020304" pitchFamily="18" charset="0"/>
              </a:rPr>
              <a:t>У рамках заходу здобувачі освіти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презентували</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свої</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творчі</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роботи</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uk-UA" sz="1800" b="1" dirty="0">
                <a:solidFill>
                  <a:schemeClr val="tx2">
                    <a:lumMod val="75000"/>
                  </a:schemeClr>
                </a:solidFill>
                <a:effectLst/>
                <a:latin typeface="Calibri" panose="020F0502020204030204" pitchFamily="34" charset="0"/>
                <a:ea typeface="Times New Roman" panose="02020603050405020304" pitchFamily="18" charset="0"/>
              </a:rPr>
              <a:t>у</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конкурсі</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малюнків</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Охорона</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праці</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очима</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студентів</a:t>
            </a:r>
            <a:r>
              <a:rPr lang="ru-RU" sz="1800" b="1" dirty="0">
                <a:solidFill>
                  <a:schemeClr val="tx2">
                    <a:lumMod val="75000"/>
                  </a:schemeClr>
                </a:solidFill>
                <a:effectLst/>
                <a:latin typeface="Calibri" panose="020F0502020204030204" pitchFamily="34" charset="0"/>
                <a:ea typeface="Times New Roman" panose="02020603050405020304" pitchFamily="18" charset="0"/>
              </a:rPr>
              <a:t>»</a:t>
            </a:r>
            <a:r>
              <a:rPr lang="ru-RU" sz="1800" dirty="0">
                <a:solidFill>
                  <a:schemeClr val="tx2">
                    <a:lumMod val="75000"/>
                  </a:schemeClr>
                </a:solidFill>
                <a:effectLst/>
                <a:latin typeface="Calibri" panose="020F0502020204030204" pitchFamily="34" charset="0"/>
                <a:ea typeface="Times New Roman" panose="02020603050405020304" pitchFamily="18" charset="0"/>
              </a:rPr>
              <a:t>,</a:t>
            </a:r>
            <a:r>
              <a:rPr lang="ru-RU" sz="1800" b="1" dirty="0">
                <a:solidFill>
                  <a:schemeClr val="tx2">
                    <a:lumMod val="75000"/>
                  </a:schemeClr>
                </a:solidFill>
                <a:effectLst/>
                <a:latin typeface="Calibri" panose="020F0502020204030204" pitchFamily="34" charset="0"/>
                <a:ea typeface="Times New Roman" panose="02020603050405020304" pitchFamily="18" charset="0"/>
              </a:rPr>
              <a:t> у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яких</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висвітлили</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власне</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бачення</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безпечного</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робочого</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середовища</a:t>
            </a:r>
            <a:r>
              <a:rPr lang="uk-UA" sz="1800" b="1" dirty="0">
                <a:solidFill>
                  <a:schemeClr val="tx2">
                    <a:lumMod val="75000"/>
                  </a:schemeClr>
                </a:solidFill>
                <a:effectLst/>
                <a:latin typeface="Calibri" panose="020F0502020204030204" pitchFamily="34" charset="0"/>
                <a:ea typeface="Times New Roman" panose="02020603050405020304" pitchFamily="18" charset="0"/>
              </a:rPr>
              <a:t>; брали активну </a:t>
            </a:r>
            <a:r>
              <a:rPr lang="ru-RU" sz="1800" b="1" dirty="0">
                <a:solidFill>
                  <a:schemeClr val="tx2">
                    <a:lumMod val="75000"/>
                  </a:schemeClr>
                </a:solidFill>
                <a:effectLst/>
                <a:latin typeface="Calibri" panose="020F0502020204030204" pitchFamily="34" charset="0"/>
                <a:ea typeface="Times New Roman" panose="02020603050405020304" pitchFamily="18" charset="0"/>
              </a:rPr>
              <a:t>участь у</a:t>
            </a:r>
            <a:r>
              <a:rPr lang="uk-UA" sz="1800" b="1" dirty="0">
                <a:solidFill>
                  <a:schemeClr val="tx2">
                    <a:lumMod val="75000"/>
                  </a:schemeClr>
                </a:solidFill>
                <a:effectLst/>
                <a:latin typeface="Calibri" panose="020F0502020204030204" pitchFamily="34" charset="0"/>
                <a:ea typeface="Times New Roman" panose="02020603050405020304" pitchFamily="18" charset="0"/>
              </a:rPr>
              <a:t> проведенні </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вікторин</a:t>
            </a:r>
            <a:r>
              <a:rPr lang="uk-UA" sz="1800" b="1" dirty="0">
                <a:solidFill>
                  <a:schemeClr val="tx2">
                    <a:lumMod val="75000"/>
                  </a:schemeClr>
                </a:solidFill>
                <a:effectLst/>
                <a:latin typeface="Calibri" panose="020F0502020204030204" pitchFamily="34" charset="0"/>
                <a:ea typeface="Times New Roman" panose="02020603050405020304" pitchFamily="18" charset="0"/>
              </a:rPr>
              <a:t>и </a:t>
            </a:r>
            <a:r>
              <a:rPr lang="ru-RU" sz="1800" b="1" dirty="0">
                <a:solidFill>
                  <a:schemeClr val="tx2">
                    <a:lumMod val="75000"/>
                  </a:schemeClr>
                </a:solidFill>
                <a:effectLst/>
                <a:latin typeface="Calibri" panose="020F0502020204030204" pitchFamily="34" charset="0"/>
                <a:ea typeface="Times New Roman" panose="02020603050405020304" pitchFamily="18" charset="0"/>
              </a:rPr>
              <a:t>«</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Безпечна</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праця</a:t>
            </a:r>
            <a:r>
              <a:rPr lang="ru-RU" sz="1800" b="1" dirty="0">
                <a:solidFill>
                  <a:schemeClr val="tx2">
                    <a:lumMod val="75000"/>
                  </a:schemeClr>
                </a:solidFill>
                <a:effectLst/>
                <a:latin typeface="Calibri" panose="020F0502020204030204" pitchFamily="34" charset="0"/>
                <a:ea typeface="Times New Roman" panose="02020603050405020304" pitchFamily="18" charset="0"/>
              </a:rPr>
              <a:t>»</a:t>
            </a:r>
            <a:r>
              <a:rPr lang="ru-RU" sz="1800" dirty="0">
                <a:solidFill>
                  <a:schemeClr val="tx2">
                    <a:lumMod val="75000"/>
                  </a:schemeClr>
                </a:solidFill>
                <a:effectLst/>
                <a:latin typeface="Calibri" panose="020F0502020204030204" pitchFamily="34" charset="0"/>
                <a:ea typeface="Times New Roman" panose="02020603050405020304" pitchFamily="18" charset="0"/>
              </a:rPr>
              <a:t>,</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що</a:t>
            </a:r>
            <a:r>
              <a:rPr lang="ru-RU" sz="1800" b="1" dirty="0">
                <a:solidFill>
                  <a:schemeClr val="tx2">
                    <a:lumMod val="75000"/>
                  </a:schemeClr>
                </a:solidFill>
                <a:effectLst/>
                <a:latin typeface="Calibri" panose="020F0502020204030204" pitchFamily="34" charset="0"/>
                <a:ea typeface="Times New Roman" panose="02020603050405020304" pitchFamily="18" charset="0"/>
              </a:rPr>
              <a:t> дозволило у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формі</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інтерактивної</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гри</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закріпити</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знання</a:t>
            </a:r>
            <a:r>
              <a:rPr lang="ru-RU" sz="1800" b="1" dirty="0">
                <a:solidFill>
                  <a:schemeClr val="tx2">
                    <a:lumMod val="75000"/>
                  </a:schemeClr>
                </a:solidFill>
                <a:effectLst/>
                <a:latin typeface="Calibri" panose="020F0502020204030204" pitchFamily="34" charset="0"/>
                <a:ea typeface="Times New Roman" panose="02020603050405020304" pitchFamily="18" charset="0"/>
              </a:rPr>
              <a:t> з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питань</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охорони</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праці</a:t>
            </a:r>
            <a:r>
              <a:rPr lang="ru-RU" sz="1800" b="1" dirty="0">
                <a:solidFill>
                  <a:schemeClr val="tx2">
                    <a:lumMod val="75000"/>
                  </a:schemeClr>
                </a:solidFill>
                <a:effectLst/>
                <a:latin typeface="Calibri" panose="020F0502020204030204" pitchFamily="34" charset="0"/>
                <a:ea typeface="Times New Roman" panose="02020603050405020304" pitchFamily="18" charset="0"/>
              </a:rPr>
              <a:t> та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підвищити</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інтерес</a:t>
            </a:r>
            <a:r>
              <a:rPr lang="ru-RU" sz="1800" b="1" dirty="0">
                <a:solidFill>
                  <a:schemeClr val="tx2">
                    <a:lumMod val="75000"/>
                  </a:schemeClr>
                </a:solidFill>
                <a:effectLst/>
                <a:latin typeface="Calibri" panose="020F0502020204030204" pitchFamily="34" charset="0"/>
                <a:ea typeface="Times New Roman" panose="02020603050405020304" pitchFamily="18" charset="0"/>
              </a:rPr>
              <a:t> до теми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безпечного</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робочого</a:t>
            </a:r>
            <a:r>
              <a:rPr lang="ru-RU" sz="1800" b="1" dirty="0">
                <a:solidFill>
                  <a:schemeClr val="tx2">
                    <a:lumMod val="75000"/>
                  </a:schemeClr>
                </a:solidFill>
                <a:effectLst/>
                <a:latin typeface="Calibri" panose="020F0502020204030204" pitchFamily="34" charset="0"/>
                <a:ea typeface="Times New Roman" panose="02020603050405020304" pitchFamily="18" charset="0"/>
              </a:rPr>
              <a:t> </a:t>
            </a:r>
            <a:r>
              <a:rPr lang="ru-RU" sz="1800" b="1" dirty="0" err="1">
                <a:solidFill>
                  <a:schemeClr val="tx2">
                    <a:lumMod val="75000"/>
                  </a:schemeClr>
                </a:solidFill>
                <a:effectLst/>
                <a:latin typeface="Calibri" panose="020F0502020204030204" pitchFamily="34" charset="0"/>
                <a:ea typeface="Times New Roman" panose="02020603050405020304" pitchFamily="18" charset="0"/>
              </a:rPr>
              <a:t>середовища</a:t>
            </a:r>
            <a:r>
              <a:rPr lang="ru-RU" sz="1800" b="1" dirty="0">
                <a:solidFill>
                  <a:schemeClr val="tx2">
                    <a:lumMod val="75000"/>
                  </a:schemeClr>
                </a:solidFill>
                <a:effectLst/>
                <a:latin typeface="Calibri" panose="020F0502020204030204" pitchFamily="34" charset="0"/>
                <a:ea typeface="Times New Roman" panose="02020603050405020304" pitchFamily="18" charset="0"/>
              </a:rPr>
              <a:t>.</a:t>
            </a:r>
            <a:endParaRPr lang="uk-UA" sz="1600" dirty="0">
              <a:solidFill>
                <a:schemeClr val="tx2">
                  <a:lumMod val="75000"/>
                </a:schemeClr>
              </a:solidFill>
              <a:effectLst/>
              <a:latin typeface="Times New Roman" panose="02020603050405020304" pitchFamily="18" charset="0"/>
              <a:ea typeface="Times New Roman" panose="02020603050405020304" pitchFamily="18" charset="0"/>
            </a:endParaRPr>
          </a:p>
          <a:p>
            <a:pPr>
              <a:lnSpc>
                <a:spcPct val="115000"/>
              </a:lnSpc>
              <a:spcAft>
                <a:spcPts val="1000"/>
              </a:spcAft>
            </a:pPr>
            <a:r>
              <a:rPr lang="ru-RU" sz="1800" b="1" dirty="0">
                <a:solidFill>
                  <a:schemeClr val="tx2">
                    <a:lumMod val="75000"/>
                  </a:schemeClr>
                </a:solidFill>
                <a:effectLst/>
                <a:latin typeface="Calibri" panose="020F0502020204030204" pitchFamily="34" charset="0"/>
                <a:ea typeface="Calibri" panose="020F0502020204030204" pitchFamily="34" charset="0"/>
                <a:cs typeface="Calibri" panose="020F0502020204030204" pitchFamily="34" charset="0"/>
              </a:rPr>
              <a:t>За </a:t>
            </a:r>
            <a:r>
              <a:rPr lang="ru-RU" sz="1800" b="1" dirty="0" err="1">
                <a:solidFill>
                  <a:schemeClr val="tx2">
                    <a:lumMod val="75000"/>
                  </a:schemeClr>
                </a:solidFill>
                <a:effectLst/>
                <a:latin typeface="Calibri" panose="020F0502020204030204" pitchFamily="34" charset="0"/>
                <a:ea typeface="Calibri" panose="020F0502020204030204" pitchFamily="34" charset="0"/>
                <a:cs typeface="Calibri" panose="020F0502020204030204" pitchFamily="34" charset="0"/>
              </a:rPr>
              <a:t>активну</a:t>
            </a:r>
            <a:r>
              <a:rPr lang="ru-RU" sz="1800" b="1" dirty="0">
                <a:solidFill>
                  <a:schemeClr val="tx2">
                    <a:lumMod val="75000"/>
                  </a:schemeClr>
                </a:solidFill>
                <a:effectLst/>
                <a:latin typeface="Calibri" panose="020F0502020204030204" pitchFamily="34" charset="0"/>
                <a:ea typeface="Calibri" panose="020F0502020204030204" pitchFamily="34" charset="0"/>
                <a:cs typeface="Calibri" panose="020F0502020204030204" pitchFamily="34" charset="0"/>
              </a:rPr>
              <a:t> участь, </a:t>
            </a:r>
            <a:r>
              <a:rPr lang="ru-RU" sz="1800" b="1" dirty="0" err="1">
                <a:solidFill>
                  <a:schemeClr val="tx2">
                    <a:lumMod val="75000"/>
                  </a:schemeClr>
                </a:solidFill>
                <a:effectLst/>
                <a:latin typeface="Calibri" panose="020F0502020204030204" pitchFamily="34" charset="0"/>
                <a:ea typeface="Calibri" panose="020F0502020204030204" pitchFamily="34" charset="0"/>
                <a:cs typeface="Calibri" panose="020F0502020204030204" pitchFamily="34" charset="0"/>
              </a:rPr>
              <a:t>креативність</a:t>
            </a:r>
            <a:r>
              <a:rPr lang="ru-RU" sz="1800" b="1" dirty="0">
                <a:solidFill>
                  <a:schemeClr val="tx2">
                    <a:lumMod val="75000"/>
                  </a:schemeClr>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chemeClr val="tx2">
                    <a:lumMod val="75000"/>
                  </a:schemeClr>
                </a:solidFill>
                <a:effectLst/>
                <a:latin typeface="Calibri" panose="020F0502020204030204" pitchFamily="34" charset="0"/>
                <a:ea typeface="Calibri" panose="020F0502020204030204" pitchFamily="34" charset="0"/>
                <a:cs typeface="Calibri" panose="020F0502020204030204" pitchFamily="34" charset="0"/>
              </a:rPr>
              <a:t>студенти були нагороджені грамотами, які вручила заступниця директора з навчальної роботи Оксана РАТІ.</a:t>
            </a:r>
            <a:endParaRPr lang="uk-UA" sz="14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xmlns="" id="{D0E15F80-B3F3-43BA-9745-6D611B92956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85012" y="236593"/>
            <a:ext cx="6414433" cy="4455795"/>
          </a:xfrm>
          <a:prstGeom prst="rect">
            <a:avLst/>
          </a:prstGeom>
          <a:noFill/>
          <a:ln>
            <a:noFill/>
          </a:ln>
        </p:spPr>
      </p:pic>
    </p:spTree>
    <p:extLst>
      <p:ext uri="{BB962C8B-B14F-4D97-AF65-F5344CB8AC3E}">
        <p14:creationId xmlns:p14="http://schemas.microsoft.com/office/powerpoint/2010/main" val="29892766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205" y="-86264"/>
            <a:ext cx="12508410" cy="694426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C8A652B7-C015-4261-8ED4-401D40DD8B54}"/>
              </a:ext>
            </a:extLst>
          </p:cNvPr>
          <p:cNvSpPr txBox="1"/>
          <p:nvPr/>
        </p:nvSpPr>
        <p:spPr>
          <a:xfrm>
            <a:off x="905774" y="77638"/>
            <a:ext cx="8494861" cy="1045223"/>
          </a:xfrm>
          <a:prstGeom prst="rect">
            <a:avLst/>
          </a:prstGeom>
          <a:noFill/>
        </p:spPr>
        <p:txBody>
          <a:bodyPr wrap="square">
            <a:spAutoFit/>
          </a:bodyPr>
          <a:lstStyle/>
          <a:p>
            <a:pPr algn="ctr">
              <a:lnSpc>
                <a:spcPct val="107000"/>
              </a:lnSpc>
              <a:spcAft>
                <a:spcPts val="360"/>
              </a:spcAft>
            </a:pPr>
            <a:r>
              <a:rPr lang="uk-UA" sz="2800" b="1" dirty="0">
                <a:solidFill>
                  <a:srgbClr val="1F4E79"/>
                </a:solidFill>
                <a:effectLst/>
                <a:ea typeface="Times New Roman" panose="02020603050405020304" pitchFamily="18" charset="0"/>
                <a:cs typeface="Times New Roman" panose="02020603050405020304" pitchFamily="18" charset="0"/>
              </a:rPr>
              <a:t>Профорієнтаційні зустрічі викладачів коледжу </a:t>
            </a:r>
            <a:endParaRPr lang="uk-UA" sz="2800" b="1" dirty="0">
              <a:effectLst/>
              <a:ea typeface="Calibri" panose="020F0502020204030204" pitchFamily="34" charset="0"/>
              <a:cs typeface="Times New Roman" panose="02020603050405020304" pitchFamily="18" charset="0"/>
            </a:endParaRPr>
          </a:p>
          <a:p>
            <a:pPr algn="ctr">
              <a:lnSpc>
                <a:spcPct val="107000"/>
              </a:lnSpc>
              <a:spcAft>
                <a:spcPts val="360"/>
              </a:spcAft>
            </a:pPr>
            <a:r>
              <a:rPr lang="uk-UA" sz="2800" b="1" dirty="0">
                <a:solidFill>
                  <a:srgbClr val="1F4E79"/>
                </a:solidFill>
                <a:effectLst/>
                <a:ea typeface="Times New Roman" panose="02020603050405020304" pitchFamily="18" charset="0"/>
                <a:cs typeface="Times New Roman" panose="02020603050405020304" pitchFamily="18" charset="0"/>
              </a:rPr>
              <a:t>з учнями шкіл міста Ужгорода</a:t>
            </a:r>
            <a:endParaRPr lang="uk-UA" sz="2800" b="1" dirty="0">
              <a:effectLst/>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xmlns="" id="{EFAA6189-4DF2-452A-AAAF-E07CFC9D1FE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7125" y="1555216"/>
            <a:ext cx="4562141" cy="5049613"/>
          </a:xfrm>
          <a:prstGeom prst="rect">
            <a:avLst/>
          </a:prstGeom>
          <a:noFill/>
          <a:ln>
            <a:noFill/>
          </a:ln>
        </p:spPr>
      </p:pic>
      <p:pic>
        <p:nvPicPr>
          <p:cNvPr id="6" name="Рисунок 5">
            <a:extLst>
              <a:ext uri="{FF2B5EF4-FFF2-40B4-BE49-F238E27FC236}">
                <a16:creationId xmlns:a16="http://schemas.microsoft.com/office/drawing/2014/main" xmlns="" id="{BDD38F23-30F9-4C47-8795-8C38D1F1F0E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010" y="1500297"/>
            <a:ext cx="4408097" cy="5104533"/>
          </a:xfrm>
          <a:prstGeom prst="rect">
            <a:avLst/>
          </a:prstGeom>
          <a:noFill/>
          <a:ln>
            <a:noFill/>
          </a:ln>
        </p:spPr>
      </p:pic>
      <p:sp>
        <p:nvSpPr>
          <p:cNvPr id="2" name="TextBox 1">
            <a:extLst>
              <a:ext uri="{FF2B5EF4-FFF2-40B4-BE49-F238E27FC236}">
                <a16:creationId xmlns:a16="http://schemas.microsoft.com/office/drawing/2014/main" xmlns="" id="{93847BF8-53D2-4CDA-9B93-2557EBD83DCD}"/>
              </a:ext>
            </a:extLst>
          </p:cNvPr>
          <p:cNvSpPr txBox="1"/>
          <p:nvPr/>
        </p:nvSpPr>
        <p:spPr>
          <a:xfrm>
            <a:off x="4740816" y="2527540"/>
            <a:ext cx="2876309" cy="369332"/>
          </a:xfrm>
          <a:prstGeom prst="rect">
            <a:avLst/>
          </a:prstGeom>
          <a:noFill/>
        </p:spPr>
        <p:txBody>
          <a:bodyPr wrap="square" rtlCol="0">
            <a:spAutoFit/>
          </a:bodyPr>
          <a:lstStyle/>
          <a:p>
            <a:endParaRPr lang="uk-UA" dirty="0"/>
          </a:p>
        </p:txBody>
      </p:sp>
      <p:sp>
        <p:nvSpPr>
          <p:cNvPr id="3" name="TextBox 2">
            <a:extLst>
              <a:ext uri="{FF2B5EF4-FFF2-40B4-BE49-F238E27FC236}">
                <a16:creationId xmlns:a16="http://schemas.microsoft.com/office/drawing/2014/main" xmlns="" id="{82D92B53-67E9-40DD-A2AD-AEB7D4EC70D5}"/>
              </a:ext>
            </a:extLst>
          </p:cNvPr>
          <p:cNvSpPr txBox="1"/>
          <p:nvPr/>
        </p:nvSpPr>
        <p:spPr>
          <a:xfrm>
            <a:off x="5874589" y="2234242"/>
            <a:ext cx="1207698" cy="369332"/>
          </a:xfrm>
          <a:prstGeom prst="rect">
            <a:avLst/>
          </a:prstGeom>
          <a:noFill/>
        </p:spPr>
        <p:txBody>
          <a:bodyPr wrap="square" rtlCol="0">
            <a:spAutoFit/>
          </a:bodyPr>
          <a:lstStyle/>
          <a:p>
            <a:endParaRPr lang="uk-UA" dirty="0"/>
          </a:p>
        </p:txBody>
      </p:sp>
      <p:sp>
        <p:nvSpPr>
          <p:cNvPr id="9" name="TextBox 8">
            <a:extLst>
              <a:ext uri="{FF2B5EF4-FFF2-40B4-BE49-F238E27FC236}">
                <a16:creationId xmlns:a16="http://schemas.microsoft.com/office/drawing/2014/main" xmlns="" id="{B3E454F7-EAC7-4239-91C0-A20039EAE616}"/>
              </a:ext>
            </a:extLst>
          </p:cNvPr>
          <p:cNvSpPr txBox="1"/>
          <p:nvPr/>
        </p:nvSpPr>
        <p:spPr>
          <a:xfrm>
            <a:off x="4339087" y="1626577"/>
            <a:ext cx="3278038" cy="4954936"/>
          </a:xfrm>
          <a:prstGeom prst="rect">
            <a:avLst/>
          </a:prstGeom>
          <a:noFill/>
        </p:spPr>
        <p:txBody>
          <a:bodyPr wrap="square">
            <a:spAutoFit/>
          </a:bodyPr>
          <a:lstStyle/>
          <a:p>
            <a:pPr algn="just">
              <a:lnSpc>
                <a:spcPct val="107000"/>
              </a:lnSpc>
              <a:spcAft>
                <a:spcPts val="360"/>
              </a:spcAft>
            </a:pPr>
            <a:r>
              <a:rPr lang="uk-UA" sz="1600" b="1" dirty="0">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Викладачі комісії Любов КАСАРДА, Ганна ЧЕРНОБУК  проводять  профорієнтаційні бесіди з випускниками шкіл  м.</a:t>
            </a:r>
            <a:r>
              <a:rPr lang="en-US" sz="1600" b="1" dirty="0">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 </a:t>
            </a:r>
            <a:r>
              <a:rPr lang="uk-UA" sz="1600" b="1" dirty="0">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Ужгорода: школярами Ужгородського  мистецького ліцею  «Перспектива», Ужгородських  ліцеїв №4, №9, ліцеїв ім.</a:t>
            </a:r>
            <a:r>
              <a:rPr lang="uk-UA" sz="1600" b="1" dirty="0">
                <a:solidFill>
                  <a:srgbClr val="1F4E79"/>
                </a:solidFill>
                <a:effectLst/>
                <a:latin typeface="Calibri" panose="020F0502020204030204" pitchFamily="34" charset="0"/>
                <a:ea typeface="Calibri" panose="020F0502020204030204" pitchFamily="34" charset="0"/>
                <a:cs typeface="Calibri" panose="020F0502020204030204" pitchFamily="34" charset="0"/>
              </a:rPr>
              <a:t> </a:t>
            </a:r>
            <a:r>
              <a:rPr lang="uk-UA" sz="1600" b="1" dirty="0" err="1">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Дойко</a:t>
            </a:r>
            <a:r>
              <a:rPr lang="uk-UA" sz="1600" b="1" dirty="0">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 </a:t>
            </a:r>
            <a:r>
              <a:rPr lang="uk-UA" sz="1600" b="1" dirty="0" err="1">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Габора</a:t>
            </a:r>
            <a:r>
              <a:rPr lang="uk-UA" sz="1600" b="1" dirty="0">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 «Інтелект» та ліцею  «</a:t>
            </a:r>
            <a:r>
              <a:rPr lang="uk-UA" sz="1600" b="1" dirty="0" err="1">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Невицький</a:t>
            </a:r>
            <a:r>
              <a:rPr lang="uk-UA" sz="1600" b="1" dirty="0">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 замок»; надають </a:t>
            </a:r>
            <a:r>
              <a:rPr lang="uk-UA" sz="1600" b="1" dirty="0">
                <a:solidFill>
                  <a:srgbClr val="1F4E79"/>
                </a:solidFill>
                <a:effectLst/>
                <a:latin typeface="Calibri" panose="020F0502020204030204" pitchFamily="34" charset="0"/>
                <a:ea typeface="Calibri" panose="020F0502020204030204" pitchFamily="34" charset="0"/>
                <a:cs typeface="Calibri" panose="020F0502020204030204" pitchFamily="34" charset="0"/>
              </a:rPr>
              <a:t>інформацію цьогорічним потенційним абітурієнтам про умови вступу до ВСП «УТЕФК ДТЕУ»  у 2025 році, розповідають  про особливості навчання у закладі освіти, про цікаве студентське життя, </a:t>
            </a:r>
            <a:r>
              <a:rPr lang="uk-UA" sz="1600" b="1" dirty="0">
                <a:solidFill>
                  <a:srgbClr val="1F4E79"/>
                </a:solidFill>
                <a:effectLst/>
                <a:latin typeface="Calibri" panose="020F0502020204030204" pitchFamily="34" charset="0"/>
                <a:ea typeface="Times New Roman" panose="02020603050405020304" pitchFamily="18" charset="0"/>
                <a:cs typeface="Calibri" panose="020F0502020204030204" pitchFamily="34" charset="0"/>
              </a:rPr>
              <a:t>про відпочинок та дозвілля студентів. </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68659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12AEF8B5-574C-4DF1-85DB-A46DC0F5D6C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4572" y="982724"/>
            <a:ext cx="5776823" cy="3167246"/>
          </a:xfrm>
          <a:prstGeom prst="rect">
            <a:avLst/>
          </a:prstGeom>
          <a:noFill/>
          <a:ln>
            <a:noFill/>
          </a:ln>
        </p:spPr>
      </p:pic>
      <p:pic>
        <p:nvPicPr>
          <p:cNvPr id="4" name="Рисунок 3">
            <a:extLst>
              <a:ext uri="{FF2B5EF4-FFF2-40B4-BE49-F238E27FC236}">
                <a16:creationId xmlns:a16="http://schemas.microsoft.com/office/drawing/2014/main" xmlns="" id="{1592792E-D2D0-4E84-8D25-AFF9B7E73B8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04317" y="4088423"/>
            <a:ext cx="5566913" cy="2648498"/>
          </a:xfrm>
          <a:prstGeom prst="rect">
            <a:avLst/>
          </a:prstGeom>
          <a:noFill/>
          <a:ln>
            <a:noFill/>
          </a:ln>
        </p:spPr>
      </p:pic>
      <p:pic>
        <p:nvPicPr>
          <p:cNvPr id="5" name="Рисунок 4">
            <a:extLst>
              <a:ext uri="{FF2B5EF4-FFF2-40B4-BE49-F238E27FC236}">
                <a16:creationId xmlns:a16="http://schemas.microsoft.com/office/drawing/2014/main" xmlns="" id="{FEC0FAAA-46EF-4AFA-9EC0-751B6E6D742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245968" y="1028755"/>
            <a:ext cx="5446144" cy="3051159"/>
          </a:xfrm>
          <a:prstGeom prst="rect">
            <a:avLst/>
          </a:prstGeom>
          <a:noFill/>
          <a:ln>
            <a:noFill/>
          </a:ln>
        </p:spPr>
      </p:pic>
      <p:sp>
        <p:nvSpPr>
          <p:cNvPr id="8" name="TextBox 7">
            <a:extLst>
              <a:ext uri="{FF2B5EF4-FFF2-40B4-BE49-F238E27FC236}">
                <a16:creationId xmlns:a16="http://schemas.microsoft.com/office/drawing/2014/main" xmlns="" id="{379B5ADD-3176-4152-97ED-936D87EAFFDC}"/>
              </a:ext>
            </a:extLst>
          </p:cNvPr>
          <p:cNvSpPr txBox="1"/>
          <p:nvPr/>
        </p:nvSpPr>
        <p:spPr>
          <a:xfrm>
            <a:off x="0" y="4079914"/>
            <a:ext cx="6504317" cy="3094117"/>
          </a:xfrm>
          <a:prstGeom prst="rect">
            <a:avLst/>
          </a:prstGeom>
          <a:noFill/>
        </p:spPr>
        <p:txBody>
          <a:bodyPr wrap="square">
            <a:spAutoFit/>
          </a:bodyPr>
          <a:lstStyle/>
          <a:p>
            <a:pPr algn="just">
              <a:lnSpc>
                <a:spcPct val="107000"/>
              </a:lnSpc>
              <a:spcAft>
                <a:spcPts val="360"/>
              </a:spcAft>
            </a:pPr>
            <a:r>
              <a:rPr lang="uk-UA" b="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Профорієнтаційні бесіди з учнями шкіл проводять Василь ГИНДРЮК</a:t>
            </a:r>
            <a:r>
              <a:rPr lang="uk-UA" b="1" dirty="0">
                <a:solidFill>
                  <a:schemeClr val="tx2">
                    <a:lumMod val="50000"/>
                  </a:schemeClr>
                </a:solidFill>
                <a:effectLst/>
                <a:latin typeface="Calibri" panose="020F0502020204030204" pitchFamily="34" charset="0"/>
                <a:ea typeface="Calibri" panose="020F0502020204030204" pitchFamily="34" charset="0"/>
                <a:cs typeface="Calibri" panose="020F0502020204030204" pitchFamily="34" charset="0"/>
              </a:rPr>
              <a:t>, завідувач відділення харчових технологій та Федір ДАНКАНИЧ, провідний інженер з охорони праці, викладач. </a:t>
            </a:r>
            <a:r>
              <a:rPr lang="uk-UA" b="1" dirty="0">
                <a:solidFill>
                  <a:schemeClr val="tx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Такі зустрічі </a:t>
            </a:r>
            <a:r>
              <a:rPr lang="uk-UA" b="1" dirty="0">
                <a:solidFill>
                  <a:schemeClr val="tx2">
                    <a:lumMod val="50000"/>
                  </a:schemeClr>
                </a:solidFill>
                <a:effectLst/>
                <a:latin typeface="Calibri" panose="020F0502020204030204" pitchFamily="34" charset="0"/>
                <a:ea typeface="Calibri" panose="020F0502020204030204" pitchFamily="34" charset="0"/>
                <a:cs typeface="Calibri" panose="020F0502020204030204" pitchFamily="34" charset="0"/>
              </a:rPr>
              <a:t>допомагають </a:t>
            </a:r>
            <a:r>
              <a:rPr lang="uk-UA" b="1"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випускникам</a:t>
            </a:r>
            <a:r>
              <a:rPr lang="uk-UA" b="1" dirty="0">
                <a:solidFill>
                  <a:schemeClr val="tx2">
                    <a:lumMod val="50000"/>
                  </a:schemeClr>
                </a:solidFill>
                <a:effectLst/>
                <a:latin typeface="Calibri" panose="020F0502020204030204" pitchFamily="34" charset="0"/>
                <a:ea typeface="Calibri" panose="020F0502020204030204" pitchFamily="34" charset="0"/>
                <a:cs typeface="Calibri" panose="020F0502020204030204" pitchFamily="34" charset="0"/>
              </a:rPr>
              <a:t> визначитися зі своїми інтересами, здібностями та нахилами; </a:t>
            </a:r>
            <a:r>
              <a:rPr lang="uk-UA" b="1" dirty="0">
                <a:solidFill>
                  <a:schemeClr val="tx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дають змогу побачити переваги навчання у закладах фахової </a:t>
            </a:r>
            <a:r>
              <a:rPr lang="uk-UA" b="1" dirty="0" err="1">
                <a:solidFill>
                  <a:schemeClr val="tx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передвищої</a:t>
            </a:r>
            <a:r>
              <a:rPr lang="uk-UA" b="1" dirty="0">
                <a:solidFill>
                  <a:schemeClr val="tx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освіти, зробити усвідомлений вибір професії, </a:t>
            </a:r>
            <a:r>
              <a:rPr lang="uk-UA" b="1" dirty="0">
                <a:solidFill>
                  <a:schemeClr val="tx2">
                    <a:lumMod val="50000"/>
                  </a:schemeClr>
                </a:solidFill>
                <a:effectLst/>
                <a:latin typeface="Calibri" panose="020F0502020204030204" pitchFamily="34" charset="0"/>
                <a:ea typeface="Calibri" panose="020F0502020204030204" pitchFamily="34" charset="0"/>
                <a:cs typeface="Calibri" panose="020F0502020204030204" pitchFamily="34" charset="0"/>
              </a:rPr>
              <a:t>яка відповідає їхнім особистим потребам та можливостям,</a:t>
            </a:r>
            <a:r>
              <a:rPr lang="uk-UA" b="1" dirty="0">
                <a:solidFill>
                  <a:schemeClr val="tx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підготуватися до успішної кар’єри.</a:t>
            </a:r>
            <a:endParaRPr lang="uk-UA"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360"/>
              </a:spcAft>
            </a:pP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xmlns="" id="{D9CEF1BD-3F75-4715-BD13-1BB97FEEC14A}"/>
              </a:ext>
            </a:extLst>
          </p:cNvPr>
          <p:cNvSpPr txBox="1"/>
          <p:nvPr/>
        </p:nvSpPr>
        <p:spPr>
          <a:xfrm>
            <a:off x="239150" y="0"/>
            <a:ext cx="11718278" cy="954107"/>
          </a:xfrm>
          <a:prstGeom prst="rect">
            <a:avLst/>
          </a:prstGeom>
          <a:noFill/>
        </p:spPr>
        <p:txBody>
          <a:bodyPr wrap="square" rtlCol="0">
            <a:spAutoFit/>
          </a:bodyPr>
          <a:lstStyle/>
          <a:p>
            <a:pPr algn="ctr"/>
            <a:r>
              <a:rPr lang="uk-UA" sz="2800" b="1" dirty="0">
                <a:solidFill>
                  <a:srgbClr val="002060"/>
                </a:solidFill>
              </a:rPr>
              <a:t>Профорієнтаційна робота викладачів у закладах освіти </a:t>
            </a:r>
            <a:r>
              <a:rPr lang="uk-UA" sz="2800" b="1" dirty="0" err="1">
                <a:solidFill>
                  <a:srgbClr val="002060"/>
                </a:solidFill>
              </a:rPr>
              <a:t>Великоберезнянської</a:t>
            </a:r>
            <a:r>
              <a:rPr lang="uk-UA" sz="2800" b="1" dirty="0">
                <a:solidFill>
                  <a:srgbClr val="002060"/>
                </a:solidFill>
              </a:rPr>
              <a:t> та Перечинської територіальних громад  </a:t>
            </a:r>
          </a:p>
        </p:txBody>
      </p:sp>
    </p:spTree>
    <p:extLst>
      <p:ext uri="{BB962C8B-B14F-4D97-AF65-F5344CB8AC3E}">
        <p14:creationId xmlns:p14="http://schemas.microsoft.com/office/powerpoint/2010/main" val="2879515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68" y="0"/>
            <a:ext cx="12206376" cy="6927011"/>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a16="http://schemas.microsoft.com/office/drawing/2014/main" xmlns="" id="{7F6E2BDB-8094-4289-BBCE-4984CF443F1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80607" y="1870328"/>
            <a:ext cx="5949243" cy="4953166"/>
          </a:xfrm>
          <a:prstGeom prst="rect">
            <a:avLst/>
          </a:prstGeom>
          <a:noFill/>
          <a:ln>
            <a:noFill/>
          </a:ln>
        </p:spPr>
      </p:pic>
      <p:sp>
        <p:nvSpPr>
          <p:cNvPr id="2" name="TextBox 1">
            <a:extLst>
              <a:ext uri="{FF2B5EF4-FFF2-40B4-BE49-F238E27FC236}">
                <a16:creationId xmlns:a16="http://schemas.microsoft.com/office/drawing/2014/main" xmlns="" id="{1F5F3589-2C5D-45EC-8FBB-6E6EFD0D0E83}"/>
              </a:ext>
            </a:extLst>
          </p:cNvPr>
          <p:cNvSpPr txBox="1"/>
          <p:nvPr/>
        </p:nvSpPr>
        <p:spPr>
          <a:xfrm>
            <a:off x="5874589" y="767751"/>
            <a:ext cx="184731" cy="369332"/>
          </a:xfrm>
          <a:prstGeom prst="rect">
            <a:avLst/>
          </a:prstGeom>
          <a:noFill/>
        </p:spPr>
        <p:txBody>
          <a:bodyPr wrap="none" rtlCol="0">
            <a:spAutoFit/>
          </a:bodyPr>
          <a:lstStyle/>
          <a:p>
            <a:endParaRPr lang="uk-UA" dirty="0"/>
          </a:p>
        </p:txBody>
      </p:sp>
      <p:sp>
        <p:nvSpPr>
          <p:cNvPr id="5" name="TextBox 4">
            <a:extLst>
              <a:ext uri="{FF2B5EF4-FFF2-40B4-BE49-F238E27FC236}">
                <a16:creationId xmlns:a16="http://schemas.microsoft.com/office/drawing/2014/main" xmlns="" id="{D00EAC8F-E6D6-407E-8987-2A631F313711}"/>
              </a:ext>
            </a:extLst>
          </p:cNvPr>
          <p:cNvSpPr txBox="1"/>
          <p:nvPr/>
        </p:nvSpPr>
        <p:spPr>
          <a:xfrm>
            <a:off x="181155" y="138023"/>
            <a:ext cx="11848695" cy="1261884"/>
          </a:xfrm>
          <a:prstGeom prst="rect">
            <a:avLst/>
          </a:prstGeom>
          <a:noFill/>
        </p:spPr>
        <p:txBody>
          <a:bodyPr wrap="square" rtlCol="0">
            <a:spAutoFit/>
          </a:bodyPr>
          <a:lstStyle/>
          <a:p>
            <a:pPr algn="ctr"/>
            <a:r>
              <a:rPr lang="uk-UA" sz="2800" b="1" dirty="0">
                <a:solidFill>
                  <a:schemeClr val="accent5">
                    <a:lumMod val="75000"/>
                  </a:schemeClr>
                </a:solidFill>
              </a:rPr>
              <a:t>Відкрите заняття з предмету «Захист України» </a:t>
            </a:r>
          </a:p>
          <a:p>
            <a:pPr algn="ctr"/>
            <a:r>
              <a:rPr lang="uk-UA" sz="2400" b="1" dirty="0">
                <a:solidFill>
                  <a:schemeClr val="accent5">
                    <a:lumMod val="75000"/>
                  </a:schemeClr>
                </a:solidFill>
              </a:rPr>
              <a:t>для здобувачів освіти І курсу спеціальностей «Харчові технології», «Туризм та рекреація» проводить викладач </a:t>
            </a:r>
            <a:r>
              <a:rPr lang="uk-UA" sz="2400" b="1" dirty="0" err="1">
                <a:solidFill>
                  <a:schemeClr val="accent5">
                    <a:lumMod val="75000"/>
                  </a:schemeClr>
                </a:solidFill>
              </a:rPr>
              <a:t>Івановчик</a:t>
            </a:r>
            <a:r>
              <a:rPr lang="uk-UA" sz="2400" b="1" dirty="0">
                <a:solidFill>
                  <a:schemeClr val="accent5">
                    <a:lumMod val="75000"/>
                  </a:schemeClr>
                </a:solidFill>
              </a:rPr>
              <a:t> О.М. </a:t>
            </a:r>
          </a:p>
        </p:txBody>
      </p:sp>
      <p:pic>
        <p:nvPicPr>
          <p:cNvPr id="7" name="Рисунок 6">
            <a:extLst>
              <a:ext uri="{FF2B5EF4-FFF2-40B4-BE49-F238E27FC236}">
                <a16:creationId xmlns:a16="http://schemas.microsoft.com/office/drawing/2014/main" xmlns="" id="{AD765D1A-A799-4287-8200-9C885E809DA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2150" y="1835823"/>
            <a:ext cx="5634801" cy="4953166"/>
          </a:xfrm>
          <a:prstGeom prst="rect">
            <a:avLst/>
          </a:prstGeom>
          <a:noFill/>
          <a:ln>
            <a:noFill/>
          </a:ln>
        </p:spPr>
      </p:pic>
    </p:spTree>
    <p:extLst>
      <p:ext uri="{BB962C8B-B14F-4D97-AF65-F5344CB8AC3E}">
        <p14:creationId xmlns:p14="http://schemas.microsoft.com/office/powerpoint/2010/main" val="35685712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5234B075-85DF-4801-8AE8-CA8898CE9B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5415" y="3894565"/>
            <a:ext cx="5661804" cy="2840343"/>
          </a:xfrm>
          <a:prstGeom prst="rect">
            <a:avLst/>
          </a:prstGeom>
          <a:noFill/>
          <a:ln>
            <a:noFill/>
          </a:ln>
        </p:spPr>
      </p:pic>
      <p:sp>
        <p:nvSpPr>
          <p:cNvPr id="2" name="TextBox 1">
            <a:extLst>
              <a:ext uri="{FF2B5EF4-FFF2-40B4-BE49-F238E27FC236}">
                <a16:creationId xmlns:a16="http://schemas.microsoft.com/office/drawing/2014/main" xmlns="" id="{236001FA-3E51-4A48-9CAE-D80492B45554}"/>
              </a:ext>
            </a:extLst>
          </p:cNvPr>
          <p:cNvSpPr txBox="1"/>
          <p:nvPr/>
        </p:nvSpPr>
        <p:spPr>
          <a:xfrm flipH="1">
            <a:off x="5460521" y="826272"/>
            <a:ext cx="3200400" cy="369332"/>
          </a:xfrm>
          <a:prstGeom prst="rect">
            <a:avLst/>
          </a:prstGeom>
          <a:noFill/>
        </p:spPr>
        <p:txBody>
          <a:bodyPr wrap="square" rtlCol="0">
            <a:spAutoFit/>
          </a:bodyPr>
          <a:lstStyle/>
          <a:p>
            <a:endParaRPr lang="uk-UA" dirty="0"/>
          </a:p>
        </p:txBody>
      </p:sp>
      <p:sp>
        <p:nvSpPr>
          <p:cNvPr id="6" name="TextBox 5">
            <a:extLst>
              <a:ext uri="{FF2B5EF4-FFF2-40B4-BE49-F238E27FC236}">
                <a16:creationId xmlns:a16="http://schemas.microsoft.com/office/drawing/2014/main" xmlns="" id="{46BD0D38-A628-42A6-8A3E-69B23B483159}"/>
              </a:ext>
            </a:extLst>
          </p:cNvPr>
          <p:cNvSpPr txBox="1"/>
          <p:nvPr/>
        </p:nvSpPr>
        <p:spPr>
          <a:xfrm>
            <a:off x="0" y="59024"/>
            <a:ext cx="11913577" cy="1182503"/>
          </a:xfrm>
          <a:prstGeom prst="rect">
            <a:avLst/>
          </a:prstGeom>
          <a:noFill/>
        </p:spPr>
        <p:txBody>
          <a:bodyPr wrap="square">
            <a:spAutoFit/>
          </a:bodyPr>
          <a:lstStyle/>
          <a:p>
            <a:pPr algn="ctr" fontAlgn="base">
              <a:lnSpc>
                <a:spcPct val="115000"/>
              </a:lnSpc>
              <a:spcAft>
                <a:spcPts val="1000"/>
              </a:spcAft>
            </a:pPr>
            <a:r>
              <a:rPr lang="uk-UA" sz="2800" b="1" dirty="0">
                <a:solidFill>
                  <a:srgbClr val="002060"/>
                </a:solidFill>
                <a:effectLst/>
                <a:ea typeface="Calibri" panose="020F0502020204030204" pitchFamily="34" charset="0"/>
                <a:cs typeface="Times New Roman" panose="02020603050405020304" pitchFamily="18" charset="0"/>
              </a:rPr>
              <a:t>Виховна робота- невід'ємна складова освітнього процесу </a:t>
            </a:r>
          </a:p>
          <a:p>
            <a:pPr algn="ctr" fontAlgn="base">
              <a:lnSpc>
                <a:spcPct val="115000"/>
              </a:lnSpc>
              <a:spcAft>
                <a:spcPts val="1000"/>
              </a:spcAft>
            </a:pPr>
            <a:r>
              <a:rPr lang="uk-UA" sz="2800" b="1" dirty="0">
                <a:solidFill>
                  <a:schemeClr val="accent4">
                    <a:lumMod val="50000"/>
                  </a:schemeClr>
                </a:solidFill>
                <a:effectLst/>
                <a:ea typeface="Calibri" panose="020F0502020204030204" pitchFamily="34" charset="0"/>
                <a:cs typeface="Times New Roman" panose="02020603050405020304" pitchFamily="18" charset="0"/>
              </a:rPr>
              <a:t>Профілактичний освітній захід «Міфи про наркотики»</a:t>
            </a:r>
          </a:p>
        </p:txBody>
      </p:sp>
      <p:pic>
        <p:nvPicPr>
          <p:cNvPr id="7" name="Рисунок 6">
            <a:extLst>
              <a:ext uri="{FF2B5EF4-FFF2-40B4-BE49-F238E27FC236}">
                <a16:creationId xmlns:a16="http://schemas.microsoft.com/office/drawing/2014/main" xmlns="" id="{1AB04F23-D2AB-43AD-81B0-4056DAB0EE0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2635" y="1236182"/>
            <a:ext cx="3712233" cy="2608582"/>
          </a:xfrm>
          <a:prstGeom prst="rect">
            <a:avLst/>
          </a:prstGeom>
          <a:noFill/>
          <a:ln>
            <a:noFill/>
          </a:ln>
        </p:spPr>
      </p:pic>
      <p:pic>
        <p:nvPicPr>
          <p:cNvPr id="9" name="Рисунок 8">
            <a:extLst>
              <a:ext uri="{FF2B5EF4-FFF2-40B4-BE49-F238E27FC236}">
                <a16:creationId xmlns:a16="http://schemas.microsoft.com/office/drawing/2014/main" xmlns="" id="{54EC980E-FA93-4A08-A1F0-22B21794843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531525" y="1236182"/>
            <a:ext cx="3533086" cy="2555828"/>
          </a:xfrm>
          <a:prstGeom prst="rect">
            <a:avLst/>
          </a:prstGeom>
          <a:noFill/>
          <a:ln>
            <a:noFill/>
          </a:ln>
        </p:spPr>
      </p:pic>
      <p:sp>
        <p:nvSpPr>
          <p:cNvPr id="11" name="TextBox 10">
            <a:extLst>
              <a:ext uri="{FF2B5EF4-FFF2-40B4-BE49-F238E27FC236}">
                <a16:creationId xmlns:a16="http://schemas.microsoft.com/office/drawing/2014/main" xmlns="" id="{65B8B299-59DF-4F6D-9069-05D5A985DE4F}"/>
              </a:ext>
            </a:extLst>
          </p:cNvPr>
          <p:cNvSpPr txBox="1"/>
          <p:nvPr/>
        </p:nvSpPr>
        <p:spPr>
          <a:xfrm>
            <a:off x="3921369" y="1236182"/>
            <a:ext cx="5046090" cy="2622000"/>
          </a:xfrm>
          <a:prstGeom prst="rect">
            <a:avLst/>
          </a:prstGeom>
          <a:noFill/>
        </p:spPr>
        <p:txBody>
          <a:bodyPr wrap="square">
            <a:spAutoFit/>
          </a:bodyPr>
          <a:lstStyle/>
          <a:p>
            <a:pPr>
              <a:lnSpc>
                <a:spcPct val="115000"/>
              </a:lnSpc>
              <a:spcAft>
                <a:spcPts val="1000"/>
              </a:spcAft>
            </a:pP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Зустріч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здобувачів</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освіти</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спеціальностей</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Харчові</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технології</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та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Фінанси</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банківська</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справа,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страхування</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та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фондовий</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ринок</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з представниками</a:t>
            </a:r>
            <a:r>
              <a:rPr lang="en-US"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Західної Інституції Терапії </a:t>
            </a:r>
            <a:r>
              <a:rPr lang="uk-UA" sz="1800" b="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Залежностей</a:t>
            </a:r>
            <a:r>
              <a:rPr lang="uk-UA"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READA</a:t>
            </a:r>
            <a:r>
              <a:rPr lang="uk-UA"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t>
            </a:r>
            <a:r>
              <a:rPr lang="en-US"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Василем СМОЛАНКОЮ</a:t>
            </a:r>
            <a:r>
              <a:rPr lang="uk-UA"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en-US"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Євгенієм ЗИКОВИМ</a:t>
            </a:r>
            <a:r>
              <a:rPr lang="uk-UA"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en-US"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Олегом КОНДРАТЬЄВИМ</a:t>
            </a: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організована  викладачами хімії Ганною </a:t>
            </a:r>
            <a:r>
              <a:rPr lang="ru-RU"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ЧЕРНОБУК </a:t>
            </a: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та </a:t>
            </a:r>
            <a:r>
              <a:rPr lang="en-US"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Ерікою</a:t>
            </a:r>
            <a:r>
              <a:rPr lang="ru-RU"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ОГАРЬ</a:t>
            </a:r>
            <a:r>
              <a:rPr lang="en-US"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uk-UA"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a:extLst>
              <a:ext uri="{FF2B5EF4-FFF2-40B4-BE49-F238E27FC236}">
                <a16:creationId xmlns:a16="http://schemas.microsoft.com/office/drawing/2014/main" xmlns="" id="{0F7EA765-E022-43C5-A1F6-344957EF4F4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30858" y="3906277"/>
            <a:ext cx="5273750" cy="2840343"/>
          </a:xfrm>
          <a:prstGeom prst="rect">
            <a:avLst/>
          </a:prstGeom>
          <a:noFill/>
          <a:ln>
            <a:noFill/>
          </a:ln>
        </p:spPr>
      </p:pic>
    </p:spTree>
    <p:extLst>
      <p:ext uri="{BB962C8B-B14F-4D97-AF65-F5344CB8AC3E}">
        <p14:creationId xmlns:p14="http://schemas.microsoft.com/office/powerpoint/2010/main" val="5801531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98177"/>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D7687F60-C8FF-43EB-AB29-4C2CFD95FC5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891" y="1055077"/>
            <a:ext cx="5737704" cy="5802923"/>
          </a:xfrm>
          <a:prstGeom prst="rect">
            <a:avLst/>
          </a:prstGeom>
          <a:noFill/>
          <a:ln>
            <a:noFill/>
          </a:ln>
        </p:spPr>
      </p:pic>
      <p:pic>
        <p:nvPicPr>
          <p:cNvPr id="4" name="Рисунок 3">
            <a:extLst>
              <a:ext uri="{FF2B5EF4-FFF2-40B4-BE49-F238E27FC236}">
                <a16:creationId xmlns:a16="http://schemas.microsoft.com/office/drawing/2014/main" xmlns="" id="{16F291AC-2361-46AC-A0DD-923ADF6E139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52225" y="1055077"/>
            <a:ext cx="3248806" cy="2351735"/>
          </a:xfrm>
          <a:prstGeom prst="rect">
            <a:avLst/>
          </a:prstGeom>
          <a:noFill/>
          <a:ln>
            <a:noFill/>
          </a:ln>
        </p:spPr>
      </p:pic>
      <p:pic>
        <p:nvPicPr>
          <p:cNvPr id="5" name="Рисунок 4">
            <a:extLst>
              <a:ext uri="{FF2B5EF4-FFF2-40B4-BE49-F238E27FC236}">
                <a16:creationId xmlns:a16="http://schemas.microsoft.com/office/drawing/2014/main" xmlns="" id="{1D66C87C-412D-4CFC-B32B-E835352C0BA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23338" y="1055077"/>
            <a:ext cx="2995633" cy="2351735"/>
          </a:xfrm>
          <a:prstGeom prst="rect">
            <a:avLst/>
          </a:prstGeom>
          <a:noFill/>
          <a:ln>
            <a:noFill/>
          </a:ln>
        </p:spPr>
      </p:pic>
      <p:sp>
        <p:nvSpPr>
          <p:cNvPr id="8" name="TextBox 7">
            <a:extLst>
              <a:ext uri="{FF2B5EF4-FFF2-40B4-BE49-F238E27FC236}">
                <a16:creationId xmlns:a16="http://schemas.microsoft.com/office/drawing/2014/main" xmlns="" id="{29C641F9-4BA0-45F7-8D23-5163E260C972}"/>
              </a:ext>
            </a:extLst>
          </p:cNvPr>
          <p:cNvSpPr txBox="1"/>
          <p:nvPr/>
        </p:nvSpPr>
        <p:spPr>
          <a:xfrm>
            <a:off x="-94891" y="138023"/>
            <a:ext cx="12094232" cy="1047274"/>
          </a:xfrm>
          <a:prstGeom prst="rect">
            <a:avLst/>
          </a:prstGeom>
          <a:noFill/>
        </p:spPr>
        <p:txBody>
          <a:bodyPr wrap="square">
            <a:spAutoFit/>
          </a:bodyPr>
          <a:lstStyle/>
          <a:p>
            <a:pPr algn="ctr" fontAlgn="base">
              <a:lnSpc>
                <a:spcPct val="115000"/>
              </a:lnSpc>
              <a:spcAft>
                <a:spcPts val="1000"/>
              </a:spcAft>
            </a:pPr>
            <a:r>
              <a:rPr lang="uk-UA" sz="2800" b="1" dirty="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Пізнавальний, веселий та захоплюючий захід</a:t>
            </a:r>
            <a:r>
              <a:rPr lang="uk-UA" sz="2800" dirty="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 </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«День числа </a:t>
            </a: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Пі</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a:p>
            <a:pPr algn="ctr" fontAlgn="base">
              <a:lnSpc>
                <a:spcPct val="115000"/>
              </a:lnSpc>
              <a:spcAft>
                <a:spcPts val="1000"/>
              </a:spcAft>
            </a:pPr>
            <a:r>
              <a:rPr lang="uk-UA"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uk-UA" sz="105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xmlns="" id="{2EB01E6B-32C6-4991-9F8D-31C5B4FFF89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28924" y="3429000"/>
            <a:ext cx="6166747" cy="3469177"/>
          </a:xfrm>
          <a:prstGeom prst="rect">
            <a:avLst/>
          </a:prstGeom>
          <a:noFill/>
          <a:ln>
            <a:noFill/>
          </a:ln>
        </p:spPr>
      </p:pic>
    </p:spTree>
    <p:extLst>
      <p:ext uri="{BB962C8B-B14F-4D97-AF65-F5344CB8AC3E}">
        <p14:creationId xmlns:p14="http://schemas.microsoft.com/office/powerpoint/2010/main" val="33051065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09423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a16="http://schemas.microsoft.com/office/drawing/2014/main" xmlns="" id="{0DB0480D-9740-47F2-9136-339FE08020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959" y="569344"/>
            <a:ext cx="5716438" cy="5719312"/>
          </a:xfrm>
          <a:prstGeom prst="rect">
            <a:avLst/>
          </a:prstGeom>
          <a:noFill/>
          <a:ln>
            <a:noFill/>
          </a:ln>
        </p:spPr>
      </p:pic>
      <p:pic>
        <p:nvPicPr>
          <p:cNvPr id="5" name="Рисунок 4">
            <a:extLst>
              <a:ext uri="{FF2B5EF4-FFF2-40B4-BE49-F238E27FC236}">
                <a16:creationId xmlns:a16="http://schemas.microsoft.com/office/drawing/2014/main" xmlns="" id="{6239F6E8-7BB6-4585-A102-17614D291D9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40355" y="569345"/>
            <a:ext cx="6155917" cy="5650300"/>
          </a:xfrm>
          <a:prstGeom prst="rect">
            <a:avLst/>
          </a:prstGeom>
          <a:noFill/>
          <a:ln>
            <a:noFill/>
          </a:ln>
        </p:spPr>
      </p:pic>
    </p:spTree>
    <p:extLst>
      <p:ext uri="{BB962C8B-B14F-4D97-AF65-F5344CB8AC3E}">
        <p14:creationId xmlns:p14="http://schemas.microsoft.com/office/powerpoint/2010/main" val="6920018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A8C93338-1036-4BA3-B8F3-C2AC8030965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44881" y="51142"/>
            <a:ext cx="5842661" cy="3349673"/>
          </a:xfrm>
          <a:prstGeom prst="rect">
            <a:avLst/>
          </a:prstGeom>
          <a:noFill/>
          <a:ln>
            <a:noFill/>
          </a:ln>
        </p:spPr>
      </p:pic>
      <p:pic>
        <p:nvPicPr>
          <p:cNvPr id="4" name="Рисунок 3">
            <a:extLst>
              <a:ext uri="{FF2B5EF4-FFF2-40B4-BE49-F238E27FC236}">
                <a16:creationId xmlns:a16="http://schemas.microsoft.com/office/drawing/2014/main" xmlns="" id="{E4DE2C45-BD3F-4109-996C-E50B3471671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765" y="3519805"/>
            <a:ext cx="5940425" cy="3338195"/>
          </a:xfrm>
          <a:prstGeom prst="rect">
            <a:avLst/>
          </a:prstGeom>
          <a:noFill/>
          <a:ln>
            <a:noFill/>
          </a:ln>
        </p:spPr>
      </p:pic>
      <p:pic>
        <p:nvPicPr>
          <p:cNvPr id="5" name="Рисунок 4">
            <a:extLst>
              <a:ext uri="{FF2B5EF4-FFF2-40B4-BE49-F238E27FC236}">
                <a16:creationId xmlns:a16="http://schemas.microsoft.com/office/drawing/2014/main" xmlns="" id="{C95F27CD-4EBA-4542-8987-1AD0C970324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3519805"/>
            <a:ext cx="5935001" cy="3338195"/>
          </a:xfrm>
          <a:prstGeom prst="rect">
            <a:avLst/>
          </a:prstGeom>
          <a:noFill/>
          <a:ln>
            <a:noFill/>
          </a:ln>
        </p:spPr>
      </p:pic>
      <p:sp>
        <p:nvSpPr>
          <p:cNvPr id="8" name="TextBox 7">
            <a:extLst>
              <a:ext uri="{FF2B5EF4-FFF2-40B4-BE49-F238E27FC236}">
                <a16:creationId xmlns:a16="http://schemas.microsoft.com/office/drawing/2014/main" xmlns="" id="{D11AA949-58E8-4FEF-9421-1C5792083ECC}"/>
              </a:ext>
            </a:extLst>
          </p:cNvPr>
          <p:cNvSpPr txBox="1"/>
          <p:nvPr/>
        </p:nvSpPr>
        <p:spPr>
          <a:xfrm>
            <a:off x="281354" y="386861"/>
            <a:ext cx="5659070" cy="3385542"/>
          </a:xfrm>
          <a:prstGeom prst="rect">
            <a:avLst/>
          </a:prstGeom>
          <a:noFill/>
        </p:spPr>
        <p:txBody>
          <a:bodyPr wrap="square">
            <a:spAutoFit/>
          </a:bodyPr>
          <a:lstStyle/>
          <a:p>
            <a:pPr>
              <a:lnSpc>
                <a:spcPct val="115000"/>
              </a:lnSpc>
              <a:spcAft>
                <a:spcPts val="1000"/>
              </a:spcAft>
            </a:pPr>
            <a:r>
              <a:rPr lang="ru-RU" b="1"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День числа </a:t>
            </a:r>
            <a:r>
              <a:rPr lang="ru-RU" b="1" dirty="0" err="1">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Пі</a:t>
            </a:r>
            <a:r>
              <a:rPr lang="ru-RU" b="1"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чудова</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можливість</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відзначити</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красу та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важливість</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математики,  </a:t>
            </a:r>
            <a:r>
              <a:rPr lang="uk-UA"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збагатити свої знання</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про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одне</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з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найзагадковіших</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чисел у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природі</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a:t>
            </a:r>
            <a:r>
              <a:rPr lang="uk-UA" b="1"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Учасники</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дізналися</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багато</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нового </a:t>
            </a:r>
            <a:r>
              <a:rPr lang="uk-UA"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та цікавого </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про число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Пі</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брали участь у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вікторинах</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конкурсах</a:t>
            </a:r>
            <a:r>
              <a:rPr lang="uk-UA"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і</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змаганні</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на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запам’ятовування</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цифр числа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Пі</a:t>
            </a:r>
            <a:r>
              <a:rPr lang="uk-UA"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проявили свою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кмітливість</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творчість</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і </a:t>
            </a:r>
            <a:r>
              <a:rPr lang="ru-RU" b="1" dirty="0" err="1">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любов</a:t>
            </a:r>
            <a:r>
              <a:rPr lang="ru-RU"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до математики. </a:t>
            </a:r>
            <a:endParaRPr lang="uk-UA"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uk-UA"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0481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4707EBC7-353B-4F19-84A7-AA3CFDF2E602}"/>
              </a:ext>
            </a:extLst>
          </p:cNvPr>
          <p:cNvSpPr txBox="1"/>
          <p:nvPr/>
        </p:nvSpPr>
        <p:spPr>
          <a:xfrm>
            <a:off x="5240215" y="808892"/>
            <a:ext cx="5345723" cy="369332"/>
          </a:xfrm>
          <a:prstGeom prst="rect">
            <a:avLst/>
          </a:prstGeom>
          <a:noFill/>
        </p:spPr>
        <p:txBody>
          <a:bodyPr wrap="square" rtlCol="0">
            <a:spAutoFit/>
          </a:bodyPr>
          <a:lstStyle/>
          <a:p>
            <a:endParaRPr lang="uk-UA" dirty="0"/>
          </a:p>
        </p:txBody>
      </p:sp>
      <p:sp>
        <p:nvSpPr>
          <p:cNvPr id="3" name="TextBox 2">
            <a:extLst>
              <a:ext uri="{FF2B5EF4-FFF2-40B4-BE49-F238E27FC236}">
                <a16:creationId xmlns:a16="http://schemas.microsoft.com/office/drawing/2014/main" xmlns="" id="{36CBCE46-84E9-4B04-9BD0-72A4E36EE284}"/>
              </a:ext>
            </a:extLst>
          </p:cNvPr>
          <p:cNvSpPr txBox="1"/>
          <p:nvPr/>
        </p:nvSpPr>
        <p:spPr>
          <a:xfrm>
            <a:off x="3634153" y="1178224"/>
            <a:ext cx="6740864" cy="369332"/>
          </a:xfrm>
          <a:prstGeom prst="rect">
            <a:avLst/>
          </a:prstGeom>
          <a:noFill/>
        </p:spPr>
        <p:txBody>
          <a:bodyPr wrap="square" rtlCol="0">
            <a:spAutoFit/>
          </a:bodyPr>
          <a:lstStyle/>
          <a:p>
            <a:endParaRPr lang="uk-UA" dirty="0"/>
          </a:p>
        </p:txBody>
      </p:sp>
      <p:sp>
        <p:nvSpPr>
          <p:cNvPr id="7" name="TextBox 6">
            <a:extLst>
              <a:ext uri="{FF2B5EF4-FFF2-40B4-BE49-F238E27FC236}">
                <a16:creationId xmlns:a16="http://schemas.microsoft.com/office/drawing/2014/main" xmlns="" id="{6C00B4EF-3566-465B-BCBF-933FF81C81F7}"/>
              </a:ext>
            </a:extLst>
          </p:cNvPr>
          <p:cNvSpPr txBox="1"/>
          <p:nvPr/>
        </p:nvSpPr>
        <p:spPr>
          <a:xfrm>
            <a:off x="202223" y="149469"/>
            <a:ext cx="11684977" cy="555986"/>
          </a:xfrm>
          <a:prstGeom prst="rect">
            <a:avLst/>
          </a:prstGeom>
          <a:noFill/>
        </p:spPr>
        <p:txBody>
          <a:bodyPr wrap="square">
            <a:spAutoFit/>
          </a:bodyPr>
          <a:lstStyle/>
          <a:p>
            <a:pPr algn="ctr" fontAlgn="base">
              <a:lnSpc>
                <a:spcPct val="115000"/>
              </a:lnSpc>
              <a:spcAft>
                <a:spcPts val="1000"/>
              </a:spcAft>
            </a:pP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Майбутні</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ресторатори</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на </a:t>
            </a: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екскурсії</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в </a:t>
            </a: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Chili</a:t>
            </a:r>
            <a:r>
              <a:rPr lang="ru-RU" sz="28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8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Pizza</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xmlns="" id="{F379EEF2-ADA3-4CB1-9DBB-64D68E1DEA2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68433" y="3635047"/>
            <a:ext cx="3935395" cy="3112477"/>
          </a:xfrm>
          <a:prstGeom prst="rect">
            <a:avLst/>
          </a:prstGeom>
          <a:noFill/>
          <a:ln>
            <a:noFill/>
          </a:ln>
        </p:spPr>
      </p:pic>
      <p:pic>
        <p:nvPicPr>
          <p:cNvPr id="8" name="Рисунок 7">
            <a:extLst>
              <a:ext uri="{FF2B5EF4-FFF2-40B4-BE49-F238E27FC236}">
                <a16:creationId xmlns:a16="http://schemas.microsoft.com/office/drawing/2014/main" xmlns="" id="{9E6E525E-8A07-4DDA-898A-67158FB59FE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06408" y="1362808"/>
            <a:ext cx="4783014" cy="5384716"/>
          </a:xfrm>
          <a:prstGeom prst="rect">
            <a:avLst/>
          </a:prstGeom>
          <a:noFill/>
          <a:ln>
            <a:noFill/>
          </a:ln>
        </p:spPr>
      </p:pic>
      <p:pic>
        <p:nvPicPr>
          <p:cNvPr id="9" name="Рисунок 8">
            <a:extLst>
              <a:ext uri="{FF2B5EF4-FFF2-40B4-BE49-F238E27FC236}">
                <a16:creationId xmlns:a16="http://schemas.microsoft.com/office/drawing/2014/main" xmlns="" id="{572DEFD1-4715-49FF-99C0-54022740088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308" y="3668881"/>
            <a:ext cx="3101340" cy="3102610"/>
          </a:xfrm>
          <a:prstGeom prst="rect">
            <a:avLst/>
          </a:prstGeom>
          <a:noFill/>
          <a:ln>
            <a:noFill/>
          </a:ln>
        </p:spPr>
      </p:pic>
      <p:sp>
        <p:nvSpPr>
          <p:cNvPr id="11" name="TextBox 10">
            <a:extLst>
              <a:ext uri="{FF2B5EF4-FFF2-40B4-BE49-F238E27FC236}">
                <a16:creationId xmlns:a16="http://schemas.microsoft.com/office/drawing/2014/main" xmlns="" id="{80579D0D-4A81-41C4-92BD-A7F0AEFB1A5F}"/>
              </a:ext>
            </a:extLst>
          </p:cNvPr>
          <p:cNvSpPr txBox="1"/>
          <p:nvPr/>
        </p:nvSpPr>
        <p:spPr>
          <a:xfrm>
            <a:off x="102579" y="1099038"/>
            <a:ext cx="6992908" cy="2755113"/>
          </a:xfrm>
          <a:prstGeom prst="rect">
            <a:avLst/>
          </a:prstGeom>
          <a:noFill/>
        </p:spPr>
        <p:txBody>
          <a:bodyPr wrap="square">
            <a:spAutoFit/>
          </a:bodyPr>
          <a:lstStyle/>
          <a:p>
            <a:pPr>
              <a:spcAft>
                <a:spcPts val="1000"/>
              </a:spcAft>
            </a:pP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З</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добувачі</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освіти</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І курсу ТОРБ “А” разом з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академнаставником</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Ерікою</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ОГАРЬ на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ознайомчій</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екскурсії</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в одному з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ресторанів</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мережі</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Chili</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Pizza</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uk-UA" sz="1200" dirty="0">
                <a:latin typeface="Calibri" panose="020F0502020204030204" pitchFamily="34" charset="0"/>
                <a:ea typeface="Calibri" panose="020F0502020204030204" pitchFamily="34" charset="0"/>
                <a:cs typeface="Times New Roman" panose="02020603050405020304" pitchFamily="18"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Майбутні</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фахівці</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у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сфері</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ресторанного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бізнесу</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отримали</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унікальну</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можливість</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на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власні</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очі</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побачити</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роботу закладу, </a:t>
            </a: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ознайомитися з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його</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меню </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та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фірмовими</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стравами</a:t>
            </a: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п</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роаналізува</a:t>
            </a: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ти </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особливості</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форм і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методів</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обслуговування</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гостей,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що</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є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важливою</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складовою</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у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підготовці</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висококласних</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спеціалістів</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ресторанного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господарства</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862423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03"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356E2B50-AD70-4552-9621-169C3BCF862F}"/>
              </a:ext>
            </a:extLst>
          </p:cNvPr>
          <p:cNvSpPr txBox="1"/>
          <p:nvPr/>
        </p:nvSpPr>
        <p:spPr>
          <a:xfrm>
            <a:off x="5736566" y="785004"/>
            <a:ext cx="184731" cy="369332"/>
          </a:xfrm>
          <a:prstGeom prst="rect">
            <a:avLst/>
          </a:prstGeom>
          <a:noFill/>
        </p:spPr>
        <p:txBody>
          <a:bodyPr wrap="none" rtlCol="0">
            <a:spAutoFit/>
          </a:bodyPr>
          <a:lstStyle/>
          <a:p>
            <a:endParaRPr lang="uk-UA" dirty="0"/>
          </a:p>
        </p:txBody>
      </p:sp>
      <p:sp>
        <p:nvSpPr>
          <p:cNvPr id="5" name="TextBox 4">
            <a:extLst>
              <a:ext uri="{FF2B5EF4-FFF2-40B4-BE49-F238E27FC236}">
                <a16:creationId xmlns:a16="http://schemas.microsoft.com/office/drawing/2014/main" xmlns="" id="{46EBB499-1C37-421A-8197-52C752E8E080}"/>
              </a:ext>
            </a:extLst>
          </p:cNvPr>
          <p:cNvSpPr txBox="1"/>
          <p:nvPr/>
        </p:nvSpPr>
        <p:spPr>
          <a:xfrm>
            <a:off x="60385" y="103518"/>
            <a:ext cx="11895825" cy="1082348"/>
          </a:xfrm>
          <a:prstGeom prst="rect">
            <a:avLst/>
          </a:prstGeom>
          <a:noFill/>
        </p:spPr>
        <p:txBody>
          <a:bodyPr wrap="square">
            <a:spAutoFit/>
          </a:bodyPr>
          <a:lstStyle/>
          <a:p>
            <a:pPr algn="ctr">
              <a:spcAft>
                <a:spcPts val="1000"/>
              </a:spcAft>
            </a:pPr>
            <a:r>
              <a:rPr lang="uk-UA" sz="2800" b="1" dirty="0">
                <a:solidFill>
                  <a:schemeClr val="accent4">
                    <a:lumMod val="75000"/>
                  </a:schemeClr>
                </a:solidFill>
                <a:effectLst/>
                <a:ea typeface="Calibri" panose="020F0502020204030204" pitchFamily="34" charset="0"/>
                <a:cs typeface="Times New Roman" panose="02020603050405020304" pitchFamily="18" charset="0"/>
              </a:rPr>
              <a:t>Участь студентів у літературно-</a:t>
            </a:r>
            <a:r>
              <a:rPr lang="uk-UA" sz="2800" b="1" dirty="0" err="1">
                <a:solidFill>
                  <a:schemeClr val="accent4">
                    <a:lumMod val="75000"/>
                  </a:schemeClr>
                </a:solidFill>
                <a:effectLst/>
                <a:ea typeface="Calibri" panose="020F0502020204030204" pitchFamily="34" charset="0"/>
                <a:cs typeface="Times New Roman" panose="02020603050405020304" pitchFamily="18" charset="0"/>
              </a:rPr>
              <a:t>мовному</a:t>
            </a:r>
            <a:r>
              <a:rPr lang="uk-UA" sz="2800" b="1" dirty="0">
                <a:solidFill>
                  <a:schemeClr val="accent4">
                    <a:lumMod val="75000"/>
                  </a:schemeClr>
                </a:solidFill>
                <a:effectLst/>
                <a:ea typeface="Calibri" panose="020F0502020204030204" pitchFamily="34" charset="0"/>
                <a:cs typeface="Times New Roman" panose="02020603050405020304" pitchFamily="18" charset="0"/>
              </a:rPr>
              <a:t> квесті до </a:t>
            </a:r>
            <a:endParaRPr lang="uk-UA" sz="2800" dirty="0">
              <a:solidFill>
                <a:schemeClr val="accent4">
                  <a:lumMod val="75000"/>
                </a:schemeClr>
              </a:solidFill>
              <a:effectLst/>
              <a:ea typeface="Calibri" panose="020F0502020204030204" pitchFamily="34" charset="0"/>
              <a:cs typeface="Times New Roman" panose="02020603050405020304" pitchFamily="18" charset="0"/>
            </a:endParaRPr>
          </a:p>
          <a:p>
            <a:pPr algn="ctr">
              <a:spcAft>
                <a:spcPts val="1000"/>
              </a:spcAft>
            </a:pPr>
            <a:r>
              <a:rPr lang="uk-UA" sz="2800" b="1" dirty="0">
                <a:solidFill>
                  <a:schemeClr val="accent4">
                    <a:lumMod val="75000"/>
                  </a:schemeClr>
                </a:solidFill>
                <a:effectLst/>
                <a:ea typeface="Calibri" panose="020F0502020204030204" pitchFamily="34" charset="0"/>
                <a:cs typeface="Times New Roman" panose="02020603050405020304" pitchFamily="18" charset="0"/>
              </a:rPr>
              <a:t>Дня української писемності та мови</a:t>
            </a:r>
            <a:endParaRPr lang="uk-UA" sz="2800" dirty="0">
              <a:solidFill>
                <a:schemeClr val="accent4">
                  <a:lumMod val="75000"/>
                </a:schemeClr>
              </a:solidFill>
              <a:effectLst/>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xmlns="" id="{FD6BE1F8-FBA5-4915-BD8E-3125712B7E4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833" y="1113045"/>
            <a:ext cx="2852385" cy="2907206"/>
          </a:xfrm>
          <a:prstGeom prst="rect">
            <a:avLst/>
          </a:prstGeom>
          <a:noFill/>
          <a:ln>
            <a:noFill/>
          </a:ln>
        </p:spPr>
      </p:pic>
      <p:pic>
        <p:nvPicPr>
          <p:cNvPr id="7" name="Рисунок 6">
            <a:extLst>
              <a:ext uri="{FF2B5EF4-FFF2-40B4-BE49-F238E27FC236}">
                <a16:creationId xmlns:a16="http://schemas.microsoft.com/office/drawing/2014/main" xmlns="" id="{35ACA3D0-187B-4F29-BBAA-F55390FCD86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92228" y="1154336"/>
            <a:ext cx="3291938" cy="2661525"/>
          </a:xfrm>
          <a:prstGeom prst="rect">
            <a:avLst/>
          </a:prstGeom>
          <a:noFill/>
          <a:ln>
            <a:noFill/>
          </a:ln>
        </p:spPr>
      </p:pic>
      <p:pic>
        <p:nvPicPr>
          <p:cNvPr id="8" name="Рисунок 7">
            <a:extLst>
              <a:ext uri="{FF2B5EF4-FFF2-40B4-BE49-F238E27FC236}">
                <a16:creationId xmlns:a16="http://schemas.microsoft.com/office/drawing/2014/main" xmlns="" id="{05BE84CC-3542-4EC0-AF3B-06C9A338F37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11895" y="1634836"/>
            <a:ext cx="5591319" cy="5119646"/>
          </a:xfrm>
          <a:prstGeom prst="rect">
            <a:avLst/>
          </a:prstGeom>
          <a:noFill/>
          <a:ln>
            <a:noFill/>
          </a:ln>
        </p:spPr>
      </p:pic>
      <p:sp>
        <p:nvSpPr>
          <p:cNvPr id="10" name="TextBox 9">
            <a:extLst>
              <a:ext uri="{FF2B5EF4-FFF2-40B4-BE49-F238E27FC236}">
                <a16:creationId xmlns:a16="http://schemas.microsoft.com/office/drawing/2014/main" xmlns="" id="{EB77E9D2-6B8B-445B-A281-090036D36CF3}"/>
              </a:ext>
            </a:extLst>
          </p:cNvPr>
          <p:cNvSpPr txBox="1"/>
          <p:nvPr/>
        </p:nvSpPr>
        <p:spPr>
          <a:xfrm>
            <a:off x="-87703" y="4042311"/>
            <a:ext cx="3371028" cy="2400657"/>
          </a:xfrm>
          <a:prstGeom prst="rect">
            <a:avLst/>
          </a:prstGeom>
          <a:noFill/>
        </p:spPr>
        <p:txBody>
          <a:bodyPr wrap="square">
            <a:spAutoFit/>
          </a:bodyPr>
          <a:lstStyle/>
          <a:p>
            <a:pPr>
              <a:spcAft>
                <a:spcPts val="1000"/>
              </a:spcAft>
            </a:pPr>
            <a:r>
              <a:rPr lang="uk-UA" sz="1500" b="1" dirty="0">
                <a:solidFill>
                  <a:schemeClr val="accent1">
                    <a:lumMod val="50000"/>
                  </a:schemeClr>
                </a:solidFill>
                <a:effectLst/>
                <a:ea typeface="Calibri" panose="020F0502020204030204" pitchFamily="34" charset="0"/>
                <a:cs typeface="Times New Roman" panose="02020603050405020304" pitchFamily="18" charset="0"/>
              </a:rPr>
              <a:t>Студенти ІІІ курсу спеціальності «Підприємництво, торгівля та біржова діяльність» разом з </a:t>
            </a:r>
            <a:r>
              <a:rPr lang="uk-UA" sz="1500" b="1" dirty="0" err="1">
                <a:solidFill>
                  <a:schemeClr val="accent1">
                    <a:lumMod val="50000"/>
                  </a:schemeClr>
                </a:solidFill>
                <a:effectLst/>
                <a:ea typeface="Calibri" panose="020F0502020204030204" pitchFamily="34" charset="0"/>
                <a:cs typeface="Times New Roman" panose="02020603050405020304" pitchFamily="18" charset="0"/>
              </a:rPr>
              <a:t>академнаставником</a:t>
            </a:r>
            <a:r>
              <a:rPr lang="uk-UA" sz="1500" b="1" dirty="0">
                <a:solidFill>
                  <a:schemeClr val="accent1">
                    <a:lumMod val="50000"/>
                  </a:schemeClr>
                </a:solidFill>
                <a:effectLst/>
                <a:ea typeface="Calibri" panose="020F0502020204030204" pitchFamily="34" charset="0"/>
                <a:cs typeface="Times New Roman" panose="02020603050405020304" pitchFamily="18" charset="0"/>
              </a:rPr>
              <a:t> Ганною </a:t>
            </a:r>
            <a:r>
              <a:rPr lang="uk-UA" sz="1500" b="1" dirty="0">
                <a:solidFill>
                  <a:schemeClr val="accent1">
                    <a:lumMod val="50000"/>
                  </a:schemeClr>
                </a:solidFill>
                <a:ea typeface="Calibri" panose="020F0502020204030204" pitchFamily="34" charset="0"/>
                <a:cs typeface="Times New Roman" panose="02020603050405020304" pitchFamily="18" charset="0"/>
              </a:rPr>
              <a:t>ЧЕРНОБУК</a:t>
            </a:r>
            <a:r>
              <a:rPr lang="uk-UA" sz="1500" b="1" dirty="0">
                <a:solidFill>
                  <a:schemeClr val="accent1">
                    <a:lumMod val="50000"/>
                  </a:schemeClr>
                </a:solidFill>
                <a:effectLst/>
                <a:ea typeface="Calibri" panose="020F0502020204030204" pitchFamily="34" charset="0"/>
                <a:cs typeface="Times New Roman" panose="02020603050405020304" pitchFamily="18" charset="0"/>
              </a:rPr>
              <a:t>  активно долучилися до проведення свята з нагоди відзначення Дня української писемності та мови, яке відбулося на базі Ужгородської міської публічної бібліотеки</a:t>
            </a:r>
            <a:r>
              <a:rPr lang="uk-UA" sz="1500" b="1" dirty="0">
                <a:solidFill>
                  <a:schemeClr val="accent4">
                    <a:lumMod val="50000"/>
                  </a:schemeClr>
                </a:solidFill>
                <a:effectLst/>
                <a:ea typeface="Calibri" panose="020F0502020204030204" pitchFamily="34" charset="0"/>
                <a:cs typeface="Times New Roman" panose="02020603050405020304" pitchFamily="18" charset="0"/>
              </a:rPr>
              <a:t>.</a:t>
            </a:r>
          </a:p>
        </p:txBody>
      </p:sp>
      <p:sp>
        <p:nvSpPr>
          <p:cNvPr id="3" name="TextBox 2">
            <a:extLst>
              <a:ext uri="{FF2B5EF4-FFF2-40B4-BE49-F238E27FC236}">
                <a16:creationId xmlns:a16="http://schemas.microsoft.com/office/drawing/2014/main" xmlns="" id="{AED2D91C-88BF-4874-93B7-4BFA38247B48}"/>
              </a:ext>
            </a:extLst>
          </p:cNvPr>
          <p:cNvSpPr txBox="1"/>
          <p:nvPr/>
        </p:nvSpPr>
        <p:spPr>
          <a:xfrm>
            <a:off x="9834113" y="3950898"/>
            <a:ext cx="1949570" cy="369332"/>
          </a:xfrm>
          <a:prstGeom prst="rect">
            <a:avLst/>
          </a:prstGeom>
          <a:noFill/>
        </p:spPr>
        <p:txBody>
          <a:bodyPr wrap="square" rtlCol="0">
            <a:spAutoFit/>
          </a:bodyPr>
          <a:lstStyle/>
          <a:p>
            <a:endParaRPr lang="uk-UA" dirty="0"/>
          </a:p>
        </p:txBody>
      </p:sp>
      <p:sp>
        <p:nvSpPr>
          <p:cNvPr id="11" name="TextBox 10">
            <a:extLst>
              <a:ext uri="{FF2B5EF4-FFF2-40B4-BE49-F238E27FC236}">
                <a16:creationId xmlns:a16="http://schemas.microsoft.com/office/drawing/2014/main" xmlns="" id="{137D5817-59FC-44EC-8484-0B330CACE1EC}"/>
              </a:ext>
            </a:extLst>
          </p:cNvPr>
          <p:cNvSpPr txBox="1"/>
          <p:nvPr/>
        </p:nvSpPr>
        <p:spPr>
          <a:xfrm>
            <a:off x="8678008" y="3719146"/>
            <a:ext cx="3513991" cy="3046988"/>
          </a:xfrm>
          <a:prstGeom prst="rect">
            <a:avLst/>
          </a:prstGeom>
          <a:noFill/>
        </p:spPr>
        <p:txBody>
          <a:bodyPr wrap="square">
            <a:spAutoFit/>
          </a:bodyPr>
          <a:lstStyle/>
          <a:p>
            <a:pPr>
              <a:spcAft>
                <a:spcPts val="1000"/>
              </a:spcAft>
            </a:pPr>
            <a:r>
              <a:rPr lang="uk-UA" sz="1600" b="1" dirty="0">
                <a:solidFill>
                  <a:schemeClr val="accent2">
                    <a:lumMod val="50000"/>
                  </a:schemeClr>
                </a:solidFill>
                <a:effectLst/>
                <a:ea typeface="Calibri" panose="020F0502020204030204" pitchFamily="34" charset="0"/>
                <a:cs typeface="Times New Roman" panose="02020603050405020304" pitchFamily="18" charset="0"/>
              </a:rPr>
              <a:t>Проведений захід у значній мірі посприяв формуванню духовно багатої </a:t>
            </a:r>
            <a:r>
              <a:rPr lang="uk-UA" sz="1600" b="1" dirty="0" err="1">
                <a:solidFill>
                  <a:schemeClr val="accent2">
                    <a:lumMod val="50000"/>
                  </a:schemeClr>
                </a:solidFill>
                <a:effectLst/>
                <a:ea typeface="Calibri" panose="020F0502020204030204" pitchFamily="34" charset="0"/>
                <a:cs typeface="Times New Roman" panose="02020603050405020304" pitchFamily="18" charset="0"/>
              </a:rPr>
              <a:t>мовної</a:t>
            </a:r>
            <a:r>
              <a:rPr lang="uk-UA" sz="1600" b="1" dirty="0">
                <a:solidFill>
                  <a:schemeClr val="accent2">
                    <a:lumMod val="50000"/>
                  </a:schemeClr>
                </a:solidFill>
                <a:effectLst/>
                <a:ea typeface="Calibri" panose="020F0502020204030204" pitchFamily="34" charset="0"/>
                <a:cs typeface="Times New Roman" panose="02020603050405020304" pitchFamily="18" charset="0"/>
              </a:rPr>
              <a:t> особистості, усвідомленню того, що наша рідна українська мова – одна з </a:t>
            </a:r>
            <a:r>
              <a:rPr lang="uk-UA" sz="1600" b="1" dirty="0" err="1">
                <a:solidFill>
                  <a:schemeClr val="accent2">
                    <a:lumMod val="50000"/>
                  </a:schemeClr>
                </a:solidFill>
                <a:effectLst/>
                <a:ea typeface="Calibri" panose="020F0502020204030204" pitchFamily="34" charset="0"/>
                <a:cs typeface="Times New Roman" panose="02020603050405020304" pitchFamily="18" charset="0"/>
              </a:rPr>
              <a:t>наймилозвучніших</a:t>
            </a:r>
            <a:r>
              <a:rPr lang="uk-UA" sz="1600" b="1" dirty="0">
                <a:solidFill>
                  <a:schemeClr val="accent2">
                    <a:lumMod val="50000"/>
                  </a:schemeClr>
                </a:solidFill>
                <a:effectLst/>
                <a:ea typeface="Calibri" panose="020F0502020204030204" pitchFamily="34" charset="0"/>
                <a:cs typeface="Times New Roman" panose="02020603050405020304" pitchFamily="18" charset="0"/>
              </a:rPr>
              <a:t> і найкрасивіших мов світу, найвища форма патріотизму, фактор єдності і національної безпеки України, що особливо актуально і надважливо в умовах воєнного стану.</a:t>
            </a:r>
          </a:p>
        </p:txBody>
      </p:sp>
    </p:spTree>
    <p:extLst>
      <p:ext uri="{BB962C8B-B14F-4D97-AF65-F5344CB8AC3E}">
        <p14:creationId xmlns:p14="http://schemas.microsoft.com/office/powerpoint/2010/main" val="8424799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B4D7CBB6-D702-4397-AA08-4A0B33BC5395}"/>
              </a:ext>
            </a:extLst>
          </p:cNvPr>
          <p:cNvSpPr txBox="1"/>
          <p:nvPr/>
        </p:nvSpPr>
        <p:spPr>
          <a:xfrm>
            <a:off x="5539154" y="712177"/>
            <a:ext cx="3560884" cy="369332"/>
          </a:xfrm>
          <a:prstGeom prst="rect">
            <a:avLst/>
          </a:prstGeom>
          <a:noFill/>
        </p:spPr>
        <p:txBody>
          <a:bodyPr wrap="square" rtlCol="0">
            <a:spAutoFit/>
          </a:bodyPr>
          <a:lstStyle/>
          <a:p>
            <a:endParaRPr lang="uk-UA" dirty="0"/>
          </a:p>
        </p:txBody>
      </p:sp>
      <p:sp>
        <p:nvSpPr>
          <p:cNvPr id="5" name="TextBox 4">
            <a:extLst>
              <a:ext uri="{FF2B5EF4-FFF2-40B4-BE49-F238E27FC236}">
                <a16:creationId xmlns:a16="http://schemas.microsoft.com/office/drawing/2014/main" xmlns="" id="{2FBACB29-5FF8-403A-B2EE-D5786787167E}"/>
              </a:ext>
            </a:extLst>
          </p:cNvPr>
          <p:cNvSpPr txBox="1"/>
          <p:nvPr/>
        </p:nvSpPr>
        <p:spPr>
          <a:xfrm>
            <a:off x="61546" y="87923"/>
            <a:ext cx="12045462" cy="914481"/>
          </a:xfrm>
          <a:prstGeom prst="rect">
            <a:avLst/>
          </a:prstGeom>
          <a:noFill/>
        </p:spPr>
        <p:txBody>
          <a:bodyPr wrap="square">
            <a:spAutoFit/>
          </a:bodyPr>
          <a:lstStyle/>
          <a:p>
            <a:pPr algn="ctr" fontAlgn="base">
              <a:lnSpc>
                <a:spcPct val="115000"/>
              </a:lnSpc>
              <a:spcAft>
                <a:spcPts val="1000"/>
              </a:spcAft>
            </a:pPr>
            <a:r>
              <a:rPr lang="ru-RU" sz="24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Alumni</a:t>
            </a:r>
            <a:r>
              <a:rPr lang="ru-RU" sz="24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Live: Онлайн-</a:t>
            </a:r>
            <a:r>
              <a:rPr lang="ru-RU" sz="24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зустріч</a:t>
            </a:r>
            <a:r>
              <a:rPr lang="ru-RU" sz="24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4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студентів</a:t>
            </a:r>
            <a:r>
              <a:rPr lang="ru-RU" sz="24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I ТОРБ “А” курсу </a:t>
            </a:r>
            <a:r>
              <a:rPr lang="ru-RU" sz="24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спеціальності</a:t>
            </a:r>
            <a:r>
              <a:rPr lang="ru-RU" sz="24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4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Харчові</a:t>
            </a:r>
            <a:r>
              <a:rPr lang="ru-RU" sz="24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4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технології</a:t>
            </a:r>
            <a:r>
              <a:rPr lang="ru-RU" sz="24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з </a:t>
            </a:r>
            <a:r>
              <a:rPr lang="ru-RU" sz="24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випускником</a:t>
            </a:r>
            <a:r>
              <a:rPr lang="ru-RU" sz="24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4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коледжу</a:t>
            </a:r>
            <a:r>
              <a:rPr lang="ru-RU" sz="24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Антоном </a:t>
            </a:r>
            <a:r>
              <a:rPr lang="ru-RU" sz="24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Шишко</a:t>
            </a:r>
            <a:endParaRPr lang="uk-UA"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xmlns="" id="{5CCC4AC4-7F74-4BAC-867D-631609574F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487" y="1169432"/>
            <a:ext cx="3637084" cy="4176190"/>
          </a:xfrm>
          <a:prstGeom prst="rect">
            <a:avLst/>
          </a:prstGeom>
          <a:noFill/>
          <a:ln>
            <a:noFill/>
          </a:ln>
        </p:spPr>
      </p:pic>
      <p:pic>
        <p:nvPicPr>
          <p:cNvPr id="7" name="Рисунок 6">
            <a:extLst>
              <a:ext uri="{FF2B5EF4-FFF2-40B4-BE49-F238E27FC236}">
                <a16:creationId xmlns:a16="http://schemas.microsoft.com/office/drawing/2014/main" xmlns="" id="{3C0981A6-C1A9-451A-8B3D-BBAB23CE3A8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81392" y="4000500"/>
            <a:ext cx="2576148" cy="2769577"/>
          </a:xfrm>
          <a:prstGeom prst="rect">
            <a:avLst/>
          </a:prstGeom>
          <a:noFill/>
          <a:ln>
            <a:noFill/>
          </a:ln>
        </p:spPr>
      </p:pic>
      <p:pic>
        <p:nvPicPr>
          <p:cNvPr id="8" name="Рисунок 7">
            <a:extLst>
              <a:ext uri="{FF2B5EF4-FFF2-40B4-BE49-F238E27FC236}">
                <a16:creationId xmlns:a16="http://schemas.microsoft.com/office/drawing/2014/main" xmlns="" id="{175EB06F-DE97-4C02-8075-8ED1D5D6F21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19596" y="1248270"/>
            <a:ext cx="4633548" cy="2673125"/>
          </a:xfrm>
          <a:prstGeom prst="rect">
            <a:avLst/>
          </a:prstGeom>
          <a:noFill/>
          <a:ln>
            <a:noFill/>
          </a:ln>
        </p:spPr>
      </p:pic>
      <p:sp>
        <p:nvSpPr>
          <p:cNvPr id="3" name="TextBox 2">
            <a:extLst>
              <a:ext uri="{FF2B5EF4-FFF2-40B4-BE49-F238E27FC236}">
                <a16:creationId xmlns:a16="http://schemas.microsoft.com/office/drawing/2014/main" xmlns="" id="{08F7B562-95FD-4472-B14F-44338744AFBC}"/>
              </a:ext>
            </a:extLst>
          </p:cNvPr>
          <p:cNvSpPr txBox="1"/>
          <p:nvPr/>
        </p:nvSpPr>
        <p:spPr>
          <a:xfrm>
            <a:off x="5539154" y="2593659"/>
            <a:ext cx="1784838" cy="914400"/>
          </a:xfrm>
          <a:prstGeom prst="rect">
            <a:avLst/>
          </a:prstGeom>
          <a:noFill/>
        </p:spPr>
        <p:txBody>
          <a:bodyPr wrap="square" rtlCol="0">
            <a:spAutoFit/>
          </a:bodyPr>
          <a:lstStyle/>
          <a:p>
            <a:endParaRPr lang="uk-UA" dirty="0"/>
          </a:p>
        </p:txBody>
      </p:sp>
      <p:sp>
        <p:nvSpPr>
          <p:cNvPr id="10" name="TextBox 9">
            <a:extLst>
              <a:ext uri="{FF2B5EF4-FFF2-40B4-BE49-F238E27FC236}">
                <a16:creationId xmlns:a16="http://schemas.microsoft.com/office/drawing/2014/main" xmlns="" id="{C5749E23-63CF-4179-854B-7DEFA9FB6855}"/>
              </a:ext>
            </a:extLst>
          </p:cNvPr>
          <p:cNvSpPr txBox="1"/>
          <p:nvPr/>
        </p:nvSpPr>
        <p:spPr>
          <a:xfrm>
            <a:off x="3698630" y="1169432"/>
            <a:ext cx="3739662" cy="3970318"/>
          </a:xfrm>
          <a:prstGeom prst="rect">
            <a:avLst/>
          </a:prstGeom>
          <a:noFill/>
        </p:spPr>
        <p:txBody>
          <a:bodyPr wrap="square">
            <a:spAutoFit/>
          </a:bodyPr>
          <a:lstStyle/>
          <a:p>
            <a:pPr>
              <a:spcAft>
                <a:spcPts val="1000"/>
              </a:spcAft>
            </a:pPr>
            <a:r>
              <a:rPr lang="ru-RU" sz="1800" b="1" i="1" dirty="0">
                <a:solidFill>
                  <a:schemeClr val="accent4">
                    <a:lumMod val="50000"/>
                  </a:schemeClr>
                </a:solidFill>
                <a:effectLst/>
                <a:ea typeface="Calibri" panose="020F0502020204030204" pitchFamily="34" charset="0"/>
                <a:cs typeface="Arial" panose="020B0604020202020204" pitchFamily="34" charset="0"/>
              </a:rPr>
              <a:t>“</a:t>
            </a:r>
            <a:r>
              <a:rPr lang="ru-RU" sz="1800" b="1" i="1" dirty="0" err="1">
                <a:solidFill>
                  <a:schemeClr val="accent4">
                    <a:lumMod val="50000"/>
                  </a:schemeClr>
                </a:solidFill>
                <a:effectLst/>
                <a:ea typeface="Calibri" panose="020F0502020204030204" pitchFamily="34" charset="0"/>
                <a:cs typeface="Arial" panose="020B0604020202020204" pitchFamily="34" charset="0"/>
              </a:rPr>
              <a:t>Наші</a:t>
            </a:r>
            <a:r>
              <a:rPr lang="ru-RU" sz="1800" b="1" i="1" dirty="0">
                <a:solidFill>
                  <a:schemeClr val="accent4">
                    <a:lumMod val="50000"/>
                  </a:schemeClr>
                </a:solidFill>
                <a:effectLst/>
                <a:ea typeface="Calibri" panose="020F0502020204030204" pitchFamily="34" charset="0"/>
                <a:cs typeface="Arial" panose="020B0604020202020204" pitchFamily="34" charset="0"/>
              </a:rPr>
              <a:t> </a:t>
            </a:r>
            <a:r>
              <a:rPr lang="ru-RU" sz="1800" b="1" i="1" dirty="0" err="1">
                <a:solidFill>
                  <a:schemeClr val="accent4">
                    <a:lumMod val="50000"/>
                  </a:schemeClr>
                </a:solidFill>
                <a:effectLst/>
                <a:ea typeface="Calibri" panose="020F0502020204030204" pitchFamily="34" charset="0"/>
                <a:cs typeface="Arial" panose="020B0604020202020204" pitchFamily="34" charset="0"/>
              </a:rPr>
              <a:t>випускники</a:t>
            </a:r>
            <a:r>
              <a:rPr lang="ru-RU" sz="1800" b="1" i="1" dirty="0">
                <a:solidFill>
                  <a:schemeClr val="accent4">
                    <a:lumMod val="50000"/>
                  </a:schemeClr>
                </a:solidFill>
                <a:effectLst/>
                <a:ea typeface="Calibri" panose="020F0502020204030204" pitchFamily="34" charset="0"/>
                <a:cs typeface="Arial" panose="020B0604020202020204" pitchFamily="34" charset="0"/>
              </a:rPr>
              <a:t> — наша </a:t>
            </a:r>
            <a:r>
              <a:rPr lang="ru-RU" sz="1800" b="1" i="1" dirty="0" err="1">
                <a:solidFill>
                  <a:schemeClr val="accent4">
                    <a:lumMod val="50000"/>
                  </a:schemeClr>
                </a:solidFill>
                <a:effectLst/>
                <a:ea typeface="Calibri" panose="020F0502020204030204" pitchFamily="34" charset="0"/>
                <a:cs typeface="Arial" panose="020B0604020202020204" pitchFamily="34" charset="0"/>
              </a:rPr>
              <a:t>гордість</a:t>
            </a:r>
            <a:r>
              <a:rPr lang="ru-RU" sz="1800" b="1" i="1" dirty="0">
                <a:solidFill>
                  <a:schemeClr val="accent4">
                    <a:lumMod val="50000"/>
                  </a:schemeClr>
                </a:solidFill>
                <a:effectLst/>
                <a:ea typeface="Calibri" panose="020F0502020204030204" pitchFamily="34" charset="0"/>
                <a:cs typeface="Arial" panose="020B0604020202020204" pitchFamily="34" charset="0"/>
              </a:rPr>
              <a:t>!”</a:t>
            </a:r>
            <a:r>
              <a:rPr lang="ru-RU" sz="1800" b="1" dirty="0">
                <a:solidFill>
                  <a:schemeClr val="accent4">
                    <a:lumMod val="50000"/>
                  </a:schemeClr>
                </a:solidFill>
                <a:effectLst/>
                <a:ea typeface="Calibri" panose="020F0502020204030204" pitchFamily="34" charset="0"/>
                <a:cs typeface="Times New Roman" panose="02020603050405020304" pitchFamily="18" charset="0"/>
              </a:rPr>
              <a:t> —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під</a:t>
            </a:r>
            <a:r>
              <a:rPr lang="ru-RU" sz="1800" b="1" dirty="0">
                <a:solidFill>
                  <a:schemeClr val="accent4">
                    <a:lumMod val="50000"/>
                  </a:schemeClr>
                </a:solidFill>
                <a:effectLst/>
                <a:ea typeface="Calibri" panose="020F0502020204030204" pitchFamily="34" charset="0"/>
                <a:cs typeface="Times New Roman" panose="02020603050405020304" pitchFamily="18" charset="0"/>
              </a:rPr>
              <a:t> таким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гаслом</a:t>
            </a:r>
            <a:r>
              <a:rPr lang="ru-RU" sz="1800" b="1" dirty="0">
                <a:solidFill>
                  <a:schemeClr val="accent4">
                    <a:lumMod val="50000"/>
                  </a:schemeClr>
                </a:solidFill>
                <a:effectLst/>
                <a:ea typeface="Calibri" panose="020F0502020204030204" pitchFamily="34" charset="0"/>
                <a:cs typeface="Times New Roman" panose="02020603050405020304" pitchFamily="18" charset="0"/>
              </a:rPr>
              <a:t>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відбулася</a:t>
            </a:r>
            <a:r>
              <a:rPr lang="ru-RU" sz="1800" b="1" dirty="0">
                <a:solidFill>
                  <a:schemeClr val="accent4">
                    <a:lumMod val="50000"/>
                  </a:schemeClr>
                </a:solidFill>
                <a:effectLst/>
                <a:ea typeface="Calibri" panose="020F0502020204030204" pitchFamily="34" charset="0"/>
                <a:cs typeface="Times New Roman" panose="02020603050405020304" pitchFamily="18" charset="0"/>
              </a:rPr>
              <a:t> онлайн-</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зустріч</a:t>
            </a:r>
            <a:r>
              <a:rPr lang="ru-RU" sz="1800" b="1" dirty="0">
                <a:solidFill>
                  <a:schemeClr val="accent4">
                    <a:lumMod val="50000"/>
                  </a:schemeClr>
                </a:solidFill>
                <a:effectLst/>
                <a:ea typeface="Calibri" panose="020F0502020204030204" pitchFamily="34" charset="0"/>
                <a:cs typeface="Times New Roman" panose="02020603050405020304" pitchFamily="18" charset="0"/>
              </a:rPr>
              <a:t>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студентів</a:t>
            </a:r>
            <a:r>
              <a:rPr lang="ru-RU" sz="1800" b="1" dirty="0">
                <a:solidFill>
                  <a:schemeClr val="accent4">
                    <a:lumMod val="50000"/>
                  </a:schemeClr>
                </a:solidFill>
                <a:effectLst/>
                <a:ea typeface="Calibri" panose="020F0502020204030204" pitchFamily="34" charset="0"/>
                <a:cs typeface="Times New Roman" panose="02020603050405020304" pitchFamily="18" charset="0"/>
              </a:rPr>
              <a:t> </a:t>
            </a:r>
            <a:r>
              <a:rPr lang="ru-RU" b="1" dirty="0">
                <a:solidFill>
                  <a:schemeClr val="accent4">
                    <a:lumMod val="50000"/>
                  </a:schemeClr>
                </a:solidFill>
                <a:ea typeface="Calibri" panose="020F0502020204030204" pitchFamily="34" charset="0"/>
                <a:cs typeface="Times New Roman" panose="02020603050405020304" pitchFamily="18" charset="0"/>
              </a:rPr>
              <a:t>І</a:t>
            </a:r>
            <a:r>
              <a:rPr lang="ru-RU" sz="1800" b="1" dirty="0">
                <a:solidFill>
                  <a:schemeClr val="accent4">
                    <a:lumMod val="50000"/>
                  </a:schemeClr>
                </a:solidFill>
                <a:effectLst/>
                <a:ea typeface="Calibri" panose="020F0502020204030204" pitchFamily="34" charset="0"/>
                <a:cs typeface="Times New Roman" panose="02020603050405020304" pitchFamily="18" charset="0"/>
              </a:rPr>
              <a:t> ТОРБ “А” курсу,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організована</a:t>
            </a:r>
            <a:r>
              <a:rPr lang="ru-RU" sz="1800" b="1" dirty="0">
                <a:solidFill>
                  <a:schemeClr val="accent4">
                    <a:lumMod val="50000"/>
                  </a:schemeClr>
                </a:solidFill>
                <a:effectLst/>
                <a:ea typeface="Calibri" panose="020F0502020204030204" pitchFamily="34" charset="0"/>
                <a:cs typeface="Times New Roman" panose="02020603050405020304" pitchFamily="18" charset="0"/>
              </a:rPr>
              <a:t>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акалемнаставником</a:t>
            </a:r>
            <a:r>
              <a:rPr lang="ru-RU" sz="1800" b="1" dirty="0">
                <a:solidFill>
                  <a:schemeClr val="accent4">
                    <a:lumMod val="50000"/>
                  </a:schemeClr>
                </a:solidFill>
                <a:effectLst/>
                <a:ea typeface="Calibri" panose="020F0502020204030204" pitchFamily="34" charset="0"/>
                <a:cs typeface="Times New Roman" panose="02020603050405020304" pitchFamily="18" charset="0"/>
              </a:rPr>
              <a:t>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групи</a:t>
            </a:r>
            <a:r>
              <a:rPr lang="ru-RU" sz="1800" b="1" dirty="0">
                <a:solidFill>
                  <a:schemeClr val="accent4">
                    <a:lumMod val="50000"/>
                  </a:schemeClr>
                </a:solidFill>
                <a:effectLst/>
                <a:ea typeface="Calibri" panose="020F0502020204030204" pitchFamily="34" charset="0"/>
                <a:cs typeface="Times New Roman" panose="02020603050405020304" pitchFamily="18" charset="0"/>
              </a:rPr>
              <a:t>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Ерікою</a:t>
            </a:r>
            <a:r>
              <a:rPr lang="ru-RU" sz="1800" b="1" dirty="0">
                <a:solidFill>
                  <a:schemeClr val="accent4">
                    <a:lumMod val="50000"/>
                  </a:schemeClr>
                </a:solidFill>
                <a:effectLst/>
                <a:ea typeface="Calibri" panose="020F0502020204030204" pitchFamily="34" charset="0"/>
                <a:cs typeface="Times New Roman" panose="02020603050405020304" pitchFamily="18" charset="0"/>
              </a:rPr>
              <a:t> ОГАРЬ,  з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випускником</a:t>
            </a:r>
            <a:r>
              <a:rPr lang="ru-RU" sz="1800" b="1" dirty="0">
                <a:solidFill>
                  <a:schemeClr val="accent4">
                    <a:lumMod val="50000"/>
                  </a:schemeClr>
                </a:solidFill>
                <a:effectLst/>
                <a:ea typeface="Calibri" panose="020F0502020204030204" pitchFamily="34" charset="0"/>
                <a:cs typeface="Times New Roman" panose="02020603050405020304" pitchFamily="18" charset="0"/>
              </a:rPr>
              <a:t>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Ужгородського</a:t>
            </a:r>
            <a:r>
              <a:rPr lang="ru-RU" sz="1800" b="1" dirty="0">
                <a:solidFill>
                  <a:schemeClr val="accent4">
                    <a:lumMod val="50000"/>
                  </a:schemeClr>
                </a:solidFill>
                <a:effectLst/>
                <a:ea typeface="Calibri" panose="020F0502020204030204" pitchFamily="34" charset="0"/>
                <a:cs typeface="Times New Roman" panose="02020603050405020304" pitchFamily="18" charset="0"/>
              </a:rPr>
              <a:t>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торговельно-економічного</a:t>
            </a:r>
            <a:r>
              <a:rPr lang="ru-RU" sz="1800" b="1" dirty="0">
                <a:solidFill>
                  <a:schemeClr val="accent4">
                    <a:lumMod val="50000"/>
                  </a:schemeClr>
                </a:solidFill>
                <a:effectLst/>
                <a:ea typeface="Calibri" panose="020F0502020204030204" pitchFamily="34" charset="0"/>
                <a:cs typeface="Times New Roman" panose="02020603050405020304" pitchFamily="18" charset="0"/>
              </a:rPr>
              <a:t>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коледжу</a:t>
            </a:r>
            <a:r>
              <a:rPr lang="ru-RU" sz="1800" b="1" dirty="0">
                <a:solidFill>
                  <a:schemeClr val="accent4">
                    <a:lumMod val="50000"/>
                  </a:schemeClr>
                </a:solidFill>
                <a:effectLst/>
                <a:ea typeface="Calibri" panose="020F0502020204030204" pitchFamily="34" charset="0"/>
                <a:cs typeface="Times New Roman" panose="02020603050405020304" pitchFamily="18" charset="0"/>
              </a:rPr>
              <a:t> 2008 року Антоном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Шишко</a:t>
            </a:r>
            <a:r>
              <a:rPr lang="ru-RU" sz="1800" b="1" dirty="0">
                <a:solidFill>
                  <a:schemeClr val="accent4">
                    <a:lumMod val="50000"/>
                  </a:schemeClr>
                </a:solidFill>
                <a:effectLst/>
                <a:ea typeface="Calibri" panose="020F0502020204030204" pitchFamily="34" charset="0"/>
                <a:cs typeface="Times New Roman" panose="02020603050405020304" pitchFamily="18" charset="0"/>
              </a:rPr>
              <a:t> — кухарем ресторану,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який</a:t>
            </a:r>
            <a:r>
              <a:rPr lang="ru-RU" sz="1800" b="1" dirty="0">
                <a:solidFill>
                  <a:schemeClr val="accent4">
                    <a:lumMod val="50000"/>
                  </a:schemeClr>
                </a:solidFill>
                <a:effectLst/>
                <a:ea typeface="Calibri" panose="020F0502020204030204" pitchFamily="34" charset="0"/>
                <a:cs typeface="Times New Roman" panose="02020603050405020304" pitchFamily="18" charset="0"/>
              </a:rPr>
              <a:t>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відзначений</a:t>
            </a:r>
            <a:r>
              <a:rPr lang="ru-RU" sz="1800" b="1" dirty="0">
                <a:solidFill>
                  <a:schemeClr val="accent4">
                    <a:lumMod val="50000"/>
                  </a:schemeClr>
                </a:solidFill>
                <a:effectLst/>
                <a:ea typeface="Calibri" panose="020F0502020204030204" pitchFamily="34" charset="0"/>
                <a:cs typeface="Times New Roman" panose="02020603050405020304" pitchFamily="18" charset="0"/>
              </a:rPr>
              <a:t>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зіркою</a:t>
            </a:r>
            <a:r>
              <a:rPr lang="ru-RU" sz="1800" b="1" dirty="0">
                <a:solidFill>
                  <a:schemeClr val="accent4">
                    <a:lumMod val="50000"/>
                  </a:schemeClr>
                </a:solidFill>
                <a:effectLst/>
                <a:ea typeface="Calibri" panose="020F0502020204030204" pitchFamily="34" charset="0"/>
                <a:cs typeface="Times New Roman" panose="02020603050405020304" pitchFamily="18" charset="0"/>
              </a:rPr>
              <a:t>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Мішлена</a:t>
            </a:r>
            <a:r>
              <a:rPr lang="ru-RU" sz="1800" b="1" dirty="0">
                <a:solidFill>
                  <a:schemeClr val="accent4">
                    <a:lumMod val="50000"/>
                  </a:schemeClr>
                </a:solidFill>
                <a:effectLst/>
                <a:ea typeface="Calibri" panose="020F0502020204030204" pitchFamily="34" charset="0"/>
                <a:cs typeface="Times New Roman" panose="02020603050405020304" pitchFamily="18" charset="0"/>
              </a:rPr>
              <a:t> 5-зіркового London Hilton </a:t>
            </a:r>
            <a:r>
              <a:rPr lang="ru-RU" sz="1800" b="1" dirty="0" err="1">
                <a:solidFill>
                  <a:schemeClr val="accent4">
                    <a:lumMod val="50000"/>
                  </a:schemeClr>
                </a:solidFill>
                <a:effectLst/>
                <a:ea typeface="Calibri" panose="020F0502020204030204" pitchFamily="34" charset="0"/>
                <a:cs typeface="Times New Roman" panose="02020603050405020304" pitchFamily="18" charset="0"/>
              </a:rPr>
              <a:t>on</a:t>
            </a:r>
            <a:r>
              <a:rPr lang="ru-RU" sz="1800" b="1" dirty="0">
                <a:solidFill>
                  <a:schemeClr val="accent4">
                    <a:lumMod val="50000"/>
                  </a:schemeClr>
                </a:solidFill>
                <a:effectLst/>
                <a:ea typeface="Calibri" panose="020F0502020204030204" pitchFamily="34" charset="0"/>
                <a:cs typeface="Times New Roman" panose="02020603050405020304" pitchFamily="18" charset="0"/>
              </a:rPr>
              <a:t> Park Lane!</a:t>
            </a:r>
            <a:endParaRPr lang="uk-UA" sz="1200" b="1" dirty="0">
              <a:solidFill>
                <a:schemeClr val="accent4">
                  <a:lumMod val="50000"/>
                </a:schemeClr>
              </a:solidFill>
              <a:effectLst/>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xmlns="" id="{BC365A7D-16AA-4285-A185-594BB8926240}"/>
              </a:ext>
            </a:extLst>
          </p:cNvPr>
          <p:cNvSpPr txBox="1"/>
          <p:nvPr/>
        </p:nvSpPr>
        <p:spPr>
          <a:xfrm>
            <a:off x="-11723" y="5345622"/>
            <a:ext cx="7331319" cy="1323439"/>
          </a:xfrm>
          <a:prstGeom prst="rect">
            <a:avLst/>
          </a:prstGeom>
          <a:noFill/>
        </p:spPr>
        <p:txBody>
          <a:bodyPr wrap="square" rtlCol="0">
            <a:spAutoFit/>
          </a:bodyPr>
          <a:lstStyle/>
          <a:p>
            <a:pPr algn="just" fontAlgn="base"/>
            <a:r>
              <a:rPr lang="ru-RU" sz="1600" b="1" dirty="0">
                <a:solidFill>
                  <a:schemeClr val="accent1">
                    <a:lumMod val="50000"/>
                  </a:schemeClr>
                </a:solidFill>
                <a:effectLst/>
                <a:ea typeface="Times New Roman" panose="02020603050405020304" pitchFamily="18" charset="0"/>
              </a:rPr>
              <a:t>Антон </a:t>
            </a:r>
            <a:r>
              <a:rPr lang="ru-RU" sz="1600" b="1" dirty="0" err="1">
                <a:solidFill>
                  <a:schemeClr val="accent1">
                    <a:lumMod val="50000"/>
                  </a:schemeClr>
                </a:solidFill>
                <a:effectLst/>
                <a:ea typeface="Times New Roman" panose="02020603050405020304" pitchFamily="18" charset="0"/>
              </a:rPr>
              <a:t>здійснив</a:t>
            </a:r>
            <a:r>
              <a:rPr lang="ru-RU"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цікаву</a:t>
            </a:r>
            <a:r>
              <a:rPr lang="ru-RU" sz="1600" b="1" dirty="0">
                <a:solidFill>
                  <a:schemeClr val="accent1">
                    <a:lumMod val="50000"/>
                  </a:schemeClr>
                </a:solidFill>
                <a:effectLst/>
                <a:ea typeface="Times New Roman" panose="02020603050405020304" pitchFamily="18" charset="0"/>
              </a:rPr>
              <a:t> онлайн</a:t>
            </a:r>
            <a:r>
              <a:rPr lang="en-US" sz="1600" b="1" dirty="0">
                <a:solidFill>
                  <a:schemeClr val="accent1">
                    <a:lumMod val="50000"/>
                  </a:schemeClr>
                </a:solidFill>
                <a:effectLst/>
                <a:ea typeface="Times New Roman" panose="02020603050405020304" pitchFamily="18" charset="0"/>
              </a:rPr>
              <a:t>-</a:t>
            </a:r>
            <a:r>
              <a:rPr lang="ru-RU" sz="1600" b="1" dirty="0" err="1">
                <a:solidFill>
                  <a:schemeClr val="accent1">
                    <a:lumMod val="50000"/>
                  </a:schemeClr>
                </a:solidFill>
                <a:effectLst/>
                <a:ea typeface="Times New Roman" panose="02020603050405020304" pitchFamily="18" charset="0"/>
              </a:rPr>
              <a:t>екскурсію</a:t>
            </a:r>
            <a:r>
              <a:rPr lang="ru-RU"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кухнею</a:t>
            </a:r>
            <a:r>
              <a:rPr lang="ru-RU" sz="1600" b="1" dirty="0">
                <a:solidFill>
                  <a:schemeClr val="accent1">
                    <a:lumMod val="50000"/>
                  </a:schemeClr>
                </a:solidFill>
                <a:effectLst/>
                <a:ea typeface="Times New Roman" panose="02020603050405020304" pitchFamily="18" charset="0"/>
              </a:rPr>
              <a:t> ресторану</a:t>
            </a:r>
            <a:r>
              <a:rPr lang="en-US"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ознайомив</a:t>
            </a:r>
            <a:r>
              <a:rPr lang="ru-RU"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здобувачів</a:t>
            </a:r>
            <a:r>
              <a:rPr lang="ru-RU"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освіти</a:t>
            </a:r>
            <a:r>
              <a:rPr lang="ru-RU" sz="1600" b="1" dirty="0">
                <a:solidFill>
                  <a:schemeClr val="accent1">
                    <a:lumMod val="50000"/>
                  </a:schemeClr>
                </a:solidFill>
                <a:effectLst/>
                <a:ea typeface="Times New Roman" panose="02020603050405020304" pitchFamily="18" charset="0"/>
              </a:rPr>
              <a:t> з </a:t>
            </a:r>
            <a:r>
              <a:rPr lang="ru-RU" sz="1600" b="1" dirty="0" err="1">
                <a:solidFill>
                  <a:schemeClr val="accent1">
                    <a:lumMod val="50000"/>
                  </a:schemeClr>
                </a:solidFill>
                <a:effectLst/>
                <a:ea typeface="Times New Roman" panose="02020603050405020304" pitchFamily="18" charset="0"/>
              </a:rPr>
              <a:t>специфікою</a:t>
            </a:r>
            <a:r>
              <a:rPr lang="ru-RU"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приготування</a:t>
            </a:r>
            <a:r>
              <a:rPr lang="ru-RU"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сезонних</a:t>
            </a:r>
            <a:r>
              <a:rPr lang="ru-RU"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британських</a:t>
            </a:r>
            <a:r>
              <a:rPr lang="ru-RU"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страв</a:t>
            </a:r>
            <a:r>
              <a:rPr lang="en-US"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оформленням</a:t>
            </a:r>
            <a:r>
              <a:rPr lang="ru-RU" sz="1600" b="1" dirty="0">
                <a:solidFill>
                  <a:schemeClr val="accent1">
                    <a:lumMod val="50000"/>
                  </a:schemeClr>
                </a:solidFill>
                <a:effectLst/>
                <a:ea typeface="Times New Roman" panose="02020603050405020304" pitchFamily="18" charset="0"/>
              </a:rPr>
              <a:t> та </a:t>
            </a:r>
            <a:r>
              <a:rPr lang="ru-RU" sz="1600" b="1" dirty="0" err="1">
                <a:solidFill>
                  <a:schemeClr val="accent1">
                    <a:lumMod val="50000"/>
                  </a:schemeClr>
                </a:solidFill>
                <a:effectLst/>
                <a:ea typeface="Times New Roman" panose="02020603050405020304" pitchFamily="18" charset="0"/>
              </a:rPr>
              <a:t>їх</a:t>
            </a:r>
            <a:r>
              <a:rPr lang="ru-RU" sz="1600" b="1" dirty="0">
                <a:solidFill>
                  <a:schemeClr val="accent1">
                    <a:lumMod val="50000"/>
                  </a:schemeClr>
                </a:solidFill>
                <a:effectLst/>
                <a:ea typeface="Times New Roman" panose="02020603050405020304" pitchFamily="18" charset="0"/>
              </a:rPr>
              <a:t> подачею</a:t>
            </a:r>
            <a:r>
              <a:rPr lang="en-US"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надав</a:t>
            </a:r>
            <a:r>
              <a:rPr lang="ru-RU"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фахові</a:t>
            </a:r>
            <a:r>
              <a:rPr lang="ru-RU"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рекомендації</a:t>
            </a:r>
            <a:r>
              <a:rPr lang="ru-RU"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щодо</a:t>
            </a:r>
            <a:r>
              <a:rPr lang="ru-RU"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специфіки</a:t>
            </a:r>
            <a:r>
              <a:rPr lang="ru-RU" sz="1600" b="1" dirty="0">
                <a:solidFill>
                  <a:schemeClr val="accent1">
                    <a:lumMod val="50000"/>
                  </a:schemeClr>
                </a:solidFill>
                <a:effectLst/>
                <a:ea typeface="Times New Roman" panose="02020603050405020304" pitchFamily="18" charset="0"/>
              </a:rPr>
              <a:t> </a:t>
            </a:r>
            <a:r>
              <a:rPr lang="ru-RU" sz="1600" b="1" dirty="0" err="1">
                <a:solidFill>
                  <a:schemeClr val="accent1">
                    <a:lumMod val="50000"/>
                  </a:schemeClr>
                </a:solidFill>
                <a:effectLst/>
                <a:ea typeface="Times New Roman" panose="02020603050405020304" pitchFamily="18" charset="0"/>
              </a:rPr>
              <a:t>обраної</a:t>
            </a:r>
            <a:r>
              <a:rPr lang="ru-RU" sz="1600" b="1" dirty="0">
                <a:solidFill>
                  <a:schemeClr val="accent1">
                    <a:lumMod val="50000"/>
                  </a:schemeClr>
                </a:solidFill>
                <a:effectLst/>
                <a:ea typeface="Times New Roman" panose="02020603050405020304" pitchFamily="18" charset="0"/>
              </a:rPr>
              <a:t> студентами </a:t>
            </a:r>
            <a:r>
              <a:rPr lang="ru-RU" sz="1600" b="1" dirty="0" err="1">
                <a:solidFill>
                  <a:schemeClr val="accent1">
                    <a:lumMod val="50000"/>
                  </a:schemeClr>
                </a:solidFill>
                <a:effectLst/>
                <a:ea typeface="Times New Roman" panose="02020603050405020304" pitchFamily="18" charset="0"/>
              </a:rPr>
              <a:t>спеціальності</a:t>
            </a:r>
            <a:r>
              <a:rPr lang="en-US" sz="1600" b="1" dirty="0">
                <a:solidFill>
                  <a:schemeClr val="accent1">
                    <a:lumMod val="50000"/>
                  </a:schemeClr>
                </a:solidFill>
                <a:effectLst/>
                <a:ea typeface="Times New Roman" panose="02020603050405020304" pitchFamily="18" charset="0"/>
              </a:rPr>
              <a:t>, </a:t>
            </a:r>
            <a:r>
              <a:rPr lang="uk-UA" sz="1600" b="1" dirty="0">
                <a:solidFill>
                  <a:schemeClr val="accent1">
                    <a:lumMod val="50000"/>
                  </a:schemeClr>
                </a:solidFill>
                <a:ea typeface="Times New Roman" panose="02020603050405020304" pitchFamily="18" charset="0"/>
              </a:rPr>
              <a:t>поділився життєвим досвідом </a:t>
            </a:r>
            <a:r>
              <a:rPr lang="uk-UA" sz="1600" b="1" dirty="0">
                <a:solidFill>
                  <a:schemeClr val="accent1">
                    <a:lumMod val="50000"/>
                  </a:schemeClr>
                </a:solidFill>
                <a:effectLst/>
                <a:ea typeface="Times New Roman" panose="02020603050405020304" pitchFamily="18" charset="0"/>
              </a:rPr>
              <a:t>свого кар'єрного зростання.</a:t>
            </a:r>
          </a:p>
        </p:txBody>
      </p:sp>
      <p:pic>
        <p:nvPicPr>
          <p:cNvPr id="11" name="Рисунок 10">
            <a:extLst>
              <a:ext uri="{FF2B5EF4-FFF2-40B4-BE49-F238E27FC236}">
                <a16:creationId xmlns:a16="http://schemas.microsoft.com/office/drawing/2014/main" xmlns="" id="{4C333E78-F72A-4658-B8FF-888498819D1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27656" y="4000500"/>
            <a:ext cx="2053736" cy="2769577"/>
          </a:xfrm>
          <a:prstGeom prst="rect">
            <a:avLst/>
          </a:prstGeom>
          <a:noFill/>
          <a:ln>
            <a:noFill/>
          </a:ln>
        </p:spPr>
      </p:pic>
    </p:spTree>
    <p:extLst>
      <p:ext uri="{BB962C8B-B14F-4D97-AF65-F5344CB8AC3E}">
        <p14:creationId xmlns:p14="http://schemas.microsoft.com/office/powerpoint/2010/main" val="42704919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00" y="2530"/>
            <a:ext cx="122552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0FA599E5-CA18-49FF-BEF8-783350D6592A}"/>
              </a:ext>
            </a:extLst>
          </p:cNvPr>
          <p:cNvSpPr txBox="1"/>
          <p:nvPr/>
        </p:nvSpPr>
        <p:spPr>
          <a:xfrm>
            <a:off x="1035170" y="155276"/>
            <a:ext cx="10498347" cy="558743"/>
          </a:xfrm>
          <a:prstGeom prst="rect">
            <a:avLst/>
          </a:prstGeom>
          <a:noFill/>
        </p:spPr>
        <p:txBody>
          <a:bodyPr wrap="square" rtlCol="0">
            <a:spAutoFit/>
          </a:bodyPr>
          <a:lstStyle/>
          <a:p>
            <a:pPr algn="ctr" fontAlgn="base">
              <a:lnSpc>
                <a:spcPct val="115000"/>
              </a:lnSpc>
              <a:spcAft>
                <a:spcPts val="1000"/>
              </a:spcAft>
            </a:pPr>
            <a:r>
              <a:rPr lang="ru-RU" sz="2800" b="1" kern="1800" dirty="0" err="1">
                <a:solidFill>
                  <a:srgbClr val="185991"/>
                </a:solidFill>
                <a:effectLst/>
                <a:ea typeface="Times New Roman" panose="02020603050405020304" pitchFamily="18" charset="0"/>
                <a:cs typeface="Times New Roman" panose="02020603050405020304" pitchFamily="18" charset="0"/>
              </a:rPr>
              <a:t>Круглий</a:t>
            </a:r>
            <a:r>
              <a:rPr lang="ru-RU" sz="2800" b="1" kern="1800" dirty="0">
                <a:solidFill>
                  <a:srgbClr val="185991"/>
                </a:solidFill>
                <a:effectLst/>
                <a:ea typeface="Times New Roman" panose="02020603050405020304" pitchFamily="18" charset="0"/>
                <a:cs typeface="Times New Roman" panose="02020603050405020304" pitchFamily="18" charset="0"/>
              </a:rPr>
              <a:t> </a:t>
            </a:r>
            <a:r>
              <a:rPr lang="ru-RU" sz="2800" b="1" kern="1800" dirty="0" err="1">
                <a:solidFill>
                  <a:srgbClr val="185991"/>
                </a:solidFill>
                <a:effectLst/>
                <a:ea typeface="Times New Roman" panose="02020603050405020304" pitchFamily="18" charset="0"/>
                <a:cs typeface="Times New Roman" panose="02020603050405020304" pitchFamily="18" charset="0"/>
              </a:rPr>
              <a:t>стіл</a:t>
            </a:r>
            <a:r>
              <a:rPr lang="ru-RU" sz="2800" b="1" kern="1800" dirty="0">
                <a:solidFill>
                  <a:srgbClr val="185991"/>
                </a:solidFill>
                <a:effectLst/>
                <a:ea typeface="Times New Roman" panose="02020603050405020304" pitchFamily="18" charset="0"/>
                <a:cs typeface="Times New Roman" panose="02020603050405020304" pitchFamily="18" charset="0"/>
              </a:rPr>
              <a:t> на тему:   «</a:t>
            </a:r>
            <a:r>
              <a:rPr lang="ru-RU" sz="2800" b="1" kern="1800" dirty="0" err="1">
                <a:solidFill>
                  <a:srgbClr val="185991"/>
                </a:solidFill>
                <a:effectLst/>
                <a:ea typeface="Times New Roman" panose="02020603050405020304" pitchFamily="18" charset="0"/>
                <a:cs typeface="Times New Roman" panose="02020603050405020304" pitchFamily="18" charset="0"/>
              </a:rPr>
              <a:t>Сортуймо</a:t>
            </a:r>
            <a:r>
              <a:rPr lang="ru-RU" sz="2800" b="1" kern="1800" dirty="0">
                <a:solidFill>
                  <a:srgbClr val="185991"/>
                </a:solidFill>
                <a:effectLst/>
                <a:ea typeface="Times New Roman" panose="02020603050405020304" pitchFamily="18" charset="0"/>
                <a:cs typeface="Times New Roman" panose="02020603050405020304" pitchFamily="18" charset="0"/>
              </a:rPr>
              <a:t> </a:t>
            </a:r>
            <a:r>
              <a:rPr lang="ru-RU" sz="2800" b="1" kern="1800" dirty="0" err="1">
                <a:solidFill>
                  <a:srgbClr val="185991"/>
                </a:solidFill>
                <a:effectLst/>
                <a:ea typeface="Times New Roman" panose="02020603050405020304" pitchFamily="18" charset="0"/>
                <a:cs typeface="Times New Roman" panose="02020603050405020304" pitchFamily="18" charset="0"/>
              </a:rPr>
              <a:t>сміття</a:t>
            </a:r>
            <a:r>
              <a:rPr lang="ru-RU" sz="2800" b="1" kern="1800" dirty="0">
                <a:solidFill>
                  <a:srgbClr val="185991"/>
                </a:solidFill>
                <a:effectLst/>
                <a:ea typeface="Times New Roman" panose="02020603050405020304" pitchFamily="18" charset="0"/>
                <a:cs typeface="Times New Roman" panose="02020603050405020304" pitchFamily="18" charset="0"/>
              </a:rPr>
              <a:t> правильно»</a:t>
            </a:r>
            <a:endParaRPr lang="uk-UA" sz="2800" dirty="0">
              <a:effectLst/>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xmlns="" id="{C72EE74C-1010-4A49-AC4D-93765C3F593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56334" y="1143998"/>
            <a:ext cx="5077514" cy="5505852"/>
          </a:xfrm>
          <a:prstGeom prst="rect">
            <a:avLst/>
          </a:prstGeom>
          <a:noFill/>
          <a:ln>
            <a:noFill/>
          </a:ln>
        </p:spPr>
      </p:pic>
      <p:pic>
        <p:nvPicPr>
          <p:cNvPr id="8" name="Рисунок 7">
            <a:extLst>
              <a:ext uri="{FF2B5EF4-FFF2-40B4-BE49-F238E27FC236}">
                <a16:creationId xmlns:a16="http://schemas.microsoft.com/office/drawing/2014/main" xmlns="" id="{6AE62F16-72ED-4AB0-9934-EC5D728A0AF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541" y="1052422"/>
            <a:ext cx="4221742" cy="2669385"/>
          </a:xfrm>
          <a:prstGeom prst="rect">
            <a:avLst/>
          </a:prstGeom>
          <a:noFill/>
          <a:ln>
            <a:noFill/>
          </a:ln>
        </p:spPr>
      </p:pic>
      <p:sp>
        <p:nvSpPr>
          <p:cNvPr id="3" name="TextBox 2">
            <a:extLst>
              <a:ext uri="{FF2B5EF4-FFF2-40B4-BE49-F238E27FC236}">
                <a16:creationId xmlns:a16="http://schemas.microsoft.com/office/drawing/2014/main" xmlns="" id="{1F6881E1-FC28-40F7-A4CE-31E871EA8A2F}"/>
              </a:ext>
            </a:extLst>
          </p:cNvPr>
          <p:cNvSpPr txBox="1"/>
          <p:nvPr/>
        </p:nvSpPr>
        <p:spPr>
          <a:xfrm>
            <a:off x="4236284" y="964551"/>
            <a:ext cx="2720050" cy="5909310"/>
          </a:xfrm>
          <a:prstGeom prst="rect">
            <a:avLst/>
          </a:prstGeom>
          <a:noFill/>
        </p:spPr>
        <p:txBody>
          <a:bodyPr wrap="square" rtlCol="0">
            <a:spAutoFit/>
          </a:bodyPr>
          <a:lstStyle/>
          <a:p>
            <a:pPr algn="ctr"/>
            <a:r>
              <a:rPr lang="uk-UA" b="1" dirty="0">
                <a:solidFill>
                  <a:srgbClr val="002060"/>
                </a:solidFill>
              </a:rPr>
              <a:t>Здобувачі освіти І курсу спеціальності «Облік та оподаткування»  разом з організатором зустрічі Любов КАСАРДОЮ та  викладачами коледжу в теплій, дружній атмосфері  ведуть жваву дискусію з керівником відділу переробки вторинної сировини ТОВ «АВЕ Ужгород» Василем ЯЦЬКІВОМ, вносять власні пропозиції щодо покращення екологічного стану </a:t>
            </a:r>
            <a:r>
              <a:rPr lang="uk-UA" b="1" dirty="0" err="1">
                <a:solidFill>
                  <a:srgbClr val="002060"/>
                </a:solidFill>
              </a:rPr>
              <a:t>м.Ужгорода</a:t>
            </a:r>
            <a:r>
              <a:rPr lang="uk-UA" b="1" dirty="0">
                <a:solidFill>
                  <a:srgbClr val="002060"/>
                </a:solidFill>
              </a:rPr>
              <a:t>. </a:t>
            </a:r>
          </a:p>
        </p:txBody>
      </p:sp>
      <p:pic>
        <p:nvPicPr>
          <p:cNvPr id="9" name="Рисунок 8">
            <a:extLst>
              <a:ext uri="{FF2B5EF4-FFF2-40B4-BE49-F238E27FC236}">
                <a16:creationId xmlns:a16="http://schemas.microsoft.com/office/drawing/2014/main" xmlns="" id="{E797311A-5004-4B65-9BB8-B3609865B90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896924"/>
            <a:ext cx="4221742" cy="2788490"/>
          </a:xfrm>
          <a:prstGeom prst="rect">
            <a:avLst/>
          </a:prstGeom>
          <a:noFill/>
          <a:ln>
            <a:noFill/>
          </a:ln>
        </p:spPr>
      </p:pic>
    </p:spTree>
    <p:extLst>
      <p:ext uri="{BB962C8B-B14F-4D97-AF65-F5344CB8AC3E}">
        <p14:creationId xmlns:p14="http://schemas.microsoft.com/office/powerpoint/2010/main" val="22127034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829"/>
            <a:ext cx="12191999" cy="68857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A05843B5-8132-4C2F-8559-ADB724D74B8C}"/>
              </a:ext>
            </a:extLst>
          </p:cNvPr>
          <p:cNvSpPr txBox="1"/>
          <p:nvPr/>
        </p:nvSpPr>
        <p:spPr>
          <a:xfrm>
            <a:off x="652733" y="155275"/>
            <a:ext cx="10596112" cy="555986"/>
          </a:xfrm>
          <a:prstGeom prst="rect">
            <a:avLst/>
          </a:prstGeom>
          <a:noFill/>
        </p:spPr>
        <p:txBody>
          <a:bodyPr wrap="square">
            <a:spAutoFit/>
          </a:bodyPr>
          <a:lstStyle/>
          <a:p>
            <a:pPr fontAlgn="base">
              <a:lnSpc>
                <a:spcPct val="115000"/>
              </a:lnSpc>
              <a:spcAft>
                <a:spcPts val="1000"/>
              </a:spcAft>
            </a:pPr>
            <a:r>
              <a:rPr lang="ru-RU" sz="2800" b="1" kern="1800" dirty="0" err="1">
                <a:solidFill>
                  <a:srgbClr val="185991"/>
                </a:solidFill>
                <a:effectLst/>
                <a:ea typeface="Times New Roman" panose="02020603050405020304" pitchFamily="18" charset="0"/>
                <a:cs typeface="Times New Roman" panose="02020603050405020304" pitchFamily="18" charset="0"/>
              </a:rPr>
              <a:t>Інтегрований</a:t>
            </a:r>
            <a:r>
              <a:rPr lang="ru-RU" sz="2800" b="1" kern="1800" dirty="0">
                <a:solidFill>
                  <a:srgbClr val="185991"/>
                </a:solidFill>
                <a:effectLst/>
                <a:ea typeface="Times New Roman" panose="02020603050405020304" pitchFamily="18" charset="0"/>
                <a:cs typeface="Times New Roman" panose="02020603050405020304" pitchFamily="18" charset="0"/>
              </a:rPr>
              <a:t> </a:t>
            </a:r>
            <a:r>
              <a:rPr lang="ru-RU" sz="2800" b="1" kern="1800" dirty="0" err="1">
                <a:solidFill>
                  <a:srgbClr val="185991"/>
                </a:solidFill>
                <a:effectLst/>
                <a:ea typeface="Times New Roman" panose="02020603050405020304" pitchFamily="18" charset="0"/>
                <a:cs typeface="Times New Roman" panose="02020603050405020304" pitchFamily="18" charset="0"/>
              </a:rPr>
              <a:t>виховний</a:t>
            </a:r>
            <a:r>
              <a:rPr lang="ru-RU" sz="2800" b="1" kern="1800" dirty="0">
                <a:solidFill>
                  <a:srgbClr val="185991"/>
                </a:solidFill>
                <a:effectLst/>
                <a:ea typeface="Times New Roman" panose="02020603050405020304" pitchFamily="18" charset="0"/>
                <a:cs typeface="Times New Roman" panose="02020603050405020304" pitchFamily="18" charset="0"/>
              </a:rPr>
              <a:t> </a:t>
            </a:r>
            <a:r>
              <a:rPr lang="ru-RU" sz="2800" b="1" kern="1800" dirty="0" err="1">
                <a:solidFill>
                  <a:srgbClr val="185991"/>
                </a:solidFill>
                <a:effectLst/>
                <a:ea typeface="Times New Roman" panose="02020603050405020304" pitchFamily="18" charset="0"/>
                <a:cs typeface="Times New Roman" panose="02020603050405020304" pitchFamily="18" charset="0"/>
              </a:rPr>
              <a:t>захід</a:t>
            </a:r>
            <a:r>
              <a:rPr lang="ru-RU" sz="2800" b="1" kern="1800" dirty="0">
                <a:solidFill>
                  <a:srgbClr val="185991"/>
                </a:solidFill>
                <a:effectLst/>
                <a:ea typeface="Times New Roman" panose="02020603050405020304" pitchFamily="18" charset="0"/>
                <a:cs typeface="Times New Roman" panose="02020603050405020304" pitchFamily="18" charset="0"/>
              </a:rPr>
              <a:t> </a:t>
            </a:r>
            <a:r>
              <a:rPr lang="ru-RU" sz="2800" b="1" kern="1800" dirty="0">
                <a:solidFill>
                  <a:srgbClr val="185991"/>
                </a:solidFill>
                <a:ea typeface="Times New Roman" panose="02020603050405020304" pitchFamily="18" charset="0"/>
                <a:cs typeface="Times New Roman" panose="02020603050405020304" pitchFamily="18" charset="0"/>
              </a:rPr>
              <a:t>  «НЕБЕЗПЕЧНИЙ АТОМ»</a:t>
            </a:r>
            <a:endParaRPr lang="uk-UA" sz="2800" dirty="0">
              <a:effectLst/>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29E01B6B-4C48-4273-8A1B-D25C2D4FA6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54415" y="1190446"/>
            <a:ext cx="7108166" cy="5512279"/>
          </a:xfrm>
          <a:prstGeom prst="rect">
            <a:avLst/>
          </a:prstGeom>
          <a:noFill/>
          <a:ln>
            <a:noFill/>
          </a:ln>
        </p:spPr>
      </p:pic>
      <p:sp>
        <p:nvSpPr>
          <p:cNvPr id="7" name="TextBox 6">
            <a:extLst>
              <a:ext uri="{FF2B5EF4-FFF2-40B4-BE49-F238E27FC236}">
                <a16:creationId xmlns:a16="http://schemas.microsoft.com/office/drawing/2014/main" xmlns="" id="{2F0EAA94-9015-4387-9CD1-89D566FE4AE0}"/>
              </a:ext>
            </a:extLst>
          </p:cNvPr>
          <p:cNvSpPr txBox="1"/>
          <p:nvPr/>
        </p:nvSpPr>
        <p:spPr>
          <a:xfrm>
            <a:off x="129396" y="1181819"/>
            <a:ext cx="3925019" cy="5367001"/>
          </a:xfrm>
          <a:prstGeom prst="rect">
            <a:avLst/>
          </a:prstGeom>
          <a:noFill/>
        </p:spPr>
        <p:txBody>
          <a:bodyPr wrap="square">
            <a:spAutoFit/>
          </a:bodyPr>
          <a:lstStyle/>
          <a:p>
            <a:pPr>
              <a:lnSpc>
                <a:spcPct val="115000"/>
              </a:lnSpc>
              <a:spcAft>
                <a:spcPts val="1000"/>
              </a:spcAft>
            </a:pPr>
            <a:r>
              <a:rPr lang="uk-UA" sz="1800" b="1"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Викладачі хімії та історії Еріка ОГАРЬ</a:t>
            </a:r>
            <a:r>
              <a:rPr lang="en-US" sz="1800" b="1"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b="1"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та Вікторія ПАВЛИК</a:t>
            </a:r>
            <a:r>
              <a:rPr lang="en-US" sz="1800" b="1"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b="1"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проводять для студентів І курсу ТОРБ групи спільний виховний захід</a:t>
            </a:r>
            <a:r>
              <a:rPr lang="en-US" sz="1800" b="1"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b="1" i="1"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«Небезпечний атом»,</a:t>
            </a:r>
            <a:r>
              <a:rPr lang="en-US" sz="1800" b="1"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b="1"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у ході якого студентам розкривають сутність  радіаційних катастроф - скинення бомб на Хіросіму та Нагасакі у 1945 р., аварію на Чорнобильській АЕС у 1986 р. та особливості ядерних хімічних реакцій;  приділяють увагу  методам індивідуального захисту від радіації.</a:t>
            </a:r>
            <a:endParaRPr lang="uk-UA"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47740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C49ED797-F28E-45CC-8336-E9126A650304}"/>
              </a:ext>
            </a:extLst>
          </p:cNvPr>
          <p:cNvSpPr txBox="1"/>
          <p:nvPr/>
        </p:nvSpPr>
        <p:spPr>
          <a:xfrm>
            <a:off x="114300" y="105508"/>
            <a:ext cx="11684977" cy="558743"/>
          </a:xfrm>
          <a:prstGeom prst="rect">
            <a:avLst/>
          </a:prstGeom>
          <a:noFill/>
        </p:spPr>
        <p:txBody>
          <a:bodyPr wrap="square">
            <a:spAutoFit/>
          </a:bodyPr>
          <a:lstStyle/>
          <a:p>
            <a:pPr algn="ctr">
              <a:lnSpc>
                <a:spcPct val="115000"/>
              </a:lnSpc>
              <a:spcAft>
                <a:spcPts val="1000"/>
              </a:spcAft>
            </a:pPr>
            <a:r>
              <a:rPr lang="uk-UA" sz="2800" b="1" dirty="0">
                <a:solidFill>
                  <a:schemeClr val="accent5"/>
                </a:solidFill>
                <a:ea typeface="Calibri" panose="020F0502020204030204" pitchFamily="34" charset="0"/>
                <a:cs typeface="Times New Roman" panose="02020603050405020304" pitchFamily="18" charset="0"/>
              </a:rPr>
              <a:t>Інформаційна година пам’яті</a:t>
            </a:r>
            <a:r>
              <a:rPr lang="uk-UA" sz="2800" b="1" dirty="0">
                <a:solidFill>
                  <a:schemeClr val="accent5"/>
                </a:solidFill>
                <a:effectLst/>
                <a:ea typeface="Calibri" panose="020F0502020204030204" pitchFamily="34" charset="0"/>
                <a:cs typeface="Times New Roman" panose="02020603050405020304" pitchFamily="18" charset="0"/>
              </a:rPr>
              <a:t>: «Чорнобиль: від аварії до сьогодення»</a:t>
            </a:r>
            <a:endParaRPr lang="uk-UA" sz="2800" dirty="0">
              <a:solidFill>
                <a:schemeClr val="accent5"/>
              </a:solidFill>
              <a:effectLst/>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52983085-EB58-488A-B000-98B0AC3CD7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1186962"/>
            <a:ext cx="5981700" cy="5565530"/>
          </a:xfrm>
          <a:prstGeom prst="rect">
            <a:avLst/>
          </a:prstGeom>
        </p:spPr>
      </p:pic>
      <p:pic>
        <p:nvPicPr>
          <p:cNvPr id="6" name="Рисунок 5">
            <a:extLst>
              <a:ext uri="{FF2B5EF4-FFF2-40B4-BE49-F238E27FC236}">
                <a16:creationId xmlns:a16="http://schemas.microsoft.com/office/drawing/2014/main" xmlns="" id="{FC055CD1-54FB-4259-B7AB-6B3027AF3A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947" y="4097215"/>
            <a:ext cx="5703276" cy="2697895"/>
          </a:xfrm>
          <a:prstGeom prst="rect">
            <a:avLst/>
          </a:prstGeom>
        </p:spPr>
      </p:pic>
      <p:sp>
        <p:nvSpPr>
          <p:cNvPr id="8" name="TextBox 7">
            <a:extLst>
              <a:ext uri="{FF2B5EF4-FFF2-40B4-BE49-F238E27FC236}">
                <a16:creationId xmlns:a16="http://schemas.microsoft.com/office/drawing/2014/main" xmlns="" id="{80CED285-604C-49A7-8D25-36F7DF37C078}"/>
              </a:ext>
            </a:extLst>
          </p:cNvPr>
          <p:cNvSpPr txBox="1"/>
          <p:nvPr/>
        </p:nvSpPr>
        <p:spPr>
          <a:xfrm>
            <a:off x="213946" y="1186962"/>
            <a:ext cx="5703277" cy="2940549"/>
          </a:xfrm>
          <a:prstGeom prst="rect">
            <a:avLst/>
          </a:prstGeom>
          <a:noFill/>
        </p:spPr>
        <p:txBody>
          <a:bodyPr wrap="square">
            <a:spAutoFit/>
          </a:bodyPr>
          <a:lstStyle/>
          <a:p>
            <a:pPr algn="just">
              <a:lnSpc>
                <a:spcPct val="115000"/>
              </a:lnSpc>
              <a:spcAft>
                <a:spcPts val="1000"/>
              </a:spcAft>
            </a:pPr>
            <a:r>
              <a:rPr lang="uk-UA" sz="1800" b="1" dirty="0">
                <a:solidFill>
                  <a:srgbClr val="4F6228"/>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Змістовні презентаційні матеріали студентів, перегляд </a:t>
            </a:r>
            <a:r>
              <a:rPr lang="uk-UA" sz="1800"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відеофрагментів</a:t>
            </a:r>
            <a:r>
              <a:rPr lang="uk-UA" sz="1800"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«Чорнобиль. Як сталася аварія на ЧАЕС», відвідування  віртуального музею «Чорнобиль», який заснував колишній ліквідатор аварії на ЧАЕС  </a:t>
            </a:r>
            <a:r>
              <a:rPr lang="uk-UA" sz="1800"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Гладуш</a:t>
            </a:r>
            <a:r>
              <a:rPr lang="uk-UA" sz="1800"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І.Д. у м. Київ., відкрили для здобувачів освіти І курсу нові факти цієї трагедії та нові </a:t>
            </a:r>
            <a:r>
              <a:rPr lang="uk-UA" sz="1800" b="1"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уроки</a:t>
            </a:r>
            <a:r>
              <a:rPr lang="uk-UA" sz="1800" b="1"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на майбутнє,  не  залишили жодного байдужого серед присутніх.  Низький уклін та глибока вдячність героям-ліквідаторам за їхній героїзм!</a:t>
            </a:r>
            <a:endParaRPr lang="uk-UA" sz="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8251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257" y="-91899"/>
            <a:ext cx="12500514" cy="7194430"/>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a16="http://schemas.microsoft.com/office/drawing/2014/main" xmlns="" id="{22CDBF31-E048-4ED0-86C2-539421579F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83229" y="-5116"/>
            <a:ext cx="5808771" cy="3889868"/>
          </a:xfrm>
          <a:prstGeom prst="rect">
            <a:avLst/>
          </a:prstGeom>
          <a:noFill/>
          <a:ln>
            <a:noFill/>
          </a:ln>
        </p:spPr>
      </p:pic>
      <p:sp>
        <p:nvSpPr>
          <p:cNvPr id="7" name="TextBox 6">
            <a:extLst>
              <a:ext uri="{FF2B5EF4-FFF2-40B4-BE49-F238E27FC236}">
                <a16:creationId xmlns:a16="http://schemas.microsoft.com/office/drawing/2014/main" xmlns="" id="{89EC0BB5-422B-476B-BE5D-A88DB411D995}"/>
              </a:ext>
            </a:extLst>
          </p:cNvPr>
          <p:cNvSpPr txBox="1"/>
          <p:nvPr/>
        </p:nvSpPr>
        <p:spPr>
          <a:xfrm>
            <a:off x="181156" y="3588590"/>
            <a:ext cx="5581290" cy="3456331"/>
          </a:xfrm>
          <a:prstGeom prst="rect">
            <a:avLst/>
          </a:prstGeom>
          <a:noFill/>
        </p:spPr>
        <p:txBody>
          <a:bodyPr wrap="square">
            <a:spAutoFit/>
          </a:bodyPr>
          <a:lstStyle/>
          <a:p>
            <a:pPr>
              <a:lnSpc>
                <a:spcPct val="115000"/>
              </a:lnSpc>
              <a:spcAft>
                <a:spcPts val="1000"/>
              </a:spcAft>
            </a:pPr>
            <a:r>
              <a:rPr lang="ru-RU"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uk-UA"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Навчальне  заняття </a:t>
            </a:r>
            <a:r>
              <a:rPr lang="uk-UA" b="1" dirty="0">
                <a:solidFill>
                  <a:schemeClr val="accent5">
                    <a:lumMod val="50000"/>
                  </a:schemeClr>
                </a:solidFill>
                <a:latin typeface="Calibri" panose="020F0502020204030204" pitchFamily="34" charset="0"/>
                <a:ea typeface="Calibri" panose="020F0502020204030204" pitchFamily="34" charset="0"/>
                <a:cs typeface="Calibri" panose="020F0502020204030204" pitchFamily="34" charset="0"/>
              </a:rPr>
              <a:t>на</a:t>
            </a:r>
            <a:r>
              <a:rPr lang="uk-UA" sz="1800" b="1"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 актуальну тему сьогодення </a:t>
            </a:r>
            <a:r>
              <a:rPr lang="uk-UA" sz="2000" b="1"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“Класифікація та типи безпілотних літальних апаратів</a:t>
            </a:r>
            <a:r>
              <a:rPr lang="uk-UA" sz="2000" b="0" i="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t>
            </a:r>
            <a:r>
              <a:rPr lang="ru-RU" sz="2000" b="1"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з показом відеоматеріалів про види, </a:t>
            </a:r>
            <a:r>
              <a:rPr lang="ru-RU" sz="1800" b="1"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принцип</a:t>
            </a:r>
            <a:r>
              <a:rPr lang="uk-UA" sz="1800" b="1"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и</a:t>
            </a:r>
            <a:r>
              <a:rPr lang="ru-RU" sz="1800" b="1"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функціонування</a:t>
            </a:r>
            <a:r>
              <a:rPr lang="uk-UA" sz="1800" b="1"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можливос</a:t>
            </a:r>
            <a:r>
              <a:rPr lang="uk-UA" sz="1800" b="1"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ті  та застосування безпілотних літальних апаратів у сучасному світі,  демонстрацією практичного запуску та керування безпілотником-розвідником студентом  І курсу</a:t>
            </a:r>
            <a:r>
              <a:rPr lang="ru-RU" sz="1800" b="1"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err="1">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Мицюком</a:t>
            </a:r>
            <a:r>
              <a:rPr lang="uk-UA" sz="18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Юрієм</a:t>
            </a:r>
            <a:r>
              <a:rPr lang="uk-UA" sz="1800" b="1"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  викликало допитливість та  </a:t>
            </a:r>
            <a:r>
              <a:rPr lang="uk-UA" b="1"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жвавий</a:t>
            </a:r>
            <a:r>
              <a:rPr lang="uk-UA"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uk-UA" sz="16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rPr>
              <a:t>інтерес у студентів.</a:t>
            </a:r>
            <a:endParaRPr lang="uk-UA" sz="1600"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xmlns="" id="{4DFA0EB9-5431-42D8-97DA-C5A1F6A2B0E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301" y="0"/>
            <a:ext cx="6183371" cy="3991020"/>
          </a:xfrm>
          <a:prstGeom prst="rect">
            <a:avLst/>
          </a:prstGeom>
          <a:noFill/>
          <a:ln>
            <a:noFill/>
          </a:ln>
        </p:spPr>
      </p:pic>
      <p:pic>
        <p:nvPicPr>
          <p:cNvPr id="8" name="Рисунок 7">
            <a:extLst>
              <a:ext uri="{FF2B5EF4-FFF2-40B4-BE49-F238E27FC236}">
                <a16:creationId xmlns:a16="http://schemas.microsoft.com/office/drawing/2014/main" xmlns="" id="{6429179F-C6E7-4345-B817-EE0344E95C3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41676" y="3875960"/>
            <a:ext cx="3045569" cy="2990832"/>
          </a:xfrm>
          <a:prstGeom prst="rect">
            <a:avLst/>
          </a:prstGeom>
          <a:noFill/>
          <a:ln>
            <a:noFill/>
          </a:ln>
        </p:spPr>
      </p:pic>
      <p:pic>
        <p:nvPicPr>
          <p:cNvPr id="9" name="Рисунок 8">
            <a:extLst>
              <a:ext uri="{FF2B5EF4-FFF2-40B4-BE49-F238E27FC236}">
                <a16:creationId xmlns:a16="http://schemas.microsoft.com/office/drawing/2014/main" xmlns="" id="{84920776-CC06-47AA-A3BD-61C4B9297D9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87245" y="3867168"/>
            <a:ext cx="3504755" cy="2990832"/>
          </a:xfrm>
          <a:prstGeom prst="rect">
            <a:avLst/>
          </a:prstGeom>
          <a:noFill/>
          <a:ln>
            <a:noFill/>
          </a:ln>
        </p:spPr>
      </p:pic>
    </p:spTree>
    <p:extLst>
      <p:ext uri="{BB962C8B-B14F-4D97-AF65-F5344CB8AC3E}">
        <p14:creationId xmlns:p14="http://schemas.microsoft.com/office/powerpoint/2010/main" val="20087012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508"/>
            <a:ext cx="12192000" cy="69635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E95C9F91-344E-4CA1-AF7C-B94FC4AB7588}"/>
              </a:ext>
            </a:extLst>
          </p:cNvPr>
          <p:cNvSpPr txBox="1"/>
          <p:nvPr/>
        </p:nvSpPr>
        <p:spPr>
          <a:xfrm>
            <a:off x="140677" y="167054"/>
            <a:ext cx="11860823" cy="523220"/>
          </a:xfrm>
          <a:prstGeom prst="rect">
            <a:avLst/>
          </a:prstGeom>
          <a:noFill/>
        </p:spPr>
        <p:txBody>
          <a:bodyPr wrap="square" rtlCol="0">
            <a:spAutoFit/>
          </a:bodyPr>
          <a:lstStyle/>
          <a:p>
            <a:pPr algn="ctr"/>
            <a:r>
              <a:rPr lang="ru-RU" sz="2800" b="1" kern="1800" dirty="0" err="1">
                <a:solidFill>
                  <a:srgbClr val="185991"/>
                </a:solidFill>
                <a:effectLst/>
                <a:latin typeface="Helvetica" panose="020B0604020202020204" pitchFamily="34" charset="0"/>
                <a:ea typeface="Times New Roman" panose="02020603050405020304" pitchFamily="18" charset="0"/>
              </a:rPr>
              <a:t>Співпраця</a:t>
            </a:r>
            <a:r>
              <a:rPr lang="ru-RU" sz="2800" b="1" kern="1800" dirty="0">
                <a:solidFill>
                  <a:srgbClr val="185991"/>
                </a:solidFill>
                <a:effectLst/>
                <a:latin typeface="Helvetica" panose="020B0604020202020204" pitchFamily="34" charset="0"/>
                <a:ea typeface="Times New Roman" panose="02020603050405020304" pitchFamily="18" charset="0"/>
              </a:rPr>
              <a:t> </a:t>
            </a:r>
            <a:r>
              <a:rPr lang="ru-RU" sz="2800" b="1" kern="1800" dirty="0" err="1">
                <a:solidFill>
                  <a:srgbClr val="185991"/>
                </a:solidFill>
                <a:effectLst/>
                <a:latin typeface="Helvetica" panose="020B0604020202020204" pitchFamily="34" charset="0"/>
                <a:ea typeface="Times New Roman" panose="02020603050405020304" pitchFamily="18" charset="0"/>
              </a:rPr>
              <a:t>студентів</a:t>
            </a:r>
            <a:r>
              <a:rPr lang="ru-RU" sz="2800" b="1" kern="1800" dirty="0">
                <a:solidFill>
                  <a:srgbClr val="185991"/>
                </a:solidFill>
                <a:effectLst/>
                <a:latin typeface="Helvetica" panose="020B0604020202020204" pitchFamily="34" charset="0"/>
                <a:ea typeface="Times New Roman" panose="02020603050405020304" pitchFamily="18" charset="0"/>
              </a:rPr>
              <a:t>, </a:t>
            </a:r>
            <a:r>
              <a:rPr lang="ru-RU" sz="2800" b="1" kern="1800" dirty="0" err="1">
                <a:solidFill>
                  <a:srgbClr val="185991"/>
                </a:solidFill>
                <a:effectLst/>
                <a:latin typeface="Helvetica" panose="020B0604020202020204" pitchFamily="34" charset="0"/>
                <a:ea typeface="Times New Roman" panose="02020603050405020304" pitchFamily="18" charset="0"/>
              </a:rPr>
              <a:t>батьків</a:t>
            </a:r>
            <a:r>
              <a:rPr lang="ru-RU" sz="2800" b="1" kern="1800" dirty="0">
                <a:solidFill>
                  <a:srgbClr val="185991"/>
                </a:solidFill>
                <a:effectLst/>
                <a:latin typeface="Helvetica" panose="020B0604020202020204" pitchFamily="34" charset="0"/>
                <a:ea typeface="Times New Roman" panose="02020603050405020304" pitchFamily="18" charset="0"/>
              </a:rPr>
              <a:t> та </a:t>
            </a:r>
            <a:r>
              <a:rPr lang="ru-RU" sz="2800" b="1" kern="1800" dirty="0" err="1">
                <a:solidFill>
                  <a:srgbClr val="185991"/>
                </a:solidFill>
                <a:effectLst/>
                <a:latin typeface="Helvetica" panose="020B0604020202020204" pitchFamily="34" charset="0"/>
                <a:ea typeface="Times New Roman" panose="02020603050405020304" pitchFamily="18" charset="0"/>
              </a:rPr>
              <a:t>академнаставника</a:t>
            </a:r>
            <a:endParaRPr lang="uk-UA" sz="2800" dirty="0"/>
          </a:p>
        </p:txBody>
      </p:sp>
      <p:pic>
        <p:nvPicPr>
          <p:cNvPr id="4" name="Рисунок 3">
            <a:extLst>
              <a:ext uri="{FF2B5EF4-FFF2-40B4-BE49-F238E27FC236}">
                <a16:creationId xmlns:a16="http://schemas.microsoft.com/office/drawing/2014/main" xmlns="" id="{4A615EC0-B77F-4720-B911-94C6520486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15100" y="857328"/>
            <a:ext cx="5486400" cy="5829300"/>
          </a:xfrm>
          <a:prstGeom prst="rect">
            <a:avLst/>
          </a:prstGeom>
          <a:noFill/>
          <a:ln>
            <a:noFill/>
          </a:ln>
        </p:spPr>
      </p:pic>
      <p:pic>
        <p:nvPicPr>
          <p:cNvPr id="5" name="Рисунок 4">
            <a:extLst>
              <a:ext uri="{FF2B5EF4-FFF2-40B4-BE49-F238E27FC236}">
                <a16:creationId xmlns:a16="http://schemas.microsoft.com/office/drawing/2014/main" xmlns="" id="{C1B7A00B-7DD6-4BCB-82E7-D19870AF1E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0500" y="3280971"/>
            <a:ext cx="6134100" cy="3338195"/>
          </a:xfrm>
          <a:prstGeom prst="rect">
            <a:avLst/>
          </a:prstGeom>
          <a:noFill/>
          <a:ln>
            <a:noFill/>
          </a:ln>
        </p:spPr>
      </p:pic>
      <p:sp>
        <p:nvSpPr>
          <p:cNvPr id="8" name="TextBox 7">
            <a:extLst>
              <a:ext uri="{FF2B5EF4-FFF2-40B4-BE49-F238E27FC236}">
                <a16:creationId xmlns:a16="http://schemas.microsoft.com/office/drawing/2014/main" xmlns="" id="{0C794E19-54C9-471A-B568-4A56373C08D5}"/>
              </a:ext>
            </a:extLst>
          </p:cNvPr>
          <p:cNvSpPr txBox="1"/>
          <p:nvPr/>
        </p:nvSpPr>
        <p:spPr>
          <a:xfrm>
            <a:off x="501162" y="857328"/>
            <a:ext cx="5594838" cy="2303451"/>
          </a:xfrm>
          <a:prstGeom prst="rect">
            <a:avLst/>
          </a:prstGeom>
          <a:noFill/>
        </p:spPr>
        <p:txBody>
          <a:bodyPr wrap="square">
            <a:spAutoFit/>
          </a:bodyPr>
          <a:lstStyle/>
          <a:p>
            <a:pPr>
              <a:lnSpc>
                <a:spcPct val="115000"/>
              </a:lnSpc>
              <a:spcAft>
                <a:spcPts val="1000"/>
              </a:spcAft>
            </a:pP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Студенти</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I ТОРБ “А”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групи</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разом з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академнаставником</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Ерікою</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ОГАРЬ</a:t>
            </a:r>
            <a:r>
              <a:rPr lang="ru-RU"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та батьками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групи</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провели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цікавий</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захід</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спільне</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знайомство</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з</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відвідування</a:t>
            </a: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м </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кінотеатру</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MULTIPLEX.</a:t>
            </a:r>
            <a:r>
              <a:rPr lang="uk-UA" sz="1200" dirty="0">
                <a:latin typeface="Calibri" panose="020F0502020204030204" pitchFamily="34" charset="0"/>
                <a:ea typeface="Calibri" panose="020F0502020204030204" pitchFamily="34" charset="0"/>
                <a:cs typeface="Times New Roman" panose="02020603050405020304" pitchFamily="18" charset="0"/>
              </a:rPr>
              <a:t> </a:t>
            </a:r>
            <a:r>
              <a:rPr lang="uk-UA"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О</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бмін</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враженнями</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спільний</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відпочинок</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та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створення</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спільної</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позитивної</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атмосфери</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 </a:t>
            </a:r>
            <a:r>
              <a:rPr lang="ru-RU" sz="18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вагомий</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клю</a:t>
            </a:r>
            <a:r>
              <a:rPr lang="ru-RU" b="1" dirty="0">
                <a:solidFill>
                  <a:srgbClr val="002060"/>
                </a:solidFill>
                <a:latin typeface="Calibri" panose="020F0502020204030204" pitchFamily="34" charset="0"/>
                <a:ea typeface="Calibri" panose="020F0502020204030204" pitchFamily="34" charset="0"/>
                <a:cs typeface="Calibri" panose="020F0502020204030204" pitchFamily="34" charset="0"/>
              </a:rPr>
              <a:t>ч до </a:t>
            </a:r>
            <a:r>
              <a:rPr lang="ru-RU" b="1" dirty="0" err="1">
                <a:solidFill>
                  <a:srgbClr val="002060"/>
                </a:solidFill>
                <a:latin typeface="Calibri" panose="020F0502020204030204" pitchFamily="34" charset="0"/>
                <a:ea typeface="Calibri" panose="020F0502020204030204" pitchFamily="34" charset="0"/>
                <a:cs typeface="Calibri" panose="020F0502020204030204" pitchFamily="34" charset="0"/>
              </a:rPr>
              <a:t>успішного</a:t>
            </a:r>
            <a:r>
              <a:rPr lang="ru-RU"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b="1" dirty="0" err="1">
                <a:solidFill>
                  <a:srgbClr val="002060"/>
                </a:solidFill>
                <a:latin typeface="Calibri" panose="020F0502020204030204" pitchFamily="34" charset="0"/>
                <a:ea typeface="Calibri" panose="020F0502020204030204" pitchFamily="34" charset="0"/>
                <a:cs typeface="Calibri" panose="020F0502020204030204" pitchFamily="34" charset="0"/>
              </a:rPr>
              <a:t>виховання</a:t>
            </a:r>
            <a:r>
              <a:rPr lang="ru-RU"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b="1" dirty="0" err="1">
                <a:solidFill>
                  <a:srgbClr val="002060"/>
                </a:solidFill>
                <a:latin typeface="Calibri" panose="020F0502020204030204" pitchFamily="34" charset="0"/>
                <a:ea typeface="Calibri" panose="020F0502020204030204" pitchFamily="34" charset="0"/>
                <a:cs typeface="Calibri" panose="020F0502020204030204" pitchFamily="34" charset="0"/>
              </a:rPr>
              <a:t>зд</a:t>
            </a:r>
            <a:r>
              <a:rPr lang="uk-UA" b="1" dirty="0">
                <a:solidFill>
                  <a:srgbClr val="002060"/>
                </a:solidFill>
                <a:latin typeface="Calibri" panose="020F0502020204030204" pitchFamily="34" charset="0"/>
                <a:ea typeface="Calibri" panose="020F0502020204030204" pitchFamily="34" charset="0"/>
                <a:cs typeface="Calibri" panose="020F0502020204030204" pitchFamily="34" charset="0"/>
              </a:rPr>
              <a:t>о</a:t>
            </a:r>
            <a:r>
              <a:rPr lang="ru-RU" b="1" dirty="0" err="1">
                <a:solidFill>
                  <a:srgbClr val="002060"/>
                </a:solidFill>
                <a:latin typeface="Calibri" panose="020F0502020204030204" pitchFamily="34" charset="0"/>
                <a:ea typeface="Calibri" panose="020F0502020204030204" pitchFamily="34" charset="0"/>
                <a:cs typeface="Calibri" panose="020F0502020204030204" pitchFamily="34" charset="0"/>
              </a:rPr>
              <a:t>бувачів</a:t>
            </a:r>
            <a:r>
              <a:rPr lang="ru-RU"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b="1" dirty="0" err="1">
                <a:solidFill>
                  <a:srgbClr val="002060"/>
                </a:solidFill>
                <a:latin typeface="Calibri" panose="020F0502020204030204" pitchFamily="34" charset="0"/>
                <a:ea typeface="Calibri" panose="020F0502020204030204" pitchFamily="34" charset="0"/>
                <a:cs typeface="Calibri" panose="020F0502020204030204" pitchFamily="34" charset="0"/>
              </a:rPr>
              <a:t>освіти</a:t>
            </a:r>
            <a:r>
              <a:rPr lang="ru-RU"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ru-RU"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60230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1" y="-16126"/>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781397B6-8F68-4B74-9DE5-5B58CC4EAC2E}"/>
              </a:ext>
            </a:extLst>
          </p:cNvPr>
          <p:cNvSpPr txBox="1"/>
          <p:nvPr/>
        </p:nvSpPr>
        <p:spPr>
          <a:xfrm>
            <a:off x="-115794" y="0"/>
            <a:ext cx="11731925" cy="523220"/>
          </a:xfrm>
          <a:prstGeom prst="rect">
            <a:avLst/>
          </a:prstGeom>
          <a:noFill/>
        </p:spPr>
        <p:txBody>
          <a:bodyPr wrap="square">
            <a:spAutoFit/>
          </a:bodyPr>
          <a:lstStyle/>
          <a:p>
            <a:pPr algn="ctr"/>
            <a:r>
              <a:rPr lang="uk-UA" sz="2800" b="1" dirty="0">
                <a:solidFill>
                  <a:srgbClr val="002060"/>
                </a:solidFill>
                <a:cs typeface="Times New Roman" panose="02020603050405020304" pitchFamily="18" charset="0"/>
              </a:rPr>
              <a:t>Професійний розвиток педагога –</a:t>
            </a:r>
            <a:r>
              <a:rPr lang="en-US" sz="2800" b="1" dirty="0">
                <a:solidFill>
                  <a:srgbClr val="002060"/>
                </a:solidFill>
                <a:cs typeface="Times New Roman" panose="02020603050405020304" pitchFamily="18" charset="0"/>
              </a:rPr>
              <a:t> </a:t>
            </a:r>
            <a:r>
              <a:rPr lang="uk-UA" sz="2800" b="1" dirty="0">
                <a:solidFill>
                  <a:srgbClr val="002060"/>
                </a:solidFill>
                <a:cs typeface="Times New Roman" panose="02020603050405020304" pitchFamily="18" charset="0"/>
              </a:rPr>
              <a:t>запорука підвищення якості освіти</a:t>
            </a:r>
            <a:endParaRPr lang="uk-UA" sz="2800" b="1" dirty="0">
              <a:solidFill>
                <a:srgbClr val="002060"/>
              </a:solidFill>
            </a:endParaRPr>
          </a:p>
        </p:txBody>
      </p:sp>
      <p:pic>
        <p:nvPicPr>
          <p:cNvPr id="4" name="Рисунок 3">
            <a:extLst>
              <a:ext uri="{FF2B5EF4-FFF2-40B4-BE49-F238E27FC236}">
                <a16:creationId xmlns:a16="http://schemas.microsoft.com/office/drawing/2014/main" xmlns="" id="{3325C05A-FE8D-4680-BC8D-EA4880D8079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24354" y="918399"/>
            <a:ext cx="9196754" cy="5175743"/>
          </a:xfrm>
          <a:prstGeom prst="rect">
            <a:avLst/>
          </a:prstGeom>
          <a:noFill/>
          <a:ln>
            <a:noFill/>
          </a:ln>
        </p:spPr>
      </p:pic>
      <p:sp>
        <p:nvSpPr>
          <p:cNvPr id="7" name="TextBox 6">
            <a:extLst>
              <a:ext uri="{FF2B5EF4-FFF2-40B4-BE49-F238E27FC236}">
                <a16:creationId xmlns:a16="http://schemas.microsoft.com/office/drawing/2014/main" xmlns="" id="{8D8C2C3B-E57D-40F6-8831-4998FBAFF9B6}"/>
              </a:ext>
            </a:extLst>
          </p:cNvPr>
          <p:cNvSpPr txBox="1"/>
          <p:nvPr/>
        </p:nvSpPr>
        <p:spPr>
          <a:xfrm>
            <a:off x="5750" y="6119713"/>
            <a:ext cx="11925411" cy="615553"/>
          </a:xfrm>
          <a:prstGeom prst="rect">
            <a:avLst/>
          </a:prstGeom>
          <a:noFill/>
        </p:spPr>
        <p:txBody>
          <a:bodyPr wrap="square">
            <a:spAutoFit/>
          </a:bodyPr>
          <a:lstStyle/>
          <a:p>
            <a:pPr algn="ctr"/>
            <a:r>
              <a:rPr lang="uk-UA" sz="1700" b="1" dirty="0">
                <a:solidFill>
                  <a:schemeClr val="accent4">
                    <a:lumMod val="50000"/>
                  </a:schemeClr>
                </a:solidFill>
                <a:cs typeface="Times New Roman" panose="02020603050405020304" pitchFamily="18" charset="0"/>
              </a:rPr>
              <a:t>Результати підвищення фахової кваліфікації та професійної підготовки викладачів </a:t>
            </a:r>
            <a:r>
              <a:rPr lang="ru-RU" sz="1700" b="1" dirty="0">
                <a:solidFill>
                  <a:schemeClr val="accent4">
                    <a:lumMod val="50000"/>
                  </a:schemeClr>
                </a:solidFill>
                <a:effectLst/>
                <a:ea typeface="Calibri" panose="020F0502020204030204" pitchFamily="34" charset="0"/>
              </a:rPr>
              <a:t>за       темою  «</a:t>
            </a:r>
            <a:r>
              <a:rPr lang="ru-RU" sz="1700" b="1" dirty="0" err="1">
                <a:solidFill>
                  <a:schemeClr val="accent4">
                    <a:lumMod val="50000"/>
                  </a:schemeClr>
                </a:solidFill>
                <a:effectLst/>
                <a:ea typeface="Calibri" panose="020F0502020204030204" pitchFamily="34" charset="0"/>
              </a:rPr>
              <a:t>Студентоцентроване</a:t>
            </a:r>
            <a:r>
              <a:rPr lang="ru-RU" sz="1700" b="1" dirty="0">
                <a:solidFill>
                  <a:schemeClr val="accent4">
                    <a:lumMod val="50000"/>
                  </a:schemeClr>
                </a:solidFill>
                <a:effectLst/>
                <a:ea typeface="Calibri" panose="020F0502020204030204" pitchFamily="34" charset="0"/>
              </a:rPr>
              <a:t> </a:t>
            </a:r>
            <a:r>
              <a:rPr lang="ru-RU" sz="1700" b="1" dirty="0" err="1">
                <a:solidFill>
                  <a:schemeClr val="accent4">
                    <a:lumMod val="50000"/>
                  </a:schemeClr>
                </a:solidFill>
                <a:effectLst/>
                <a:ea typeface="Calibri" panose="020F0502020204030204" pitchFamily="34" charset="0"/>
              </a:rPr>
              <a:t>навчання</a:t>
            </a:r>
            <a:r>
              <a:rPr lang="ru-RU" sz="1700" b="1" dirty="0">
                <a:solidFill>
                  <a:schemeClr val="accent4">
                    <a:lumMod val="50000"/>
                  </a:schemeClr>
                </a:solidFill>
                <a:effectLst/>
                <a:ea typeface="Calibri" panose="020F0502020204030204" pitchFamily="34" charset="0"/>
              </a:rPr>
              <a:t> на засадах </a:t>
            </a:r>
            <a:r>
              <a:rPr lang="ru-RU" sz="1700" b="1" dirty="0" err="1">
                <a:solidFill>
                  <a:schemeClr val="accent4">
                    <a:lumMod val="50000"/>
                  </a:schemeClr>
                </a:solidFill>
                <a:effectLst/>
                <a:ea typeface="Calibri" panose="020F0502020204030204" pitchFamily="34" charset="0"/>
              </a:rPr>
              <a:t>освіти</a:t>
            </a:r>
            <a:r>
              <a:rPr lang="ru-RU" sz="1700" b="1" dirty="0">
                <a:solidFill>
                  <a:schemeClr val="accent4">
                    <a:lumMod val="50000"/>
                  </a:schemeClr>
                </a:solidFill>
                <a:effectLst/>
                <a:ea typeface="Calibri" panose="020F0502020204030204" pitchFamily="34" charset="0"/>
              </a:rPr>
              <a:t> </a:t>
            </a:r>
            <a:r>
              <a:rPr lang="ru-RU" sz="1700" b="1" dirty="0" err="1">
                <a:solidFill>
                  <a:schemeClr val="accent4">
                    <a:lumMod val="50000"/>
                  </a:schemeClr>
                </a:solidFill>
                <a:effectLst/>
                <a:ea typeface="Calibri" panose="020F0502020204030204" pitchFamily="34" charset="0"/>
              </a:rPr>
              <a:t>дорослих</a:t>
            </a:r>
            <a:r>
              <a:rPr lang="ru-RU" sz="1700" b="1" dirty="0">
                <a:solidFill>
                  <a:schemeClr val="accent4">
                    <a:lumMod val="50000"/>
                  </a:schemeClr>
                </a:solidFill>
                <a:effectLst/>
                <a:ea typeface="Calibri" panose="020F0502020204030204" pitchFamily="34" charset="0"/>
              </a:rPr>
              <a:t> у </a:t>
            </a:r>
            <a:r>
              <a:rPr lang="ru-RU" sz="1700" b="1" dirty="0" err="1">
                <a:solidFill>
                  <a:schemeClr val="accent4">
                    <a:lumMod val="50000"/>
                  </a:schemeClr>
                </a:solidFill>
                <a:effectLst/>
                <a:ea typeface="Calibri" panose="020F0502020204030204" pitchFamily="34" charset="0"/>
              </a:rPr>
              <a:t>закладі</a:t>
            </a:r>
            <a:r>
              <a:rPr lang="ru-RU" sz="1700" b="1" dirty="0">
                <a:solidFill>
                  <a:schemeClr val="accent4">
                    <a:lumMod val="50000"/>
                  </a:schemeClr>
                </a:solidFill>
                <a:effectLst/>
                <a:ea typeface="Calibri" panose="020F0502020204030204" pitchFamily="34" charset="0"/>
              </a:rPr>
              <a:t> </a:t>
            </a:r>
            <a:r>
              <a:rPr lang="ru-RU" sz="1700" b="1" dirty="0" err="1">
                <a:solidFill>
                  <a:schemeClr val="accent4">
                    <a:lumMod val="50000"/>
                  </a:schemeClr>
                </a:solidFill>
                <a:effectLst/>
                <a:ea typeface="Calibri" panose="020F0502020204030204" pitchFamily="34" charset="0"/>
              </a:rPr>
              <a:t>фахової</a:t>
            </a:r>
            <a:r>
              <a:rPr lang="ru-RU" sz="1700" b="1" dirty="0">
                <a:solidFill>
                  <a:schemeClr val="accent4">
                    <a:lumMod val="50000"/>
                  </a:schemeClr>
                </a:solidFill>
                <a:effectLst/>
                <a:ea typeface="Calibri" panose="020F0502020204030204" pitchFamily="34" charset="0"/>
              </a:rPr>
              <a:t> </a:t>
            </a:r>
            <a:r>
              <a:rPr lang="ru-RU" sz="1700" b="1" dirty="0" err="1">
                <a:solidFill>
                  <a:schemeClr val="accent4">
                    <a:lumMod val="50000"/>
                  </a:schemeClr>
                </a:solidFill>
                <a:effectLst/>
                <a:ea typeface="Calibri" panose="020F0502020204030204" pitchFamily="34" charset="0"/>
              </a:rPr>
              <a:t>передвищої</a:t>
            </a:r>
            <a:r>
              <a:rPr lang="ru-RU" sz="1700" b="1" dirty="0">
                <a:solidFill>
                  <a:schemeClr val="accent4">
                    <a:lumMod val="50000"/>
                  </a:schemeClr>
                </a:solidFill>
                <a:effectLst/>
                <a:ea typeface="Calibri" panose="020F0502020204030204" pitchFamily="34" charset="0"/>
              </a:rPr>
              <a:t> </a:t>
            </a:r>
            <a:r>
              <a:rPr lang="ru-RU" sz="1700" b="1" dirty="0" err="1">
                <a:solidFill>
                  <a:schemeClr val="accent4">
                    <a:lumMod val="50000"/>
                  </a:schemeClr>
                </a:solidFill>
                <a:effectLst/>
                <a:ea typeface="Calibri" panose="020F0502020204030204" pitchFamily="34" charset="0"/>
              </a:rPr>
              <a:t>освіти</a:t>
            </a:r>
            <a:r>
              <a:rPr lang="ru-RU" sz="1700" b="1" dirty="0">
                <a:solidFill>
                  <a:schemeClr val="accent4">
                    <a:lumMod val="50000"/>
                  </a:schemeClr>
                </a:solidFill>
                <a:effectLst/>
                <a:ea typeface="Calibri" panose="020F0502020204030204" pitchFamily="34" charset="0"/>
              </a:rPr>
              <a:t>» </a:t>
            </a:r>
            <a:endParaRPr lang="uk-UA" sz="1700" b="1" dirty="0">
              <a:solidFill>
                <a:schemeClr val="accent4">
                  <a:lumMod val="50000"/>
                </a:schemeClr>
              </a:solidFill>
            </a:endParaRPr>
          </a:p>
        </p:txBody>
      </p:sp>
    </p:spTree>
    <p:extLst>
      <p:ext uri="{BB962C8B-B14F-4D97-AF65-F5344CB8AC3E}">
        <p14:creationId xmlns:p14="http://schemas.microsoft.com/office/powerpoint/2010/main" val="39819985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2605"/>
            <a:ext cx="12326814" cy="7180605"/>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6FDE053F-E217-4560-AB1E-965F9F5F18F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9215" y="877794"/>
            <a:ext cx="2403231" cy="2933783"/>
          </a:xfrm>
          <a:prstGeom prst="rect">
            <a:avLst/>
          </a:prstGeom>
          <a:noFill/>
          <a:ln>
            <a:noFill/>
          </a:ln>
        </p:spPr>
      </p:pic>
      <p:pic>
        <p:nvPicPr>
          <p:cNvPr id="4" name="Рисунок 3">
            <a:extLst>
              <a:ext uri="{FF2B5EF4-FFF2-40B4-BE49-F238E27FC236}">
                <a16:creationId xmlns:a16="http://schemas.microsoft.com/office/drawing/2014/main" xmlns="" id="{87E32358-178F-416E-A9D1-6BD9DB97862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45723" y="659424"/>
            <a:ext cx="2132220" cy="3055458"/>
          </a:xfrm>
          <a:prstGeom prst="rect">
            <a:avLst/>
          </a:prstGeom>
          <a:noFill/>
          <a:ln>
            <a:noFill/>
          </a:ln>
        </p:spPr>
      </p:pic>
      <p:pic>
        <p:nvPicPr>
          <p:cNvPr id="5" name="Рисунок 4">
            <a:extLst>
              <a:ext uri="{FF2B5EF4-FFF2-40B4-BE49-F238E27FC236}">
                <a16:creationId xmlns:a16="http://schemas.microsoft.com/office/drawing/2014/main" xmlns="" id="{637F4573-228C-4325-967D-8E76CF186F1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12932" y="868999"/>
            <a:ext cx="2476647" cy="2933783"/>
          </a:xfrm>
          <a:prstGeom prst="rect">
            <a:avLst/>
          </a:prstGeom>
          <a:noFill/>
          <a:ln>
            <a:noFill/>
          </a:ln>
        </p:spPr>
      </p:pic>
      <p:pic>
        <p:nvPicPr>
          <p:cNvPr id="6" name="Рисунок 5">
            <a:extLst>
              <a:ext uri="{FF2B5EF4-FFF2-40B4-BE49-F238E27FC236}">
                <a16:creationId xmlns:a16="http://schemas.microsoft.com/office/drawing/2014/main" xmlns="" id="{62919293-E3F5-4690-87EB-39CCDCD87ED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1814" y="685873"/>
            <a:ext cx="2403232" cy="3055459"/>
          </a:xfrm>
          <a:prstGeom prst="rect">
            <a:avLst/>
          </a:prstGeom>
          <a:noFill/>
          <a:ln>
            <a:noFill/>
          </a:ln>
        </p:spPr>
      </p:pic>
      <p:pic>
        <p:nvPicPr>
          <p:cNvPr id="7" name="Рисунок 6">
            <a:extLst>
              <a:ext uri="{FF2B5EF4-FFF2-40B4-BE49-F238E27FC236}">
                <a16:creationId xmlns:a16="http://schemas.microsoft.com/office/drawing/2014/main" xmlns="" id="{E5633ADD-B94A-4C47-A3CE-8BDC7AE179B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1814" y="4026877"/>
            <a:ext cx="2549769" cy="2670589"/>
          </a:xfrm>
          <a:prstGeom prst="rect">
            <a:avLst/>
          </a:prstGeom>
          <a:noFill/>
          <a:ln>
            <a:noFill/>
          </a:ln>
        </p:spPr>
      </p:pic>
      <p:pic>
        <p:nvPicPr>
          <p:cNvPr id="8" name="Рисунок 7">
            <a:extLst>
              <a:ext uri="{FF2B5EF4-FFF2-40B4-BE49-F238E27FC236}">
                <a16:creationId xmlns:a16="http://schemas.microsoft.com/office/drawing/2014/main" xmlns="" id="{AC388B1C-5DA9-4C49-AD2E-99BCA62B5B67}"/>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77878" y="4076076"/>
            <a:ext cx="2861676" cy="2572190"/>
          </a:xfrm>
          <a:prstGeom prst="rect">
            <a:avLst/>
          </a:prstGeom>
          <a:noFill/>
          <a:ln>
            <a:noFill/>
          </a:ln>
        </p:spPr>
      </p:pic>
      <p:pic>
        <p:nvPicPr>
          <p:cNvPr id="9" name="Рисунок 8">
            <a:extLst>
              <a:ext uri="{FF2B5EF4-FFF2-40B4-BE49-F238E27FC236}">
                <a16:creationId xmlns:a16="http://schemas.microsoft.com/office/drawing/2014/main" xmlns="" id="{919E8296-6CCB-42EA-9EB8-D1100B48940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717313" y="877794"/>
            <a:ext cx="2159635" cy="2927985"/>
          </a:xfrm>
          <a:prstGeom prst="rect">
            <a:avLst/>
          </a:prstGeom>
          <a:noFill/>
          <a:ln>
            <a:noFill/>
          </a:ln>
        </p:spPr>
      </p:pic>
      <p:pic>
        <p:nvPicPr>
          <p:cNvPr id="10" name="Рисунок 9">
            <a:extLst>
              <a:ext uri="{FF2B5EF4-FFF2-40B4-BE49-F238E27FC236}">
                <a16:creationId xmlns:a16="http://schemas.microsoft.com/office/drawing/2014/main" xmlns="" id="{EB0D73CD-EE86-4296-8458-3BE3043B8369}"/>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890838" y="4088422"/>
            <a:ext cx="2797785" cy="2580895"/>
          </a:xfrm>
          <a:prstGeom prst="rect">
            <a:avLst/>
          </a:prstGeom>
          <a:noFill/>
          <a:ln>
            <a:noFill/>
          </a:ln>
        </p:spPr>
      </p:pic>
      <p:pic>
        <p:nvPicPr>
          <p:cNvPr id="11" name="Рисунок 10">
            <a:extLst>
              <a:ext uri="{FF2B5EF4-FFF2-40B4-BE49-F238E27FC236}">
                <a16:creationId xmlns:a16="http://schemas.microsoft.com/office/drawing/2014/main" xmlns="" id="{61200AF0-A439-4594-A6D1-6980161D4CC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864918" y="4053371"/>
            <a:ext cx="3233297" cy="2572190"/>
          </a:xfrm>
          <a:prstGeom prst="rect">
            <a:avLst/>
          </a:prstGeom>
          <a:noFill/>
          <a:ln>
            <a:noFill/>
          </a:ln>
        </p:spPr>
      </p:pic>
      <p:sp>
        <p:nvSpPr>
          <p:cNvPr id="2" name="TextBox 1">
            <a:extLst>
              <a:ext uri="{FF2B5EF4-FFF2-40B4-BE49-F238E27FC236}">
                <a16:creationId xmlns:a16="http://schemas.microsoft.com/office/drawing/2014/main" xmlns="" id="{EBD985BF-A16F-4EE3-AD09-BF7264CA3D87}"/>
              </a:ext>
            </a:extLst>
          </p:cNvPr>
          <p:cNvSpPr txBox="1"/>
          <p:nvPr/>
        </p:nvSpPr>
        <p:spPr>
          <a:xfrm>
            <a:off x="151814" y="-199459"/>
            <a:ext cx="11946401" cy="954107"/>
          </a:xfrm>
          <a:prstGeom prst="rect">
            <a:avLst/>
          </a:prstGeom>
          <a:noFill/>
        </p:spPr>
        <p:txBody>
          <a:bodyPr wrap="square" rtlCol="0">
            <a:spAutoFit/>
          </a:bodyPr>
          <a:lstStyle/>
          <a:p>
            <a:pPr algn="ctr"/>
            <a:r>
              <a:rPr lang="uk-UA" sz="2800" b="1" dirty="0">
                <a:solidFill>
                  <a:srgbClr val="002060"/>
                </a:solidFill>
              </a:rPr>
              <a:t>Результативність удосконалення професійної кваліфікації шляхом самоосвітньої діяльності  </a:t>
            </a:r>
          </a:p>
        </p:txBody>
      </p:sp>
    </p:spTree>
    <p:extLst>
      <p:ext uri="{BB962C8B-B14F-4D97-AF65-F5344CB8AC3E}">
        <p14:creationId xmlns:p14="http://schemas.microsoft.com/office/powerpoint/2010/main" val="7826198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08326AA0-7522-41F9-A917-536930999B74}"/>
              </a:ext>
            </a:extLst>
          </p:cNvPr>
          <p:cNvSpPr txBox="1"/>
          <p:nvPr/>
        </p:nvSpPr>
        <p:spPr>
          <a:xfrm>
            <a:off x="334108" y="272562"/>
            <a:ext cx="11517923" cy="523220"/>
          </a:xfrm>
          <a:prstGeom prst="rect">
            <a:avLst/>
          </a:prstGeom>
          <a:noFill/>
        </p:spPr>
        <p:txBody>
          <a:bodyPr wrap="square">
            <a:spAutoFit/>
          </a:bodyPr>
          <a:lstStyle/>
          <a:p>
            <a:pPr algn="ctr"/>
            <a:r>
              <a:rPr lang="uk-UA" sz="2800" b="1" dirty="0">
                <a:solidFill>
                  <a:schemeClr val="accent5">
                    <a:lumMod val="50000"/>
                  </a:schemeClr>
                </a:solidFill>
                <a:cs typeface="Times New Roman" panose="02020603050405020304" pitchFamily="18" charset="0"/>
              </a:rPr>
              <a:t>Незабутні</a:t>
            </a:r>
            <a:r>
              <a:rPr lang="en-US" sz="2800" b="1" dirty="0">
                <a:solidFill>
                  <a:schemeClr val="accent5">
                    <a:lumMod val="50000"/>
                  </a:schemeClr>
                </a:solidFill>
                <a:cs typeface="Times New Roman" panose="02020603050405020304" pitchFamily="18" charset="0"/>
              </a:rPr>
              <a:t> </a:t>
            </a:r>
            <a:r>
              <a:rPr lang="uk-UA" sz="2800" b="1" dirty="0">
                <a:solidFill>
                  <a:schemeClr val="accent5">
                    <a:lumMod val="50000"/>
                  </a:schemeClr>
                </a:solidFill>
                <a:cs typeface="Times New Roman" panose="02020603050405020304" pitchFamily="18" charset="0"/>
              </a:rPr>
              <a:t>та захоплюючі  враження від подорожі країнами Європи </a:t>
            </a:r>
            <a:endParaRPr lang="uk-UA" sz="2800" b="1" dirty="0">
              <a:solidFill>
                <a:schemeClr val="accent5">
                  <a:lumMod val="50000"/>
                </a:schemeClr>
              </a:solidFill>
            </a:endParaRPr>
          </a:p>
        </p:txBody>
      </p:sp>
      <p:pic>
        <p:nvPicPr>
          <p:cNvPr id="4" name="Рисунок 3">
            <a:extLst>
              <a:ext uri="{FF2B5EF4-FFF2-40B4-BE49-F238E27FC236}">
                <a16:creationId xmlns:a16="http://schemas.microsoft.com/office/drawing/2014/main" xmlns="" id="{0BF804E6-C402-4095-8D35-B20FC8D699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37789" y="1406769"/>
            <a:ext cx="5612421" cy="5284177"/>
          </a:xfrm>
          <a:prstGeom prst="rect">
            <a:avLst/>
          </a:prstGeom>
          <a:noFill/>
          <a:ln>
            <a:noFill/>
          </a:ln>
        </p:spPr>
      </p:pic>
      <p:pic>
        <p:nvPicPr>
          <p:cNvPr id="5" name="Рисунок 4">
            <a:extLst>
              <a:ext uri="{FF2B5EF4-FFF2-40B4-BE49-F238E27FC236}">
                <a16:creationId xmlns:a16="http://schemas.microsoft.com/office/drawing/2014/main" xmlns="" id="{E9B63C7C-DEFD-4F36-B924-A225C3BA42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4124" y="1406768"/>
            <a:ext cx="5931876" cy="5284177"/>
          </a:xfrm>
          <a:prstGeom prst="rect">
            <a:avLst/>
          </a:prstGeom>
          <a:noFill/>
          <a:ln>
            <a:noFill/>
          </a:ln>
        </p:spPr>
      </p:pic>
    </p:spTree>
    <p:extLst>
      <p:ext uri="{BB962C8B-B14F-4D97-AF65-F5344CB8AC3E}">
        <p14:creationId xmlns:p14="http://schemas.microsoft.com/office/powerpoint/2010/main" val="15022935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CAC96C29-F4C9-4DFA-A65D-607E13F1FFB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06308" y="140677"/>
            <a:ext cx="5246005" cy="6629399"/>
          </a:xfrm>
          <a:prstGeom prst="rect">
            <a:avLst/>
          </a:prstGeom>
          <a:noFill/>
          <a:ln>
            <a:noFill/>
          </a:ln>
        </p:spPr>
      </p:pic>
      <p:pic>
        <p:nvPicPr>
          <p:cNvPr id="5" name="Рисунок 4">
            <a:extLst>
              <a:ext uri="{FF2B5EF4-FFF2-40B4-BE49-F238E27FC236}">
                <a16:creationId xmlns:a16="http://schemas.microsoft.com/office/drawing/2014/main" xmlns="" id="{757A840B-DF61-40DE-815F-29CEC1C5CD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9687" y="3661044"/>
            <a:ext cx="5975351" cy="3196956"/>
          </a:xfrm>
          <a:prstGeom prst="rect">
            <a:avLst/>
          </a:prstGeom>
          <a:noFill/>
          <a:ln>
            <a:noFill/>
          </a:ln>
        </p:spPr>
      </p:pic>
      <p:pic>
        <p:nvPicPr>
          <p:cNvPr id="6" name="Рисунок 5">
            <a:extLst>
              <a:ext uri="{FF2B5EF4-FFF2-40B4-BE49-F238E27FC236}">
                <a16:creationId xmlns:a16="http://schemas.microsoft.com/office/drawing/2014/main" xmlns="" id="{7317253A-DD81-40D5-A6E3-67A808DC88E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407" y="140677"/>
            <a:ext cx="6111631" cy="3414858"/>
          </a:xfrm>
          <a:prstGeom prst="rect">
            <a:avLst/>
          </a:prstGeom>
          <a:noFill/>
          <a:ln>
            <a:noFill/>
          </a:ln>
        </p:spPr>
      </p:pic>
    </p:spTree>
    <p:extLst>
      <p:ext uri="{BB962C8B-B14F-4D97-AF65-F5344CB8AC3E}">
        <p14:creationId xmlns:p14="http://schemas.microsoft.com/office/powerpoint/2010/main" val="8651548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0903" r="2150" b="6614"/>
          <a:stretch/>
        </p:blipFill>
        <p:spPr bwMode="auto">
          <a:xfrm>
            <a:off x="-143652" y="0"/>
            <a:ext cx="12377240" cy="6876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9406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566"/>
            <a:ext cx="1209423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E86B0445-24D0-46EF-8DB1-64959E08C80C}"/>
              </a:ext>
            </a:extLst>
          </p:cNvPr>
          <p:cNvSpPr txBox="1"/>
          <p:nvPr/>
        </p:nvSpPr>
        <p:spPr>
          <a:xfrm>
            <a:off x="2915729" y="750498"/>
            <a:ext cx="6469812" cy="461665"/>
          </a:xfrm>
          <a:prstGeom prst="rect">
            <a:avLst/>
          </a:prstGeom>
          <a:noFill/>
        </p:spPr>
        <p:txBody>
          <a:bodyPr wrap="square" rtlCol="0">
            <a:spAutoFit/>
          </a:bodyPr>
          <a:lstStyle/>
          <a:p>
            <a:r>
              <a:rPr lang="uk-UA" sz="2400" dirty="0"/>
              <a:t>Пізнавальний захід ДЕНЬ ЧИСЛА ПІ</a:t>
            </a:r>
          </a:p>
        </p:txBody>
      </p:sp>
      <p:pic>
        <p:nvPicPr>
          <p:cNvPr id="4" name="Picture 2" descr="Cкачать фон “Светлая абстракция” для презентаций PowerPoint, бесплатно">
            <a:extLst>
              <a:ext uri="{FF2B5EF4-FFF2-40B4-BE49-F238E27FC236}">
                <a16:creationId xmlns:a16="http://schemas.microsoft.com/office/drawing/2014/main" xmlns="" id="{0F24A0A6-12F7-4AD2-A1EA-FF9AF4DFA9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4"/>
            <a:ext cx="12192000" cy="80895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качать фон “Светлая абстракция” для презентаций PowerPoint, бесплатно">
            <a:extLst>
              <a:ext uri="{FF2B5EF4-FFF2-40B4-BE49-F238E27FC236}">
                <a16:creationId xmlns:a16="http://schemas.microsoft.com/office/drawing/2014/main" xmlns="" id="{D21708A3-BCDE-42AD-BFD5-4C8271AD96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089535"/>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a:extLst>
              <a:ext uri="{FF2B5EF4-FFF2-40B4-BE49-F238E27FC236}">
                <a16:creationId xmlns:a16="http://schemas.microsoft.com/office/drawing/2014/main" xmlns="" id="{F6F3DE34-F37C-46D2-8368-91571BD4299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13233" y="1850517"/>
            <a:ext cx="6875252" cy="4985917"/>
          </a:xfrm>
          <a:prstGeom prst="rect">
            <a:avLst/>
          </a:prstGeom>
          <a:noFill/>
          <a:ln>
            <a:noFill/>
          </a:ln>
        </p:spPr>
      </p:pic>
      <p:sp>
        <p:nvSpPr>
          <p:cNvPr id="9" name="TextBox 8">
            <a:extLst>
              <a:ext uri="{FF2B5EF4-FFF2-40B4-BE49-F238E27FC236}">
                <a16:creationId xmlns:a16="http://schemas.microsoft.com/office/drawing/2014/main" xmlns="" id="{E9275583-B1AD-4899-8C68-5B1D64367270}"/>
              </a:ext>
            </a:extLst>
          </p:cNvPr>
          <p:cNvSpPr txBox="1"/>
          <p:nvPr/>
        </p:nvSpPr>
        <p:spPr>
          <a:xfrm>
            <a:off x="153989" y="112144"/>
            <a:ext cx="11698705" cy="1182503"/>
          </a:xfrm>
          <a:prstGeom prst="rect">
            <a:avLst/>
          </a:prstGeom>
          <a:noFill/>
        </p:spPr>
        <p:txBody>
          <a:bodyPr wrap="square">
            <a:spAutoFit/>
          </a:bodyPr>
          <a:lstStyle/>
          <a:p>
            <a:pPr algn="ctr">
              <a:lnSpc>
                <a:spcPct val="115000"/>
              </a:lnSpc>
              <a:spcAft>
                <a:spcPts val="1000"/>
              </a:spcAft>
            </a:pPr>
            <a:r>
              <a:rPr lang="ru-RU" sz="2800" b="1" dirty="0" err="1">
                <a:solidFill>
                  <a:schemeClr val="accent4">
                    <a:lumMod val="75000"/>
                  </a:schemeClr>
                </a:solidFill>
                <a:effectLst/>
                <a:ea typeface="Calibri" panose="020F0502020204030204" pitchFamily="34" charset="0"/>
                <a:cs typeface="Times New Roman" panose="02020603050405020304" pitchFamily="18" charset="0"/>
              </a:rPr>
              <a:t>Виїзне</a:t>
            </a:r>
            <a:r>
              <a:rPr lang="ru-RU" sz="2800" b="1" dirty="0">
                <a:solidFill>
                  <a:schemeClr val="accent4">
                    <a:lumMod val="75000"/>
                  </a:schemeClr>
                </a:solidFill>
                <a:effectLst/>
                <a:ea typeface="Calibri" panose="020F0502020204030204" pitchFamily="34" charset="0"/>
                <a:cs typeface="Times New Roman" panose="02020603050405020304" pitchFamily="18" charset="0"/>
              </a:rPr>
              <a:t> </a:t>
            </a:r>
            <a:r>
              <a:rPr lang="ru-RU" sz="2800" b="1" dirty="0" err="1">
                <a:solidFill>
                  <a:schemeClr val="accent4">
                    <a:lumMod val="75000"/>
                  </a:schemeClr>
                </a:solidFill>
                <a:effectLst/>
                <a:ea typeface="Calibri" panose="020F0502020204030204" pitchFamily="34" charset="0"/>
                <a:cs typeface="Times New Roman" panose="02020603050405020304" pitchFamily="18" charset="0"/>
              </a:rPr>
              <a:t>заняття</a:t>
            </a:r>
            <a:r>
              <a:rPr lang="ru-RU" sz="2800" b="1" dirty="0">
                <a:solidFill>
                  <a:schemeClr val="accent4">
                    <a:lumMod val="75000"/>
                  </a:schemeClr>
                </a:solidFill>
                <a:effectLst/>
                <a:ea typeface="Calibri" panose="020F0502020204030204" pitchFamily="34" charset="0"/>
                <a:cs typeface="Times New Roman" panose="02020603050405020304" pitchFamily="18" charset="0"/>
              </a:rPr>
              <a:t> в рамках </a:t>
            </a:r>
            <a:r>
              <a:rPr lang="ru-RU" sz="2800" b="1" dirty="0" err="1">
                <a:solidFill>
                  <a:schemeClr val="accent4">
                    <a:lumMod val="75000"/>
                  </a:schemeClr>
                </a:solidFill>
                <a:effectLst/>
                <a:ea typeface="Calibri" panose="020F0502020204030204" pitchFamily="34" charset="0"/>
                <a:cs typeface="Times New Roman" panose="02020603050405020304" pitchFamily="18" charset="0"/>
              </a:rPr>
              <a:t>вивчення</a:t>
            </a:r>
            <a:r>
              <a:rPr lang="ru-RU" sz="2800" b="1" dirty="0">
                <a:solidFill>
                  <a:schemeClr val="accent4">
                    <a:lumMod val="75000"/>
                  </a:schemeClr>
                </a:solidFill>
                <a:effectLst/>
                <a:ea typeface="Calibri" panose="020F0502020204030204" pitchFamily="34" charset="0"/>
                <a:cs typeface="Times New Roman" panose="02020603050405020304" pitchFamily="18" charset="0"/>
              </a:rPr>
              <a:t> </a:t>
            </a:r>
            <a:r>
              <a:rPr lang="ru-RU" sz="2800" b="1" dirty="0" err="1">
                <a:solidFill>
                  <a:schemeClr val="accent4">
                    <a:lumMod val="75000"/>
                  </a:schemeClr>
                </a:solidFill>
                <a:effectLst/>
                <a:ea typeface="Calibri" panose="020F0502020204030204" pitchFamily="34" charset="0"/>
                <a:cs typeface="Times New Roman" panose="02020603050405020304" pitchFamily="18" charset="0"/>
              </a:rPr>
              <a:t>вибіркових</a:t>
            </a:r>
            <a:r>
              <a:rPr lang="ru-RU" sz="2800" b="1" dirty="0">
                <a:solidFill>
                  <a:schemeClr val="accent4">
                    <a:lumMod val="75000"/>
                  </a:schemeClr>
                </a:solidFill>
                <a:effectLst/>
                <a:ea typeface="Calibri" panose="020F0502020204030204" pitchFamily="34" charset="0"/>
                <a:cs typeface="Times New Roman" panose="02020603050405020304" pitchFamily="18" charset="0"/>
              </a:rPr>
              <a:t> </a:t>
            </a:r>
            <a:r>
              <a:rPr lang="ru-RU" sz="2800" b="1" dirty="0" err="1">
                <a:solidFill>
                  <a:schemeClr val="accent4">
                    <a:lumMod val="75000"/>
                  </a:schemeClr>
                </a:solidFill>
                <a:effectLst/>
                <a:ea typeface="Calibri" panose="020F0502020204030204" pitchFamily="34" charset="0"/>
                <a:cs typeface="Times New Roman" panose="02020603050405020304" pitchFamily="18" charset="0"/>
              </a:rPr>
              <a:t>дисциплін</a:t>
            </a:r>
            <a:r>
              <a:rPr lang="ru-RU" sz="2800" b="1" dirty="0">
                <a:solidFill>
                  <a:schemeClr val="accent4">
                    <a:lumMod val="75000"/>
                  </a:schemeClr>
                </a:solidFill>
                <a:effectLst/>
                <a:ea typeface="Calibri" panose="020F0502020204030204" pitchFamily="34" charset="0"/>
                <a:cs typeface="Times New Roman" panose="02020603050405020304" pitchFamily="18" charset="0"/>
              </a:rPr>
              <a:t> </a:t>
            </a:r>
          </a:p>
          <a:p>
            <a:pPr algn="ctr">
              <a:lnSpc>
                <a:spcPct val="115000"/>
              </a:lnSpc>
              <a:spcAft>
                <a:spcPts val="1000"/>
              </a:spcAft>
            </a:pPr>
            <a:r>
              <a:rPr lang="ru-RU" sz="2800" b="1" dirty="0">
                <a:solidFill>
                  <a:schemeClr val="accent4">
                    <a:lumMod val="75000"/>
                  </a:schemeClr>
                </a:solidFill>
                <a:effectLst/>
                <a:ea typeface="Calibri" panose="020F0502020204030204" pitchFamily="34" charset="0"/>
                <a:cs typeface="Times New Roman" panose="02020603050405020304" pitchFamily="18" charset="0"/>
              </a:rPr>
              <a:t>«</a:t>
            </a:r>
            <a:r>
              <a:rPr lang="ru-RU" sz="2800" b="1" dirty="0" err="1">
                <a:solidFill>
                  <a:schemeClr val="accent4">
                    <a:lumMod val="75000"/>
                  </a:schemeClr>
                </a:solidFill>
                <a:effectLst/>
                <a:ea typeface="Calibri" panose="020F0502020204030204" pitchFamily="34" charset="0"/>
                <a:cs typeface="Times New Roman" panose="02020603050405020304" pitchFamily="18" charset="0"/>
              </a:rPr>
              <a:t>Екологія</a:t>
            </a:r>
            <a:r>
              <a:rPr lang="ru-RU" sz="2800" b="1" dirty="0">
                <a:solidFill>
                  <a:schemeClr val="accent4">
                    <a:lumMod val="75000"/>
                  </a:schemeClr>
                </a:solidFill>
                <a:effectLst/>
                <a:ea typeface="Calibri" panose="020F0502020204030204" pitchFamily="34" charset="0"/>
                <a:cs typeface="Times New Roman" panose="02020603050405020304" pitchFamily="18" charset="0"/>
              </a:rPr>
              <a:t> та </a:t>
            </a:r>
            <a:r>
              <a:rPr lang="ru-RU" sz="2800" b="1" dirty="0" err="1">
                <a:solidFill>
                  <a:schemeClr val="accent4">
                    <a:lumMod val="75000"/>
                  </a:schemeClr>
                </a:solidFill>
                <a:effectLst/>
                <a:ea typeface="Calibri" panose="020F0502020204030204" pitchFamily="34" charset="0"/>
                <a:cs typeface="Times New Roman" panose="02020603050405020304" pitchFamily="18" charset="0"/>
              </a:rPr>
              <a:t>безпечність</a:t>
            </a:r>
            <a:r>
              <a:rPr lang="ru-RU" sz="2800" b="1" dirty="0">
                <a:solidFill>
                  <a:schemeClr val="accent4">
                    <a:lumMod val="75000"/>
                  </a:schemeClr>
                </a:solidFill>
                <a:effectLst/>
                <a:ea typeface="Calibri" panose="020F0502020204030204" pitchFamily="34" charset="0"/>
                <a:cs typeface="Times New Roman" panose="02020603050405020304" pitchFamily="18" charset="0"/>
              </a:rPr>
              <a:t> </a:t>
            </a:r>
            <a:r>
              <a:rPr lang="ru-RU" sz="2800" b="1" dirty="0" err="1">
                <a:solidFill>
                  <a:schemeClr val="accent4">
                    <a:lumMod val="75000"/>
                  </a:schemeClr>
                </a:solidFill>
                <a:effectLst/>
                <a:ea typeface="Calibri" panose="020F0502020204030204" pitchFamily="34" charset="0"/>
                <a:cs typeface="Times New Roman" panose="02020603050405020304" pitchFamily="18" charset="0"/>
              </a:rPr>
              <a:t>товарів</a:t>
            </a:r>
            <a:r>
              <a:rPr lang="ru-RU" sz="2800" b="1" dirty="0">
                <a:solidFill>
                  <a:schemeClr val="accent4">
                    <a:lumMod val="75000"/>
                  </a:schemeClr>
                </a:solidFill>
                <a:effectLst/>
                <a:ea typeface="Calibri" panose="020F0502020204030204" pitchFamily="34" charset="0"/>
                <a:cs typeface="Times New Roman" panose="02020603050405020304" pitchFamily="18" charset="0"/>
              </a:rPr>
              <a:t>», «</a:t>
            </a:r>
            <a:r>
              <a:rPr lang="ru-RU" sz="2800" b="1" dirty="0" err="1">
                <a:solidFill>
                  <a:schemeClr val="accent4">
                    <a:lumMod val="75000"/>
                  </a:schemeClr>
                </a:solidFill>
                <a:effectLst/>
                <a:ea typeface="Calibri" panose="020F0502020204030204" pitchFamily="34" charset="0"/>
                <a:cs typeface="Times New Roman" panose="02020603050405020304" pitchFamily="18" charset="0"/>
              </a:rPr>
              <a:t>Обладнання</a:t>
            </a:r>
            <a:r>
              <a:rPr lang="ru-RU" sz="2800" b="1" dirty="0">
                <a:solidFill>
                  <a:schemeClr val="accent4">
                    <a:lumMod val="75000"/>
                  </a:schemeClr>
                </a:solidFill>
                <a:effectLst/>
                <a:ea typeface="Calibri" panose="020F0502020204030204" pitchFamily="34" charset="0"/>
                <a:cs typeface="Times New Roman" panose="02020603050405020304" pitchFamily="18" charset="0"/>
              </a:rPr>
              <a:t> </a:t>
            </a:r>
            <a:r>
              <a:rPr lang="ru-RU" sz="2800" b="1" dirty="0" err="1">
                <a:solidFill>
                  <a:schemeClr val="accent4">
                    <a:lumMod val="75000"/>
                  </a:schemeClr>
                </a:solidFill>
                <a:effectLst/>
                <a:ea typeface="Calibri" panose="020F0502020204030204" pitchFamily="34" charset="0"/>
                <a:cs typeface="Times New Roman" panose="02020603050405020304" pitchFamily="18" charset="0"/>
              </a:rPr>
              <a:t>підприємств</a:t>
            </a:r>
            <a:r>
              <a:rPr lang="ru-RU" sz="2800" b="1" dirty="0">
                <a:solidFill>
                  <a:schemeClr val="accent4">
                    <a:lumMod val="75000"/>
                  </a:schemeClr>
                </a:solidFill>
                <a:effectLst/>
                <a:ea typeface="Calibri" panose="020F0502020204030204" pitchFamily="34" charset="0"/>
                <a:cs typeface="Times New Roman" panose="02020603050405020304" pitchFamily="18" charset="0"/>
              </a:rPr>
              <a:t> </a:t>
            </a:r>
            <a:r>
              <a:rPr lang="ru-RU" sz="2800" b="1" dirty="0" err="1">
                <a:solidFill>
                  <a:schemeClr val="accent4">
                    <a:lumMod val="75000"/>
                  </a:schemeClr>
                </a:solidFill>
                <a:effectLst/>
                <a:ea typeface="Calibri" panose="020F0502020204030204" pitchFamily="34" charset="0"/>
                <a:cs typeface="Times New Roman" panose="02020603050405020304" pitchFamily="18" charset="0"/>
              </a:rPr>
              <a:t>торгівлі</a:t>
            </a:r>
            <a:r>
              <a:rPr lang="ru-RU" sz="2800" b="1" dirty="0">
                <a:solidFill>
                  <a:schemeClr val="accent4">
                    <a:lumMod val="75000"/>
                  </a:schemeClr>
                </a:solidFill>
                <a:effectLst/>
                <a:ea typeface="Calibri" panose="020F0502020204030204" pitchFamily="34" charset="0"/>
                <a:cs typeface="Times New Roman" panose="02020603050405020304" pitchFamily="18" charset="0"/>
              </a:rPr>
              <a:t>»</a:t>
            </a:r>
            <a:endParaRPr lang="uk-UA" sz="2800" dirty="0">
              <a:solidFill>
                <a:schemeClr val="accent4">
                  <a:lumMod val="75000"/>
                </a:schemeClr>
              </a:solidFill>
              <a:effectLst/>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xmlns="" id="{7EF68DC5-2AAF-43AC-BD53-EAA2453F660D}"/>
              </a:ext>
            </a:extLst>
          </p:cNvPr>
          <p:cNvSpPr txBox="1"/>
          <p:nvPr/>
        </p:nvSpPr>
        <p:spPr>
          <a:xfrm>
            <a:off x="1863306" y="3347049"/>
            <a:ext cx="184731" cy="369332"/>
          </a:xfrm>
          <a:prstGeom prst="rect">
            <a:avLst/>
          </a:prstGeom>
          <a:noFill/>
        </p:spPr>
        <p:txBody>
          <a:bodyPr wrap="none" rtlCol="0">
            <a:spAutoFit/>
          </a:bodyPr>
          <a:lstStyle/>
          <a:p>
            <a:endParaRPr lang="uk-UA" dirty="0"/>
          </a:p>
        </p:txBody>
      </p:sp>
      <p:sp>
        <p:nvSpPr>
          <p:cNvPr id="10" name="TextBox 9">
            <a:extLst>
              <a:ext uri="{FF2B5EF4-FFF2-40B4-BE49-F238E27FC236}">
                <a16:creationId xmlns:a16="http://schemas.microsoft.com/office/drawing/2014/main" xmlns="" id="{20DBA2F9-A8CD-4A44-A587-DC070E0DC964}"/>
              </a:ext>
            </a:extLst>
          </p:cNvPr>
          <p:cNvSpPr txBox="1"/>
          <p:nvPr/>
        </p:nvSpPr>
        <p:spPr>
          <a:xfrm>
            <a:off x="203515" y="1734610"/>
            <a:ext cx="4917699" cy="1985159"/>
          </a:xfrm>
          <a:prstGeom prst="rect">
            <a:avLst/>
          </a:prstGeom>
          <a:noFill/>
        </p:spPr>
        <p:txBody>
          <a:bodyPr wrap="square">
            <a:spAutoFit/>
          </a:bodyPr>
          <a:lstStyle/>
          <a:p>
            <a:pPr fontAlgn="base"/>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Проведення</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виїзних</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занять є доброю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традицією</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в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організації</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навчального</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процесу</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здобувачів</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фахової</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передвищої</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освіти</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ВСП «УТЕФК ДТЕУ».</a:t>
            </a:r>
            <a:endParaRPr lang="uk-UA" sz="1500" b="1" dirty="0">
              <a:solidFill>
                <a:schemeClr val="accent5">
                  <a:lumMod val="50000"/>
                </a:schemeClr>
              </a:solidFill>
              <a:effectLst/>
              <a:latin typeface="Arial" pitchFamily="34" charset="0"/>
              <a:ea typeface="Times New Roman" panose="02020603050405020304" pitchFamily="18" charset="0"/>
              <a:cs typeface="Arial" pitchFamily="34" charset="0"/>
            </a:endParaRPr>
          </a:p>
          <a:p>
            <a:pPr fontAlgn="base"/>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uk-UA" sz="1500" b="1" dirty="0">
                <a:solidFill>
                  <a:schemeClr val="accent5">
                    <a:lumMod val="50000"/>
                  </a:schemeClr>
                </a:solidFill>
                <a:effectLst/>
                <a:latin typeface="Arial" pitchFamily="34" charset="0"/>
                <a:ea typeface="Times New Roman" panose="02020603050405020304" pitchFamily="18" charset="0"/>
                <a:cs typeface="Arial" pitchFamily="34" charset="0"/>
              </a:rPr>
              <a:t>В</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иїзне</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заняття</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на ТОВ «Алма»  для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студентів</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груп</a:t>
            </a:r>
            <a:r>
              <a:rPr lang="en-US"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smtClean="0">
                <a:solidFill>
                  <a:schemeClr val="accent5">
                    <a:lumMod val="50000"/>
                  </a:schemeClr>
                </a:solidFill>
                <a:effectLst/>
                <a:latin typeface="Arial" pitchFamily="34" charset="0"/>
                <a:ea typeface="Times New Roman" panose="02020603050405020304" pitchFamily="18" charset="0"/>
                <a:cs typeface="Arial" pitchFamily="34" charset="0"/>
              </a:rPr>
              <a:t>І </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ТЛД «Б», І ТЛД «В» та </a:t>
            </a:r>
            <a:r>
              <a:rPr lang="ru-RU" sz="1500" b="1" dirty="0" smtClean="0">
                <a:solidFill>
                  <a:schemeClr val="accent5">
                    <a:lumMod val="50000"/>
                  </a:schemeClr>
                </a:solidFill>
                <a:effectLst/>
                <a:latin typeface="Arial" pitchFamily="34" charset="0"/>
                <a:ea typeface="Times New Roman" panose="02020603050405020304" pitchFamily="18" charset="0"/>
                <a:cs typeface="Arial" pitchFamily="34" charset="0"/>
              </a:rPr>
              <a:t>ІІ</a:t>
            </a:r>
            <a:r>
              <a:rPr lang="en-US" sz="1500" b="1" dirty="0" smtClean="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smtClean="0">
                <a:solidFill>
                  <a:schemeClr val="accent5">
                    <a:lumMod val="50000"/>
                  </a:schemeClr>
                </a:solidFill>
                <a:effectLst/>
                <a:latin typeface="Arial" pitchFamily="34" charset="0"/>
                <a:ea typeface="Times New Roman" panose="02020603050405020304" pitchFamily="18" charset="0"/>
                <a:cs typeface="Arial" pitchFamily="34" charset="0"/>
              </a:rPr>
              <a:t>ПТ</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спеціальності</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Підприємництво</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та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торгівля</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під</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керівництвом</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завідувачки</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відділення</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a:t>
            </a:r>
            <a:r>
              <a:rPr lang="ru-RU" sz="1500" b="1" dirty="0" err="1">
                <a:solidFill>
                  <a:schemeClr val="accent5">
                    <a:lumMod val="50000"/>
                  </a:schemeClr>
                </a:solidFill>
                <a:effectLst/>
                <a:latin typeface="Arial" pitchFamily="34" charset="0"/>
                <a:ea typeface="Times New Roman" panose="02020603050405020304" pitchFamily="18" charset="0"/>
                <a:cs typeface="Arial" pitchFamily="34" charset="0"/>
              </a:rPr>
              <a:t>Ганни</a:t>
            </a:r>
            <a:r>
              <a:rPr lang="ru-RU" sz="1500" b="1" dirty="0">
                <a:solidFill>
                  <a:schemeClr val="accent5">
                    <a:lumMod val="50000"/>
                  </a:schemeClr>
                </a:solidFill>
                <a:effectLst/>
                <a:latin typeface="Arial" pitchFamily="34" charset="0"/>
                <a:ea typeface="Times New Roman" panose="02020603050405020304" pitchFamily="18" charset="0"/>
                <a:cs typeface="Arial" pitchFamily="34" charset="0"/>
              </a:rPr>
              <a:t> ДЕНЧИЛІ-САКАЛЬ</a:t>
            </a:r>
            <a:r>
              <a:rPr lang="ru-RU" sz="1500" b="1" dirty="0">
                <a:solidFill>
                  <a:schemeClr val="accent2">
                    <a:lumMod val="50000"/>
                  </a:schemeClr>
                </a:solidFill>
                <a:effectLst/>
                <a:ea typeface="Times New Roman" panose="02020603050405020304" pitchFamily="18" charset="0"/>
              </a:rPr>
              <a:t> </a:t>
            </a:r>
            <a:endParaRPr lang="uk-UA" sz="1500" b="1" dirty="0">
              <a:solidFill>
                <a:schemeClr val="accent2">
                  <a:lumMod val="50000"/>
                </a:schemeClr>
              </a:solidFill>
              <a:effectLst/>
              <a:ea typeface="Times New Roman" panose="02020603050405020304" pitchFamily="18" charset="0"/>
            </a:endParaRPr>
          </a:p>
          <a:p>
            <a:pPr algn="just" fontAlgn="base"/>
            <a:r>
              <a:rPr lang="uk-UA" sz="1800" b="1" dirty="0">
                <a:solidFill>
                  <a:srgbClr val="002060"/>
                </a:solidFill>
                <a:effectLst/>
                <a:ea typeface="Times New Roman" panose="02020603050405020304" pitchFamily="18" charset="0"/>
              </a:rPr>
              <a:t> </a:t>
            </a:r>
            <a:endParaRPr lang="uk-UA" sz="1400" dirty="0">
              <a:effectLst/>
              <a:ea typeface="Times New Roman" panose="02020603050405020304" pitchFamily="18" charset="0"/>
            </a:endParaRPr>
          </a:p>
        </p:txBody>
      </p:sp>
      <p:pic>
        <p:nvPicPr>
          <p:cNvPr id="11" name="Рисунок 10">
            <a:extLst>
              <a:ext uri="{FF2B5EF4-FFF2-40B4-BE49-F238E27FC236}">
                <a16:creationId xmlns:a16="http://schemas.microsoft.com/office/drawing/2014/main" xmlns="" id="{6FB08CD3-3FC2-4895-89AB-6659608770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3989" y="3688671"/>
            <a:ext cx="4755729" cy="3120855"/>
          </a:xfrm>
          <a:prstGeom prst="rect">
            <a:avLst/>
          </a:prstGeom>
          <a:noFill/>
          <a:ln>
            <a:noFill/>
          </a:ln>
        </p:spPr>
      </p:pic>
    </p:spTree>
    <p:extLst>
      <p:ext uri="{BB962C8B-B14F-4D97-AF65-F5344CB8AC3E}">
        <p14:creationId xmlns:p14="http://schemas.microsoft.com/office/powerpoint/2010/main" val="1976606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99" y="7330"/>
            <a:ext cx="12647113" cy="734970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D576DAA9-B3FD-45AB-B896-5720C48C32A6}"/>
              </a:ext>
            </a:extLst>
          </p:cNvPr>
          <p:cNvSpPr txBox="1"/>
          <p:nvPr/>
        </p:nvSpPr>
        <p:spPr>
          <a:xfrm>
            <a:off x="0" y="128415"/>
            <a:ext cx="12191999" cy="1536446"/>
          </a:xfrm>
          <a:prstGeom prst="rect">
            <a:avLst/>
          </a:prstGeom>
          <a:noFill/>
        </p:spPr>
        <p:txBody>
          <a:bodyPr wrap="square">
            <a:spAutoFit/>
          </a:bodyPr>
          <a:lstStyle/>
          <a:p>
            <a:pPr algn="ctr">
              <a:lnSpc>
                <a:spcPct val="115000"/>
              </a:lnSpc>
              <a:spcAft>
                <a:spcPts val="1000"/>
              </a:spcAft>
            </a:pPr>
            <a:r>
              <a:rPr lang="uk-UA" sz="2400" i="0" dirty="0">
                <a:solidFill>
                  <a:srgbClr val="1F497D"/>
                </a:solidFill>
                <a:effectLst/>
                <a:latin typeface="Arial Black" panose="020B0A04020102020204" pitchFamily="34" charset="0"/>
                <a:ea typeface="Calibri" panose="020F0502020204030204" pitchFamily="34" charset="0"/>
                <a:cs typeface="Times New Roman" panose="02020603050405020304" pitchFamily="18" charset="0"/>
              </a:rPr>
              <a:t>Досліджуємо, експериментуємо, визначаємо  деякі </a:t>
            </a:r>
            <a:r>
              <a:rPr lang="uk-UA" sz="2400" dirty="0">
                <a:solidFill>
                  <a:srgbClr val="1F497D"/>
                </a:solidFill>
                <a:latin typeface="Arial Black" panose="020B0A04020102020204" pitchFamily="34" charset="0"/>
                <a:ea typeface="Calibri" panose="020F0502020204030204" pitchFamily="34" charset="0"/>
                <a:cs typeface="Times New Roman" panose="02020603050405020304" pitchFamily="18" charset="0"/>
              </a:rPr>
              <a:t>о</a:t>
            </a:r>
            <a:r>
              <a:rPr lang="uk-UA" sz="2400" i="0" dirty="0">
                <a:solidFill>
                  <a:srgbClr val="1F497D"/>
                </a:solidFill>
                <a:effectLst/>
                <a:latin typeface="Arial Black" panose="020B0A04020102020204" pitchFamily="34" charset="0"/>
                <a:ea typeface="Calibri" panose="020F0502020204030204" pitchFamily="34" charset="0"/>
                <a:cs typeface="Times New Roman" panose="02020603050405020304" pitchFamily="18" charset="0"/>
              </a:rPr>
              <a:t>рганічні речовини </a:t>
            </a:r>
            <a:r>
              <a:rPr lang="uk-UA" sz="2400" b="1" dirty="0">
                <a:solidFill>
                  <a:srgbClr val="1F497D"/>
                </a:solidFill>
                <a:latin typeface="Arial Black" panose="020B0A04020102020204" pitchFamily="34" charset="0"/>
                <a:ea typeface="Calibri" panose="020F0502020204030204" pitchFamily="34" charset="0"/>
                <a:cs typeface="Times New Roman" panose="02020603050405020304" pitchFamily="18" charset="0"/>
              </a:rPr>
              <a:t>та їх властивості</a:t>
            </a:r>
            <a:r>
              <a:rPr lang="uk-UA" sz="2400" b="1" i="1" dirty="0">
                <a:solidFill>
                  <a:srgbClr val="1F497D"/>
                </a:solidFill>
                <a:effectLst/>
                <a:ea typeface="Calibri" panose="020F0502020204030204" pitchFamily="34" charset="0"/>
                <a:cs typeface="Calibri" panose="020F0502020204030204" pitchFamily="34" charset="0"/>
              </a:rPr>
              <a:t> </a:t>
            </a:r>
            <a:endParaRPr lang="uk-UA" sz="2400" b="1" dirty="0">
              <a:effectLst/>
              <a:ea typeface="Calibri" panose="020F0502020204030204" pitchFamily="34" charset="0"/>
              <a:cs typeface="Times New Roman" panose="02020603050405020304" pitchFamily="18" charset="0"/>
            </a:endParaRPr>
          </a:p>
          <a:p>
            <a:pPr>
              <a:lnSpc>
                <a:spcPct val="115000"/>
              </a:lnSpc>
              <a:spcAft>
                <a:spcPts val="1000"/>
              </a:spcAft>
            </a:pPr>
            <a:r>
              <a:rPr lang="uk-UA" sz="2800" b="1" i="1"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C1C1720A-948E-4C88-AD64-38924F2FBEB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7338" y="1354014"/>
            <a:ext cx="5225879" cy="2592783"/>
          </a:xfrm>
          <a:prstGeom prst="rect">
            <a:avLst/>
          </a:prstGeom>
          <a:noFill/>
          <a:ln>
            <a:noFill/>
          </a:ln>
        </p:spPr>
      </p:pic>
      <p:pic>
        <p:nvPicPr>
          <p:cNvPr id="6" name="Рисунок 5">
            <a:extLst>
              <a:ext uri="{FF2B5EF4-FFF2-40B4-BE49-F238E27FC236}">
                <a16:creationId xmlns:a16="http://schemas.microsoft.com/office/drawing/2014/main" xmlns="" id="{96BF535D-3AA3-4889-A192-C6F73EB0D29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9449" y="4015668"/>
            <a:ext cx="5225879" cy="2861378"/>
          </a:xfrm>
          <a:prstGeom prst="rect">
            <a:avLst/>
          </a:prstGeom>
          <a:noFill/>
          <a:ln>
            <a:noFill/>
          </a:ln>
        </p:spPr>
      </p:pic>
      <p:pic>
        <p:nvPicPr>
          <p:cNvPr id="7" name="Рисунок 6">
            <a:extLst>
              <a:ext uri="{FF2B5EF4-FFF2-40B4-BE49-F238E27FC236}">
                <a16:creationId xmlns:a16="http://schemas.microsoft.com/office/drawing/2014/main" xmlns="" id="{3609C1EC-4E4F-4B44-AD61-0A4BE8558C8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607612" y="1354014"/>
            <a:ext cx="3328471" cy="5496655"/>
          </a:xfrm>
          <a:prstGeom prst="rect">
            <a:avLst/>
          </a:prstGeom>
          <a:noFill/>
          <a:ln>
            <a:noFill/>
          </a:ln>
        </p:spPr>
      </p:pic>
      <p:sp>
        <p:nvSpPr>
          <p:cNvPr id="9" name="TextBox 8">
            <a:extLst>
              <a:ext uri="{FF2B5EF4-FFF2-40B4-BE49-F238E27FC236}">
                <a16:creationId xmlns:a16="http://schemas.microsoft.com/office/drawing/2014/main" xmlns="" id="{A1DD110B-B4BB-49AF-8AAD-5A6867C4513C}"/>
              </a:ext>
            </a:extLst>
          </p:cNvPr>
          <p:cNvSpPr txBox="1"/>
          <p:nvPr/>
        </p:nvSpPr>
        <p:spPr>
          <a:xfrm>
            <a:off x="5284177" y="1558747"/>
            <a:ext cx="3328470" cy="5170839"/>
          </a:xfrm>
          <a:prstGeom prst="rect">
            <a:avLst/>
          </a:prstGeom>
          <a:noFill/>
        </p:spPr>
        <p:txBody>
          <a:bodyPr wrap="square">
            <a:spAutoFit/>
          </a:bodyPr>
          <a:lstStyle/>
          <a:p>
            <a:pPr>
              <a:lnSpc>
                <a:spcPct val="115000"/>
              </a:lnSpc>
              <a:spcAft>
                <a:spcPts val="1000"/>
              </a:spcAft>
            </a:pPr>
            <a:r>
              <a:rPr lang="uk-UA" sz="16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Здобувачі освіти І курсу освітньо-професійної програми «Підприємництво та торгівля» під керівництвом викладача  біології,</a:t>
            </a:r>
            <a:r>
              <a:rPr lang="en-US" sz="16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uk-UA" sz="1600" b="1" dirty="0" err="1">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к.б.н</a:t>
            </a:r>
            <a:r>
              <a:rPr lang="uk-UA" sz="16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a:t>
            </a:r>
            <a:r>
              <a:rPr lang="en-US" sz="16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uk-UA" sz="16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Ганни ДЕНЧИЛІ-САКАЛЬ</a:t>
            </a:r>
            <a:r>
              <a:rPr lang="en-US" sz="16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uk-UA" sz="16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оволодівають навичками експериментальної діяльності у процесі проведення лабораторної роботи, що сприяє формуванню у студентів умінь самостійно аналізувати та вирішувати поставлені  експериментальні завдання, відчувати відповідальність за власні результати дослідницької роботи. </a:t>
            </a:r>
            <a:endParaRPr lang="uk-UA" sz="16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373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качать фон “Светлая абстракция” для презентаций PowerPoint, бесплатно">
            <a:extLst>
              <a:ext uri="{FF2B5EF4-FFF2-40B4-BE49-F238E27FC236}">
                <a16:creationId xmlns:a16="http://schemas.microsoft.com/office/drawing/2014/main" xmlns="" id="{EB8BDD99-69FB-4A7B-899F-C9B14291E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58136"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EDCF759E-33C6-4FC7-A1BE-26040E0B0103}"/>
              </a:ext>
            </a:extLst>
          </p:cNvPr>
          <p:cNvSpPr txBox="1"/>
          <p:nvPr/>
        </p:nvSpPr>
        <p:spPr>
          <a:xfrm>
            <a:off x="319177" y="359957"/>
            <a:ext cx="10998681" cy="1045094"/>
          </a:xfrm>
          <a:prstGeom prst="rect">
            <a:avLst/>
          </a:prstGeom>
          <a:noFill/>
        </p:spPr>
        <p:txBody>
          <a:bodyPr wrap="square">
            <a:spAutoFit/>
          </a:bodyPr>
          <a:lstStyle/>
          <a:p>
            <a:pPr algn="ctr" fontAlgn="base">
              <a:lnSpc>
                <a:spcPct val="115000"/>
              </a:lnSpc>
              <a:spcAft>
                <a:spcPts val="1000"/>
              </a:spcAft>
            </a:pPr>
            <a:r>
              <a:rPr lang="ru-RU" sz="24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Практичне</a:t>
            </a:r>
            <a:r>
              <a:rPr lang="ru-RU" sz="24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4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заняття</a:t>
            </a:r>
            <a:r>
              <a:rPr lang="ru-RU" sz="24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4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Дослідження</a:t>
            </a:r>
            <a:r>
              <a:rPr lang="ru-RU" sz="24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4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якості</a:t>
            </a:r>
            <a:r>
              <a:rPr lang="ru-RU" sz="24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4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ковбасних</a:t>
            </a:r>
            <a:r>
              <a:rPr lang="ru-RU" sz="24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ru-RU" sz="2400" b="1" kern="1800" dirty="0" err="1">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виробів</a:t>
            </a:r>
            <a:r>
              <a:rPr lang="ru-RU" sz="2400" b="1" kern="1800" dirty="0">
                <a:solidFill>
                  <a:srgbClr val="185991"/>
                </a:solidFill>
                <a:effectLst/>
                <a:latin typeface="Helvetica" panose="020B0604020202020204" pitchFamily="34" charset="0"/>
                <a:ea typeface="Times New Roman" panose="02020603050405020304" pitchFamily="18" charset="0"/>
                <a:cs typeface="Times New Roman" panose="02020603050405020304" pitchFamily="18" charset="0"/>
              </a:rPr>
              <a:t>»</a:t>
            </a:r>
            <a:endParaRPr lang="uk-UA"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 </a:t>
            </a:r>
            <a:endParaRPr lang="uk-UA"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xmlns="" id="{707F1175-C6CB-4BAE-BC60-5F70F176689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764" y="3435489"/>
            <a:ext cx="4962318" cy="3359989"/>
          </a:xfrm>
          <a:prstGeom prst="rect">
            <a:avLst/>
          </a:prstGeom>
          <a:noFill/>
          <a:ln>
            <a:noFill/>
          </a:ln>
        </p:spPr>
      </p:pic>
      <p:pic>
        <p:nvPicPr>
          <p:cNvPr id="6" name="Рисунок 5">
            <a:extLst>
              <a:ext uri="{FF2B5EF4-FFF2-40B4-BE49-F238E27FC236}">
                <a16:creationId xmlns:a16="http://schemas.microsoft.com/office/drawing/2014/main" xmlns="" id="{EE0356C2-293B-4A40-96F1-BDA7A4EF5C1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606556" y="1111008"/>
            <a:ext cx="3394075" cy="5587672"/>
          </a:xfrm>
          <a:prstGeom prst="rect">
            <a:avLst/>
          </a:prstGeom>
          <a:noFill/>
          <a:ln>
            <a:noFill/>
          </a:ln>
        </p:spPr>
      </p:pic>
      <p:pic>
        <p:nvPicPr>
          <p:cNvPr id="7" name="Рисунок 6">
            <a:extLst>
              <a:ext uri="{FF2B5EF4-FFF2-40B4-BE49-F238E27FC236}">
                <a16:creationId xmlns:a16="http://schemas.microsoft.com/office/drawing/2014/main" xmlns="" id="{EB9F162C-752D-4A36-8149-F8C4577CC9A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71479" y="1164339"/>
            <a:ext cx="3394074" cy="5534341"/>
          </a:xfrm>
          <a:prstGeom prst="rect">
            <a:avLst/>
          </a:prstGeom>
          <a:noFill/>
          <a:ln>
            <a:noFill/>
          </a:ln>
        </p:spPr>
      </p:pic>
      <p:sp>
        <p:nvSpPr>
          <p:cNvPr id="9" name="TextBox 8">
            <a:extLst>
              <a:ext uri="{FF2B5EF4-FFF2-40B4-BE49-F238E27FC236}">
                <a16:creationId xmlns:a16="http://schemas.microsoft.com/office/drawing/2014/main" xmlns="" id="{4034ED67-9B90-41FD-91CA-6E0E447A229B}"/>
              </a:ext>
            </a:extLst>
          </p:cNvPr>
          <p:cNvSpPr txBox="1"/>
          <p:nvPr/>
        </p:nvSpPr>
        <p:spPr>
          <a:xfrm>
            <a:off x="97768" y="1111008"/>
            <a:ext cx="4962317" cy="2748445"/>
          </a:xfrm>
          <a:prstGeom prst="rect">
            <a:avLst/>
          </a:prstGeom>
          <a:noFill/>
        </p:spPr>
        <p:txBody>
          <a:bodyPr wrap="square">
            <a:spAutoFit/>
          </a:bodyPr>
          <a:lstStyle/>
          <a:p>
            <a:pPr>
              <a:lnSpc>
                <a:spcPct val="115000"/>
              </a:lnSpc>
              <a:spcAft>
                <a:spcPts val="1000"/>
              </a:spcAft>
            </a:pPr>
            <a:r>
              <a:rPr lang="uk-UA"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Здобувачі ОПП «Товарознавство та логістична діяльність» набувають практичного досвіду  щодо дослідження якості і безпечності  виробів харчових продуктів під керівництвом викладачів</a:t>
            </a:r>
            <a:r>
              <a:rPr lang="ru-RU"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Ганни </a:t>
            </a:r>
            <a:r>
              <a:rPr lang="uk-UA" sz="1800" b="1" dirty="0" err="1">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Денчилі-Сакаль</a:t>
            </a:r>
            <a:r>
              <a:rPr lang="ru-RU" sz="1800"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та</a:t>
            </a:r>
            <a:r>
              <a:rPr lang="ru-RU" sz="1800" b="0"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Маріанни </a:t>
            </a:r>
            <a:r>
              <a:rPr lang="uk-UA" sz="1800" b="1" dirty="0" err="1">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Дьолог</a:t>
            </a:r>
            <a:r>
              <a:rPr lang="uk-UA" sz="1800"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a:t>
            </a:r>
            <a:endParaRPr lang="uk-UA" sz="12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uk-UA"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1767829"/>
      </p:ext>
    </p:extLst>
  </p:cSld>
  <p:clrMapOvr>
    <a:masterClrMapping/>
  </p:clrMapOvr>
</p:sld>
</file>

<file path=ppt/theme/theme1.xml><?xml version="1.0" encoding="utf-8"?>
<a:theme xmlns:a="http://schemas.openxmlformats.org/drawingml/2006/main" name="Галерея">
  <a:themeElements>
    <a:clrScheme name="Галерея">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Галерея">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алерея">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xmlns="" name="Gallery" id="{BBFCD31E-59A1-489D-B089-A3EAD7CAE12E}" vid="{F5E91637-A7B6-4E27-B710-77DA7014EE1E}"/>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2408</TotalTime>
  <Words>2555</Words>
  <Application>Microsoft Office PowerPoint</Application>
  <PresentationFormat>Произвольный</PresentationFormat>
  <Paragraphs>180</Paragraphs>
  <Slides>65</Slides>
  <Notes>6</Notes>
  <HiddenSlides>0</HiddenSlides>
  <MMClips>0</MMClips>
  <ScaleCrop>false</ScaleCrop>
  <HeadingPairs>
    <vt:vector size="4" baseType="variant">
      <vt:variant>
        <vt:lpstr>Тема</vt:lpstr>
      </vt:variant>
      <vt:variant>
        <vt:i4>1</vt:i4>
      </vt:variant>
      <vt:variant>
        <vt:lpstr>Заголовки слайдов</vt:lpstr>
      </vt:variant>
      <vt:variant>
        <vt:i4>65</vt:i4>
      </vt:variant>
    </vt:vector>
  </HeadingPairs>
  <TitlesOfParts>
    <vt:vector size="66" baseType="lpstr">
      <vt:lpstr>Галерея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Asus</dc:creator>
  <cp:lastModifiedBy>XTreme.ws</cp:lastModifiedBy>
  <cp:revision>1085</cp:revision>
  <dcterms:created xsi:type="dcterms:W3CDTF">2025-06-21T20:06:40Z</dcterms:created>
  <dcterms:modified xsi:type="dcterms:W3CDTF">2025-07-04T10:42:09Z</dcterms:modified>
</cp:coreProperties>
</file>