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sldIdLst>
    <p:sldId id="256" r:id="rId2"/>
    <p:sldId id="258" r:id="rId3"/>
    <p:sldId id="259" r:id="rId4"/>
    <p:sldId id="260" r:id="rId5"/>
    <p:sldId id="274" r:id="rId6"/>
    <p:sldId id="278" r:id="rId7"/>
    <p:sldId id="273" r:id="rId8"/>
    <p:sldId id="261" r:id="rId9"/>
    <p:sldId id="275" r:id="rId10"/>
    <p:sldId id="262" r:id="rId11"/>
    <p:sldId id="277" r:id="rId12"/>
    <p:sldId id="263" r:id="rId13"/>
    <p:sldId id="264" r:id="rId14"/>
    <p:sldId id="266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0396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6617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3664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957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8307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2689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8490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352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8745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119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3031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1666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7278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764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2095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578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0930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377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7ED174C-7DCE-454F-A9F5-4F682D56888F}" type="datetimeFigureOut">
              <a:rPr lang="uk-UA" smtClean="0"/>
              <a:t>23.06.2025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6802BA-7343-4FA4-8AA7-CF38CF89AB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8830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  <p:sldLayoutId id="2147483809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nenc.gov.ua/doc/metod_razr/2014/explosive.pdf" TargetMode="External"/><Relationship Id="rId13" Type="http://schemas.openxmlformats.org/officeDocument/2006/relationships/hyperlink" Target="https://zelenodolsk.otg.dp.gov.ua/novini-ta-podiyi/novini/zvertayemo-uvagu-na-pravila-povedinki-na-vodi-ta-bilya-vodojmishch" TargetMode="External"/><Relationship Id="rId3" Type="http://schemas.openxmlformats.org/officeDocument/2006/relationships/hyperlink" Target="https://byshiv-rada.gov.ua/algoritm-dij-pid-chas-signalu-povitryana-trivoga-11-38-50-06-01-2023/" TargetMode="External"/><Relationship Id="rId7" Type="http://schemas.openxmlformats.org/officeDocument/2006/relationships/hyperlink" Target="https://www.ozshpaniv.com.ua/index.php/test/28-pravila-osobistoji-gigieni-shkolyara" TargetMode="External"/><Relationship Id="rId12" Type="http://schemas.openxmlformats.org/officeDocument/2006/relationships/hyperlink" Target="https://pishanska-gromada.gov.ua/news/1708070323/" TargetMode="External"/><Relationship Id="rId2" Type="http://schemas.openxmlformats.org/officeDocument/2006/relationships/hyperlink" Target="https://ukrainska-gromada.gov.ua/community/pravyla-povodzhennya-z-vybuhonebezpechnymy-predmetamy.html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school46.lviv.ua/" TargetMode="External"/><Relationship Id="rId11" Type="http://schemas.openxmlformats.org/officeDocument/2006/relationships/hyperlink" Target="https://www.vin.gov.ua/departament-tsyvilnoho-zakhystu/27691-pravyla-povedinky-na-vodi-v-litnii-period" TargetMode="External"/><Relationship Id="rId5" Type="http://schemas.openxmlformats.org/officeDocument/2006/relationships/hyperlink" Target="https://mankrda.gov.ua/pravila-bezpechnoi-povedinki-v-nadzvichajnih-situaciyah/" TargetMode="External"/><Relationship Id="rId10" Type="http://schemas.openxmlformats.org/officeDocument/2006/relationships/hyperlink" Target="https://nvk13kp.co.ua/tehnika-bezpeky/osnovni-pravyla-povedinky-na-transporti/" TargetMode="External"/><Relationship Id="rId4" Type="http://schemas.openxmlformats.org/officeDocument/2006/relationships/hyperlink" Target="https://sites.google.com/site/grunskazos/%D0%BA%D0%BB%D0%B0%25" TargetMode="External"/><Relationship Id="rId9" Type="http://schemas.openxmlformats.org/officeDocument/2006/relationships/hyperlink" Target="https://osvita.ua/school/87824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CA60C8-CAC4-4D36-8BB1-E1298F29AE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034" y="508552"/>
            <a:ext cx="10754139" cy="20358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5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 життєдіяльності під час літніх канікул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4DC36D-E460-45CD-8D61-828B76808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586" y="2780647"/>
            <a:ext cx="6631694" cy="372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932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B534B9-4E20-459A-87C3-75B4A649FBA7}"/>
              </a:ext>
            </a:extLst>
          </p:cNvPr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поводження із незнайомими та підозрілими предметами</a:t>
            </a:r>
            <a:endParaRPr lang="uk-UA" sz="28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160C9F-79B4-4CA0-96BF-552BA8CF52D3}"/>
              </a:ext>
            </a:extLst>
          </p:cNvPr>
          <p:cNvSpPr/>
          <p:nvPr/>
        </p:nvSpPr>
        <p:spPr>
          <a:xfrm>
            <a:off x="185529" y="461665"/>
            <a:ext cx="693088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разі виявлення незнайомих або вибухонебезпезних предметів</a:t>
            </a:r>
          </a:p>
          <a:p>
            <a:pPr algn="ctr"/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 ПАМ’ЯТАТИ!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жодному разі не можна торкатися знахідок власноруч і дозволяти це робити іншим;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знайдені підозрілі предмети слід негайно повідомити дорослих (у школі, міліції, найближчій установі);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можна розпалювати багаття поблизу знахідки;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слід запам'ятати дорогу до того місця, де була виявлена знахідка, поставити застережний знак;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користуйтесь мобільним телефоном або іншими засобами радіозв’язку на відстані ближче ніж 50 м. Оскільки використання радіомагнітного випромінювання здатне викликати спрацювання радіовибухівника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КАТЕГОРИЧНО ЗАБОРОНЯЄТЬСЯ!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брати вибухонебезпечний предмет у руки, зберігати його, нагрівати та бити по ньому;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переносити, перекладати, перекочувати його з місця на місце;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намагатися розібрати;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 для розведення вогню, кидати, класти у вогонь;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заносити в приміщення;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закопувати в землю;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кидати в криницю або річку;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здавати на металобрухт;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 для виготовлення саморобних піротехнічних засобів - петард чи вибухових пакетів.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0701C5-4556-457D-8D78-ACA5F3054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826" y="1431235"/>
            <a:ext cx="4792614" cy="369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55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EC435B0-0820-497F-A59C-9D1E787CD450}"/>
              </a:ext>
            </a:extLst>
          </p:cNvPr>
          <p:cNvSpPr/>
          <p:nvPr/>
        </p:nvSpPr>
        <p:spPr>
          <a:xfrm>
            <a:off x="1" y="787139"/>
            <a:ext cx="591088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ЗАПАМ’ЯТАЙТЕ!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розмовляйте з незнайомими для вас людьми, якщо вони здаються вам підозрілими;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підходьте близько до автомобіля, який біля вас зупиняється;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залишайтеся наодинці з тим, кого ви не знаєте (навіть якщо ця людина здається вам доброю);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сідайте до автомобілів з незнайомими людьми;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беріть нічого у незнайомців із рук;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йдіть з незнайомцями нікуди, навіть якщо вони вам обіцяють щось показати або подарувати;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розказуйте незнайомцям жодної приватної інформації про себе чи батьків;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заводьте суперечки з незнайомими людьми;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провокуйте незнайомців до спорів, сварок, агресії;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появі озброєних людей негайно прямуйте до безпечного місця.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DCD95B1-DC98-4D0C-8140-95B5B73B8EDA}"/>
              </a:ext>
            </a:extLst>
          </p:cNvPr>
          <p:cNvSpPr/>
          <p:nvPr/>
        </p:nvSpPr>
        <p:spPr>
          <a:xfrm>
            <a:off x="1587746" y="143324"/>
            <a:ext cx="9016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поведінки із незнайомими людьми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EFF2AE-2CDA-4F7D-8FD6-E70538622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424" y="1700817"/>
            <a:ext cx="5105400" cy="26679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D17158-B2CC-4386-8501-C95A7067D1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186"/>
          <a:stretch/>
        </p:blipFill>
        <p:spPr>
          <a:xfrm>
            <a:off x="6126249" y="4318844"/>
            <a:ext cx="6065751" cy="253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176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761D8E-3D46-4B75-B98C-5F589B426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707" b="4589"/>
          <a:stretch/>
        </p:blipFill>
        <p:spPr>
          <a:xfrm>
            <a:off x="7567744" y="1156111"/>
            <a:ext cx="4624256" cy="445272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CD3BEC-01E3-4370-A9FE-502797449CF4}"/>
              </a:ext>
            </a:extLst>
          </p:cNvPr>
          <p:cNvSpPr/>
          <p:nvPr/>
        </p:nvSpPr>
        <p:spPr>
          <a:xfrm>
            <a:off x="0" y="48115"/>
            <a:ext cx="119865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користування громадським транспортом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369B8B-0A88-4BA6-AC48-E0DF2733025A}"/>
              </a:ext>
            </a:extLst>
          </p:cNvPr>
          <p:cNvSpPr/>
          <p:nvPr/>
        </p:nvSpPr>
        <p:spPr>
          <a:xfrm>
            <a:off x="-25400" y="694446"/>
            <a:ext cx="75677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пізній час уникайте малолюдних зупинок.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Очікуючи транспорт, стійте на добре освітленому місці поряд із людьми.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зупинках не повертайтеся спиною до транспорту, що рухається; а коли машина наближається до зупинки, не намагайтеся стати в першому ряду нетерплячого натовпу– вас можуть виштовхнути під колеса.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 і тролейбус обходьте позаду, трамвай – попереду, будь-який транспорт може закрити собою інший, який рухається позаду ще з більшою швидкістю.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спіть, коли транспорт рухається: небезпечно не стільки проґавити потрібну зупинку, скільки травмуватися при різкому гальмуванні або маневруванні.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притуляйтеся до дверей, уникайте їздити на сходинах і в проході.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забувайте про кримінальну безпеку! Не задивляйтеся у вікно, якщо на підлозі стоїть ваша сумка, тримайте її при собі; притуліть речі до стінки, якщо ви стоїте. Пам’ятайте, що в громадському транспорті часто діють кишенькові злодії, а їх улюблені місця – у проході та біля дверей.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Намагайтеся не сідати в порожні автобуси, тролейбуси, трамваї. А якщо ви єдиний пасажир і їдете пізно, то сідайте ближче до водія, не біля вікна, а біля проходу, тоді до вас незручно буде підсісти. Якщо у вагоні з’явився агресивний пасажир, відверніться від нього і не зустрічайтеся з ним поглядом.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Посадку та висадку з легкового автомобіля слід здійснювати не на проїжджій частині, а у спеціально відведених місцях або біля бордюру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 після повної зупинки транспорту, головне – не з боку руху транспорту.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руху автомобіля не можна відволікати водія, чіпати ручки дверей, гратися гострими предметами, висовувати руки і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голову у вікна автомобіля, обов’язково потрібно користуватися ременями безпеки.</a:t>
            </a:r>
          </a:p>
        </p:txBody>
      </p:sp>
    </p:spTree>
    <p:extLst>
      <p:ext uri="{BB962C8B-B14F-4D97-AF65-F5344CB8AC3E}">
        <p14:creationId xmlns:p14="http://schemas.microsoft.com/office/powerpoint/2010/main" val="3098565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032D940-DF4E-4ACC-9B3E-1E775713E0E1}"/>
              </a:ext>
            </a:extLst>
          </p:cNvPr>
          <p:cNvSpPr/>
          <p:nvPr/>
        </p:nvSpPr>
        <p:spPr>
          <a:xfrm>
            <a:off x="0" y="723066"/>
            <a:ext cx="675198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/>
              <a:t>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ідпочинок на воді (купання, катання на човнах) повинен бути тільки у спеціально відведених та обладнаних для цього місцях;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купатися найбезпечніше в спокійну безвітряну погоду;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діти повинні купатися обов'язково тільки під наглядом дорослих;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вчитися плавати потрібно під керівництвом інструктора або батьків;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купайтеся i не пірнайте у незнайомих місцях;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можна запливати за обмежувальні знаки;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слід дуже обережно поводитися на надувних матрацах та іграшках, особливо, коли є вітер або сильна течія;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течія вас підхопила, не панікуйте, треба пливти за течією, поступово i плавно повертаючи до берега;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треба купатися довго, краще купатися кілька разів по 20-30 хв.;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подавайте без потреби сигналів про допомогу;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пірнайте під людей, не хапайте їх за ноги;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купатися рекомендовано вранці i ввечері;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слід купатися наодинці;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підпливайте до коловоротів, пароплавів i катерів;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стрибайте головою вниз у місцях, глибина яких вам невідома.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9C1828-AADD-428F-B5D0-26205849B5B8}"/>
              </a:ext>
            </a:extLst>
          </p:cNvPr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правила безпечної поведінки на воді та біля води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1D3802-49AB-4E55-962B-DB291522D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607" y="1298714"/>
            <a:ext cx="5139012" cy="406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20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4D09A6-4CC0-4996-883A-3CE6B4AEE4D7}"/>
              </a:ext>
            </a:extLst>
          </p:cNvPr>
          <p:cNvSpPr/>
          <p:nvPr/>
        </p:nvSpPr>
        <p:spPr>
          <a:xfrm>
            <a:off x="0" y="88356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Заборонено перебування на територіях й місцях, що несуть загрозу життю і здоров’ю людини!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A96898-3FB1-4F86-B9A2-302C9593F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837" y="1065094"/>
            <a:ext cx="3960120" cy="26352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5724F1-2786-43B2-8539-1F66905F4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20" y="1065094"/>
            <a:ext cx="3960120" cy="26352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7A3EE9-136F-4620-AC87-A9EDD0168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120" y="4076946"/>
            <a:ext cx="3960120" cy="26352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14A285-9C0D-4D5A-A4F3-F4E192EC5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6837" y="3827355"/>
            <a:ext cx="3960119" cy="26352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5A59D5-00EE-4217-85E6-A884882EA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5164" y="2370651"/>
            <a:ext cx="3960120" cy="265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7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3CC36A-F301-4FD8-913C-E024AB9BB9D8}"/>
              </a:ext>
            </a:extLst>
          </p:cNvPr>
          <p:cNvSpPr/>
          <p:nvPr/>
        </p:nvSpPr>
        <p:spPr>
          <a:xfrm>
            <a:off x="2796209" y="19035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 ДЖЕРЕЛА</a:t>
            </a:r>
            <a:endParaRPr lang="uk-UA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A0DA8F-3C69-4398-954A-D2743C356800}"/>
              </a:ext>
            </a:extLst>
          </p:cNvPr>
          <p:cNvSpPr/>
          <p:nvPr/>
        </p:nvSpPr>
        <p:spPr>
          <a:xfrm>
            <a:off x="0" y="972235"/>
            <a:ext cx="1219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1. </a:t>
            </a:r>
            <a:r>
              <a:rPr lang="en-US" dirty="0">
                <a:hlinkClick r:id="rId2"/>
              </a:rPr>
              <a:t>https://ukrainska-gromada.gov.ua/community/pravyla-povodzhennya-z-vybuhonebezpechnymy-predmetamy.html</a:t>
            </a:r>
            <a:r>
              <a:rPr lang="uk-UA" dirty="0"/>
              <a:t>   </a:t>
            </a:r>
          </a:p>
          <a:p>
            <a:r>
              <a:rPr lang="uk-UA" dirty="0"/>
              <a:t>2.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https://byshiv-rada.gov.ua/algoritm-dij-pid-chas-signalu-povitryana-trivoga-11-38-50-06-01-2023/</a:t>
            </a:r>
            <a:endParaRPr lang="uk-UA" dirty="0"/>
          </a:p>
          <a:p>
            <a:r>
              <a:rPr lang="uk-UA" dirty="0"/>
              <a:t>3. </a:t>
            </a:r>
            <a:r>
              <a:rPr lang="en-US" dirty="0">
                <a:hlinkClick r:id="rId4"/>
              </a:rPr>
              <a:t>https://sites.google.com/site/grunskazos/%D0%BA%D0%BB%D0%B0%</a:t>
            </a:r>
            <a:r>
              <a:rPr lang="uk-UA" dirty="0"/>
              <a:t> </a:t>
            </a:r>
          </a:p>
          <a:p>
            <a:r>
              <a:rPr lang="uk-UA" dirty="0"/>
              <a:t>4. </a:t>
            </a:r>
            <a:r>
              <a:rPr lang="en-US" dirty="0">
                <a:hlinkClick r:id="rId5"/>
              </a:rPr>
              <a:t>https://mankrda.gov.ua/pravila-bezpechnoi-povedinki-v-nadzvichajnih-situaciyah/</a:t>
            </a:r>
            <a:endParaRPr lang="uk-UA" dirty="0"/>
          </a:p>
          <a:p>
            <a:r>
              <a:rPr lang="uk-UA" dirty="0"/>
              <a:t>5. </a:t>
            </a:r>
            <a:r>
              <a:rPr lang="en-US" dirty="0">
                <a:hlinkClick r:id="rId6"/>
              </a:rPr>
              <a:t>https://www.school46.lviv.ua</a:t>
            </a:r>
            <a:r>
              <a:rPr lang="uk-UA" dirty="0"/>
              <a:t> </a:t>
            </a:r>
          </a:p>
          <a:p>
            <a:r>
              <a:rPr lang="uk-UA" dirty="0"/>
              <a:t>6. </a:t>
            </a:r>
            <a:r>
              <a:rPr lang="en-US" dirty="0">
                <a:hlinkClick r:id="rId7"/>
              </a:rPr>
              <a:t>https://www.ozshpaniv.com.ua/index.php/test/28-pravila-osobistoji-gigieni-shkolyara</a:t>
            </a:r>
            <a:endParaRPr lang="uk-UA" dirty="0"/>
          </a:p>
          <a:p>
            <a:r>
              <a:rPr lang="uk-UA" dirty="0"/>
              <a:t>7. </a:t>
            </a:r>
            <a:r>
              <a:rPr lang="en-US" dirty="0">
                <a:hlinkClick r:id="rId8"/>
              </a:rPr>
              <a:t>https://nenc.gov.ua/doc/metod_razr/2014/explosive.pdf</a:t>
            </a:r>
            <a:endParaRPr lang="uk-UA" dirty="0"/>
          </a:p>
          <a:p>
            <a:r>
              <a:rPr lang="uk-UA" dirty="0"/>
              <a:t>8. </a:t>
            </a:r>
            <a:r>
              <a:rPr lang="en-US" dirty="0">
                <a:hlinkClick r:id="rId9"/>
              </a:rPr>
              <a:t>https://osvita.ua/school/87824/</a:t>
            </a:r>
            <a:endParaRPr lang="uk-UA" dirty="0"/>
          </a:p>
          <a:p>
            <a:r>
              <a:rPr lang="uk-UA" dirty="0"/>
              <a:t>9. </a:t>
            </a:r>
            <a:r>
              <a:rPr lang="en-US" dirty="0">
                <a:hlinkClick r:id="rId10"/>
              </a:rPr>
              <a:t>https://nvk13kp.co.ua/tehnika-bezpeky/osnovni-pravyla-povedinky-na-transporti/</a:t>
            </a:r>
            <a:endParaRPr lang="uk-UA" dirty="0"/>
          </a:p>
          <a:p>
            <a:r>
              <a:rPr lang="uk-UA" dirty="0"/>
              <a:t>10.</a:t>
            </a:r>
            <a:r>
              <a:rPr lang="en-US" dirty="0"/>
              <a:t> </a:t>
            </a:r>
            <a:r>
              <a:rPr lang="en-US" dirty="0">
                <a:hlinkClick r:id="rId11"/>
              </a:rPr>
              <a:t>https://www.vin.gov.ua/departament-tsyvilnoho-zakhystu/27691-pravyla-povedinky-na-vodi-v-litnii-period</a:t>
            </a:r>
            <a:endParaRPr lang="uk-UA" dirty="0"/>
          </a:p>
          <a:p>
            <a:r>
              <a:rPr lang="uk-UA" dirty="0"/>
              <a:t>11. </a:t>
            </a:r>
            <a:r>
              <a:rPr lang="en-US" dirty="0">
                <a:hlinkClick r:id="rId12"/>
              </a:rPr>
              <a:t>https://pishanska-gromada.gov.ua/news/1708070323/</a:t>
            </a:r>
            <a:r>
              <a:rPr lang="uk-UA" dirty="0"/>
              <a:t> </a:t>
            </a:r>
          </a:p>
          <a:p>
            <a:r>
              <a:rPr lang="uk-UA" dirty="0"/>
              <a:t>12. </a:t>
            </a:r>
            <a:r>
              <a:rPr lang="en-US" dirty="0">
                <a:hlinkClick r:id="rId13"/>
              </a:rPr>
              <a:t>https://zelenodolsk.otg.dp.gov.ua/novini-ta-podiyi/novini/zvertayemo-uvagu-na-pravila-povedinki-na-vodi-ta-bilya-vodojmishch</a:t>
            </a:r>
            <a:r>
              <a:rPr lang="uk-UA" dirty="0"/>
              <a:t> 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90385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F2D11B3-A3DA-4FF1-8EE2-3B2330694BEA}"/>
              </a:ext>
            </a:extLst>
          </p:cNvPr>
          <p:cNvSpPr/>
          <p:nvPr/>
        </p:nvSpPr>
        <p:spPr>
          <a:xfrm>
            <a:off x="0" y="0"/>
            <a:ext cx="120467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 ризикам, пов’язаними з вибухонебезпечними чи підозрілими предметами, правила поводження з такими предметами, уникнення враження мінами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45ACB2A-C427-45C6-8CC0-6788757EB1B1}"/>
              </a:ext>
            </a:extLst>
          </p:cNvPr>
          <p:cNvSpPr/>
          <p:nvPr/>
        </p:nvSpPr>
        <p:spPr>
          <a:xfrm>
            <a:off x="5106516" y="827107"/>
            <a:ext cx="638311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разі знаходження вибухонебезпечного пристрою </a:t>
            </a:r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ЗАБОРОНЕНО!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наближатися до предмета;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пересувати його або брати до рук;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розряджати, кидати, вдаряти по ньому;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розпалювати поряд багаття або кидати до нього предмет;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приносити предмет додому, у двір, до школи.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 негайно повідомити поліцію, службу з надзвичайних ситуацій або дорослих про знахідку!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E92455-1122-49DB-A2A2-B5C209482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100" y="3445571"/>
            <a:ext cx="5658677" cy="315951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093977B-12DC-4106-A8AC-B75DC0B665BC}"/>
              </a:ext>
            </a:extLst>
          </p:cNvPr>
          <p:cNvSpPr/>
          <p:nvPr/>
        </p:nvSpPr>
        <p:spPr>
          <a:xfrm>
            <a:off x="249790" y="907849"/>
            <a:ext cx="44591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Є декілька ознак, що дозволяють припустити, що маємо справу з вибуховим пристроєм. Слід звертати увагу на: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припарковані біля будівель автомашини, власник яких невідомий або державні номери якої не знайомі мешканцям, а також коли автомобіль давно непорушно припаркований;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у знайденому механізмі антени або приєднаних до нього дротів;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звуки, що лунають від предмету (цокання годинника, сигнали через певний проміжок часу), мигтіння індикаторної лампочки;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джерел живлення на механізмі або поряд з ним (батарейки, акумулятори тощо);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розтяжки дротів або дротів, що тягнуться від механізму на велику відстань.</a:t>
            </a:r>
          </a:p>
        </p:txBody>
      </p:sp>
    </p:spTree>
    <p:extLst>
      <p:ext uri="{BB962C8B-B14F-4D97-AF65-F5344CB8AC3E}">
        <p14:creationId xmlns:p14="http://schemas.microsoft.com/office/powerpoint/2010/main" val="4168100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8D4639-2DB6-419E-BE9E-679A6F4DE1D2}"/>
              </a:ext>
            </a:extLst>
          </p:cNvPr>
          <p:cNvSpPr/>
          <p:nvPr/>
        </p:nvSpPr>
        <p:spPr>
          <a:xfrm>
            <a:off x="0" y="104865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дій у разі оголошення про загрозу виникнення надзвичайної ситуації </a:t>
            </a:r>
          </a:p>
          <a:p>
            <a:pPr algn="ctr"/>
            <a:r>
              <a:rPr lang="uk-UA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тому числі сигналу «Повітряна тривога»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1AB7F10-9AAB-429E-AAD8-D6E2BF64A845}"/>
              </a:ext>
            </a:extLst>
          </p:cNvPr>
          <p:cNvSpPr/>
          <p:nvPr/>
        </p:nvSpPr>
        <p:spPr>
          <a:xfrm>
            <a:off x="304800" y="926410"/>
            <a:ext cx="80730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дій при отриманні сигналу «Увага всім! Повітряна тривога»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Перебуваючи вдома: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ввімкнути телевізор чи радіоприймач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уточнити інформацію за допомогою доступних Інтернет-ресурсів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ознайомитися з інформацією про характер тривоги;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можливості попередити сусідів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одиноких людей, що мешкають поруч;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 одягнутися та одягнути дітей, перевірити наявність пришитих з внутрішньої сторони одягу у дітей дошкільного віку нашивок, на яких зазначено: прізвище, ім’я, по батькові, адреса, вік, номери телефонів батьків;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закрити вікна, вимкнути усі електричні та нагрівальні прилади, перекрити газ, загасити печі, вимкнути світло (автоматичну коробку, рубильник тощо);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взяти «тривожну валізу» (індивідуальні засоби захисту, запас продуктів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води, особисті документи, кишеньковий ліхтар) та найкоротшим шляхом прямувати до найближчої захисної споруди чи укриття;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разі відсутності в радіусі 500 м від вашого будинку захисної споруди використовуйте для укриття підвальне приміщення під будинком;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ви не почули сигнал та у вас немає можливості швидко перейти у сховище, перейдіть до більш безпечного місця в квартирі: подалі від вікон, у коридор – за несучі стіни, або у ванну кімнату (але закрийте рушником дзеркало)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EFCB5A-6BBC-4FC4-BE70-D5844A8C2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808" y="2298700"/>
            <a:ext cx="3814192" cy="279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83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3D52E8E-2245-412D-A2F9-0EA18954267A}"/>
              </a:ext>
            </a:extLst>
          </p:cNvPr>
          <p:cNvSpPr/>
          <p:nvPr/>
        </p:nvSpPr>
        <p:spPr>
          <a:xfrm>
            <a:off x="2584174" y="11084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пожежної безпеки</a:t>
            </a:r>
            <a:endParaRPr lang="uk-UA" sz="24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77F8230-6A8B-486F-B24F-84606E107F56}"/>
              </a:ext>
            </a:extLst>
          </p:cNvPr>
          <p:cNvSpPr/>
          <p:nvPr/>
        </p:nvSpPr>
        <p:spPr>
          <a:xfrm>
            <a:off x="291550" y="748751"/>
            <a:ext cx="62417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Якщо у будинку почалася пожежа, найголовніше – не панікувати!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Необхідно негайно повідомити про це пожежну частину: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телефонуй за номером 101 – чітко і ясно назви адресу і місце виникнення пожежі.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Якщо є можливість, то спробуй погасити вогонь засобами, що є під рукою: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невеликі джерела пожежі можна гасити мокрою ганчіркою (ударами зверху) або мокрим віником (розмазуючи воду по палаючій поверхні);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якщо вогонь розростається, необхідно відкрутити усі крани з водою на повну потужність. Нехай вода переливається у ванну: зачерпувати воду відром з ванни швидше, ніж чекати, поки відро наповниться з крану;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якщо у кімнаті є вазони з квітами, то землю з них можна використати для гасіння вогню;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 витягай з вогню предмети, що горять – це сприяє поширенню пожежі. Гаси вогонь (водою або піском) із країв до центру;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при гасінні пожежі намагайся не відчиняти вікна і двері, бо доступ повітря підсилить вогонь.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D4830C-8679-47ED-B9AA-D06B64B46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953" y="1605169"/>
            <a:ext cx="5153047" cy="364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95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08CA4E-D2BF-4CAE-96A9-05DF8453908B}"/>
              </a:ext>
            </a:extLst>
          </p:cNvPr>
          <p:cNvSpPr/>
          <p:nvPr/>
        </p:nvSpPr>
        <p:spPr>
          <a:xfrm>
            <a:off x="0" y="549396"/>
            <a:ext cx="7139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поведінки техногенної безпеки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8850D53-3003-4ED8-86BD-97FE58307F31}"/>
              </a:ext>
            </a:extLst>
          </p:cNvPr>
          <p:cNvSpPr/>
          <p:nvPr/>
        </p:nvSpPr>
        <p:spPr>
          <a:xfrm>
            <a:off x="185178" y="1720839"/>
            <a:ext cx="625372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поведінки під час повені або (катастрофічне затоплення) в разі руйнування гідротехнічних споруд     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Зібрати необхідні речі, продукти харчування, воду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Відключити газ, електроенергію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Вийти у безпечне місце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отриману інформацію повідомте сусідів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Допоможіть літнім та хворим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раптовому підвищенню рівня води зайняти підвищені місця  (верхні поверхи будинків, дахи, горища, дерева) і чекати допомоги.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уважні до вказівок управління НС</a:t>
            </a:r>
          </a:p>
        </p:txBody>
      </p:sp>
      <p:pic>
        <p:nvPicPr>
          <p:cNvPr id="1026" name="Picture 2" descr="Підрив Каховської ГЕС: стало відомо про ще одну жертву | Львівський портал">
            <a:extLst>
              <a:ext uri="{FF2B5EF4-FFF2-40B4-BE49-F238E27FC236}">
                <a16:creationId xmlns:a16="http://schemas.microsoft.com/office/drawing/2014/main" id="{711B0264-1872-4E16-9D3D-1C7AFB598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243" y="549396"/>
            <a:ext cx="5344913" cy="311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Забезпечення техногенної безпеки">
            <a:extLst>
              <a:ext uri="{FF2B5EF4-FFF2-40B4-BE49-F238E27FC236}">
                <a16:creationId xmlns:a16="http://schemas.microsoft.com/office/drawing/2014/main" id="{1FA3B1F5-34D1-471E-A208-91C8D6A1D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243" y="3661989"/>
            <a:ext cx="5326757" cy="319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278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F5DE44E-260E-4EC0-9136-5DBDC17B43C8}"/>
              </a:ext>
            </a:extLst>
          </p:cNvPr>
          <p:cNvSpPr/>
          <p:nvPr/>
        </p:nvSpPr>
        <p:spPr>
          <a:xfrm>
            <a:off x="17801" y="576764"/>
            <a:ext cx="513852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поведінки при загрозі радіоактивного зараження </a:t>
            </a:r>
            <a:endParaRPr lang="uk-UA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Приведіть у готовність засоби індивідуального захисту і тримайте їх постійно при собі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вказівкам органів цивільного захисту населення одягніть їх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захисту поверхні тіла від забруднення радіоактивними речовинами використовуйте спортивний одяг, комбінезони і чоботи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собі майте плівкові (полімерні) накидки, куртки або плащі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Перевірте герметизацію жилих приміщень, стан вікон і дверей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Загерметизуйте  продукти харчування і створіть запас питної води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Попередьте сусідів про отриману інформацію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Допоможіть у цьому хворим і людям  похилого  віку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Відключіть електронагрівальні , газові прилади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подальшому дійте у відповідності з вказівками управління з питань НС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D1169A-A7E3-4668-858B-A7BA3BECA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327" y="3669431"/>
            <a:ext cx="6476873" cy="305472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BCB5A45-68AC-45B1-AEA6-AEAF244A7A97}"/>
              </a:ext>
            </a:extLst>
          </p:cNvPr>
          <p:cNvSpPr/>
          <p:nvPr/>
        </p:nvSpPr>
        <p:spPr>
          <a:xfrm>
            <a:off x="4890052" y="576764"/>
            <a:ext cx="71085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поведінки при  загрозі хімічного зараження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Одягніть протигази, укрийте малих дітей у захисних дитячих камерах.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захисту поверхні тіла використовуйте спортивний одяг, комбінезони і чоботи (краще гумові).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собі майте плівкові, полімерні накидки, куртки або плащі.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Перевірте герметизацію жилих приміщень, стан вікон та дверей.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Загерметизуйте продукти харчування та створіть запас питної води.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Попередьте сусідів про отриману інформацію.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Допоможіть хворим і старим.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Відключіть електронагрівальні прилади.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A797ED1-9E8E-4670-9D83-C3ADC535FE11}"/>
              </a:ext>
            </a:extLst>
          </p:cNvPr>
          <p:cNvSpPr/>
          <p:nvPr/>
        </p:nvSpPr>
        <p:spPr>
          <a:xfrm>
            <a:off x="2398644" y="87731"/>
            <a:ext cx="66079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поведінки техногенної безпеки</a:t>
            </a:r>
          </a:p>
        </p:txBody>
      </p:sp>
    </p:spTree>
    <p:extLst>
      <p:ext uri="{BB962C8B-B14F-4D97-AF65-F5344CB8AC3E}">
        <p14:creationId xmlns:p14="http://schemas.microsoft.com/office/powerpoint/2010/main" val="992262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AF6309B-282E-4733-98C2-53F2B478DA87}"/>
              </a:ext>
            </a:extLst>
          </p:cNvPr>
          <p:cNvSpPr/>
          <p:nvPr/>
        </p:nvSpPr>
        <p:spPr>
          <a:xfrm>
            <a:off x="2444496" y="0"/>
            <a:ext cx="730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безпеки дорожнього руху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EA6024-3CA3-45AE-8ED1-38F088ED1AA4}"/>
              </a:ext>
            </a:extLst>
          </p:cNvPr>
          <p:cNvSpPr/>
          <p:nvPr/>
        </p:nvSpPr>
        <p:spPr>
          <a:xfrm>
            <a:off x="0" y="646331"/>
            <a:ext cx="840960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ходити потрібно тільки по тротуарах, дотримуючись правої сторони;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дорозі чи вулиці, де немає тротуарів, треба йти з лівої сторони,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назустріч транспорту;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обережні біля під’їздів дворів, звідки не очікувано може виїхати автомобіль;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збирайтеся на тротуарах великими групами, не зупиняйтеся на поворотах, спусках чи підйомах, на мостах і під мостами;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спокійно, без метушні переходьте дорогу;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переходьте вулицю на перехрестях по пішохідних доріжках або в місцях, де є вказівники «Пішохідний перехід»;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переході впевніться в безпеці: подивіться спочатку наліво,  дійшовши до середини дороги,- подивіться направо;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перебігайте дорогу перед близько рухомим транспортом. Пам’ятайте, що автомобіль зразу зупинити неможливо!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автомобілі, автобуси, тролейбуси, які стоять, треба обходити ззаду, а трамваї – спереду;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чіпляйтесь за рухомий транспорт, не катайтесь на проїзній частині  вулиці і дороги на велосипедах, ковзанах, самокатах;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влаштовуйте ігри на дорозі, тротуарах, мостовій.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9CC777-E30B-4673-AA25-AB616DC97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3072" y="3189072"/>
            <a:ext cx="3668928" cy="3668928"/>
          </a:xfrm>
          <a:prstGeom prst="rect">
            <a:avLst/>
          </a:prstGeom>
        </p:spPr>
      </p:pic>
      <p:pic>
        <p:nvPicPr>
          <p:cNvPr id="2050" name="Picture 2" descr="В Україні відбудеться Всеукраїнський тиждень безпеки дорожнього руху: що  заплановано">
            <a:extLst>
              <a:ext uri="{FF2B5EF4-FFF2-40B4-BE49-F238E27FC236}">
                <a16:creationId xmlns:a16="http://schemas.microsoft.com/office/drawing/2014/main" id="{C2F7249F-D47D-4E45-8514-06A928160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072" y="887095"/>
            <a:ext cx="3668928" cy="206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715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FE2A8C-911A-477B-9520-4448CCAE915C}"/>
              </a:ext>
            </a:extLst>
          </p:cNvPr>
          <p:cNvSpPr/>
          <p:nvPr/>
        </p:nvSpPr>
        <p:spPr>
          <a:xfrm>
            <a:off x="88900" y="197632"/>
            <a:ext cx="118115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Профілактики шлунково - кишкових захворювань </a:t>
            </a:r>
            <a:endParaRPr lang="uk-UA" sz="3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252BB6-4DC2-40AB-9775-E77FBDB689DC}"/>
              </a:ext>
            </a:extLst>
          </p:cNvPr>
          <p:cNvSpPr/>
          <p:nvPr/>
        </p:nvSpPr>
        <p:spPr>
          <a:xfrm>
            <a:off x="0" y="1127111"/>
            <a:ext cx="7162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Для попередження кишкових інфекцій, які ще влучно називають хворобами «брудних рук», необхідно дотримуватись простих і доступних кожному правил: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 мити руки перед вживанням їжі, після туалету та приходу з вулиці;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вживати у їжу тільки ретельно миті овочі, фрукти, ягоди;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купувати у випадкових осіб на стихійних ринках, в антисанітарних умовах, молочні та м'ясні продукти;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купувати «з рук» кондитерські кремові вироби, які без належної термічної обробки та умов виготовлення можуть стати середовищем для життєдіяльності і накопичення хвороботворних мікроорганізмів;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м'ясні продукти необхідно варити, смажити до повної готовності, бо достатня термічна обробка знищує збудників небезпечних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дбати про чистоту квартир, під'їздів, подвір'я.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57614F-DF4E-4D56-97ED-EA2AF5F7A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675" y="1599360"/>
            <a:ext cx="4885325" cy="365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9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C97DD5-7725-4D1D-99BD-785EB84D2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828" y="556384"/>
            <a:ext cx="4692438" cy="42070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7D7B82-454D-4564-8C87-11E6C38D33A9}"/>
              </a:ext>
            </a:extLst>
          </p:cNvPr>
          <p:cNvSpPr/>
          <p:nvPr/>
        </p:nvSpPr>
        <p:spPr>
          <a:xfrm>
            <a:off x="152400" y="556384"/>
            <a:ext cx="73764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Умивайтеся уранці і увечері, використовуйте засоби особистої гігієни.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Чистите зуби не менше 3 хвилин. Ваша зубна щітка не має бути занадто м’якою.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Завжди мийте руки перед їжею, після прогулянки і туалету.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Майте завжди чисту носову хустку або одноразові серветки.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Для їжі користуйтеся тільки своїм посудом, не беріть брудних тарілок, ложок, чашок.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Для питної води використовуйте одноразовий посуд. Не залишайте використаний 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одноразовий посуд, викидайте його у відро для сміття.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Стежте за чистотою свого одягу, взуття.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 ходите в одному і тому ж взутті на вулиці, в школі і удома. 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Дотримуйтеся режиму дня!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 економ час за рахунок сну.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Прокинувшись, відкрий кватирку і провітри кімнату.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Щоранку за будь-якої погоди роби зарядку.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Почисти зуби, вмий з милом обличчя, ноги, руки, шию, під пахвами, якщо є можливість — 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роби холодні обтирання.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Поснідай і лише після цього йди до у справах.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Читаючи і пишучи — сиди правильно, тримай голову на відстані 35 см від книги чи зошита. 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цього використовуй підставку.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Дбай про чистоту голови, вух, ніг та рук.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Періодично мийся в лазні чи вдома. Обов’язково коротко стрижи нігті.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Мий руки після вбиральні та перед вживанням їжі.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Вдома знімай верхній одяг та взуття.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Не читай у ліжку. Кожні 35 хвилин роби перерву.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Ходіння, біг, стрибання із скакалкою, рухливі ігри, катання на велосипеді і взагалі активний відпочинок − наснажують здоров’ям.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Жодного дня без фізичної праці. В праці − довголіття людини.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Перед сном почисти одяг та взуття, приготуй зошити і книги, зроби прогулянку на свіжому повітрі, почисти зуби та помий ноги, провітри кімнату.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D10DD3-2CD2-45D2-A1DD-4518F951E929}"/>
              </a:ext>
            </a:extLst>
          </p:cNvPr>
          <p:cNvSpPr/>
          <p:nvPr/>
        </p:nvSpPr>
        <p:spPr>
          <a:xfrm>
            <a:off x="2398644" y="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гігієни </a:t>
            </a:r>
            <a:endParaRPr lang="uk-UA" sz="3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959967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плинка">
  <a:themeElements>
    <a:clrScheme name="Краплинка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раплинк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раплинка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TM04033925[[fn=Краплинка]]</Template>
  <TotalTime>379</TotalTime>
  <Words>2439</Words>
  <Application>Microsoft Office PowerPoint</Application>
  <PresentationFormat>Широкий екран</PresentationFormat>
  <Paragraphs>186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Tw Cen MT</vt:lpstr>
      <vt:lpstr>Wingdings</vt:lpstr>
      <vt:lpstr>Краплинка</vt:lpstr>
      <vt:lpstr>Безпека життєдіяльності під час літніх канікул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Безпека життєдіяльності під час літніх канікул"</dc:title>
  <dc:creator>Світлана</dc:creator>
  <cp:lastModifiedBy>Kabinet25</cp:lastModifiedBy>
  <cp:revision>15</cp:revision>
  <dcterms:created xsi:type="dcterms:W3CDTF">2024-05-17T07:00:43Z</dcterms:created>
  <dcterms:modified xsi:type="dcterms:W3CDTF">2025-06-23T07:28:06Z</dcterms:modified>
</cp:coreProperties>
</file>