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7" r:id="rId2"/>
    <p:sldId id="256" r:id="rId3"/>
    <p:sldId id="257" r:id="rId4"/>
    <p:sldId id="272" r:id="rId5"/>
    <p:sldId id="273" r:id="rId6"/>
    <p:sldId id="274" r:id="rId7"/>
    <p:sldId id="275" r:id="rId8"/>
    <p:sldId id="262" r:id="rId9"/>
    <p:sldId id="263" r:id="rId10"/>
    <p:sldId id="265" r:id="rId11"/>
    <p:sldId id="266" r:id="rId12"/>
    <p:sldId id="267" r:id="rId13"/>
    <p:sldId id="268" r:id="rId14"/>
    <p:sldId id="276"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65" d="100"/>
          <a:sy n="65" d="100"/>
        </p:scale>
        <p:origin x="66" y="2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ru-RU"/>
              <a:t>Образец заголовка</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9/24/2026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pPr/>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pPr/>
              <a:t>‹№›</a:t>
            </a:fld>
            <a:endParaRPr lang="en-US" dirty="0"/>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9/24/2026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ru-RU"/>
              <a:t>Образец заголовка</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pPr/>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pPr/>
              <a:t>‹№›</a:t>
            </a:fld>
            <a:endParaRPr lang="en-US" dirty="0"/>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pPr/>
              <a:t>9/24/2026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pPr/>
              <a:t>‹№›</a:t>
            </a:fld>
            <a:endParaRPr lang="en-US" dirty="0"/>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pPr/>
              <a:t>9/24/2026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pPr/>
              <a:t>‹№›</a:t>
            </a:fld>
            <a:endParaRPr lang="en-US" dirty="0"/>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pPr/>
              <a:t>9/24/2026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pPr/>
              <a:t>‹№›</a:t>
            </a:fld>
            <a:endParaRPr lang="en-US" dirty="0"/>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9/24/2026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9/24/2026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pPr/>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pPr/>
              <a:t>‹№›</a:t>
            </a:fld>
            <a:endParaRPr lang="en-US" dirty="0"/>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pPr/>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pPr/>
              <a:t>‹№›</a:t>
            </a:fld>
            <a:endParaRPr lang="en-US" dirty="0"/>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9/24/2026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782EAE-0691-453C-BAC3-777AC162469F}"/>
              </a:ext>
            </a:extLst>
          </p:cNvPr>
          <p:cNvSpPr>
            <a:spLocks noGrp="1"/>
          </p:cNvSpPr>
          <p:nvPr>
            <p:ph type="title"/>
          </p:nvPr>
        </p:nvSpPr>
        <p:spPr/>
        <p:txBody>
          <a:bodyPr/>
          <a:lstStyle/>
          <a:p>
            <a:endParaRPr lang="uk-UA"/>
          </a:p>
        </p:txBody>
      </p:sp>
      <p:pic>
        <p:nvPicPr>
          <p:cNvPr id="5" name="Місце для вмісту 4">
            <a:extLst>
              <a:ext uri="{FF2B5EF4-FFF2-40B4-BE49-F238E27FC236}">
                <a16:creationId xmlns:a16="http://schemas.microsoft.com/office/drawing/2014/main" id="{8C336D78-33C3-4113-919C-159A28C0E8BB}"/>
              </a:ext>
            </a:extLst>
          </p:cNvPr>
          <p:cNvPicPr>
            <a:picLocks noGrp="1" noChangeAspect="1"/>
          </p:cNvPicPr>
          <p:nvPr>
            <p:ph idx="1"/>
          </p:nvPr>
        </p:nvPicPr>
        <p:blipFill>
          <a:blip r:embed="rId2"/>
          <a:stretch>
            <a:fillRect/>
          </a:stretch>
        </p:blipFill>
        <p:spPr>
          <a:xfrm>
            <a:off x="663678" y="0"/>
            <a:ext cx="11528322" cy="6858000"/>
          </a:xfrm>
        </p:spPr>
      </p:pic>
    </p:spTree>
    <p:extLst>
      <p:ext uri="{BB962C8B-B14F-4D97-AF65-F5344CB8AC3E}">
        <p14:creationId xmlns:p14="http://schemas.microsoft.com/office/powerpoint/2010/main" val="63225146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89DA92-0437-4224-B04E-14077C539B1D}"/>
              </a:ext>
            </a:extLst>
          </p:cNvPr>
          <p:cNvSpPr>
            <a:spLocks noGrp="1"/>
          </p:cNvSpPr>
          <p:nvPr>
            <p:ph type="ctrTitle"/>
          </p:nvPr>
        </p:nvSpPr>
        <p:spPr>
          <a:xfrm>
            <a:off x="1915126" y="1809718"/>
            <a:ext cx="8361229" cy="2098226"/>
          </a:xfrm>
        </p:spPr>
        <p:txBody>
          <a:bodyPr/>
          <a:lstStyle/>
          <a:p>
            <a:r>
              <a:rPr lang="uk-UA" sz="4800" b="1" dirty="0">
                <a:latin typeface="Times New Roman" panose="02020603050405020304" pitchFamily="18" charset="0"/>
                <a:cs typeface="Times New Roman" panose="02020603050405020304" pitchFamily="18" charset="0"/>
              </a:rPr>
              <a:t>План роботи </a:t>
            </a:r>
            <a:br>
              <a:rPr lang="uk-UA" sz="4800" dirty="0">
                <a:latin typeface="Times New Roman" panose="02020603050405020304" pitchFamily="18" charset="0"/>
                <a:cs typeface="Times New Roman" panose="02020603050405020304" pitchFamily="18" charset="0"/>
              </a:rPr>
            </a:br>
            <a:r>
              <a:rPr lang="uk-UA" sz="4800" b="1" dirty="0">
                <a:latin typeface="Times New Roman" panose="02020603050405020304" pitchFamily="18" charset="0"/>
                <a:cs typeface="Times New Roman" panose="02020603050405020304" pitchFamily="18" charset="0"/>
              </a:rPr>
              <a:t>методичної ради  </a:t>
            </a:r>
            <a:br>
              <a:rPr lang="uk-UA" sz="4400" dirty="0">
                <a:latin typeface="Times New Roman" panose="02020603050405020304" pitchFamily="18" charset="0"/>
                <a:cs typeface="Times New Roman" panose="02020603050405020304" pitchFamily="18" charset="0"/>
              </a:rPr>
            </a:br>
            <a:endParaRPr lang="uk-UA" sz="4400" dirty="0">
              <a:latin typeface="Times New Roman" panose="02020603050405020304" pitchFamily="18" charset="0"/>
              <a:cs typeface="Times New Roman" panose="02020603050405020304" pitchFamily="18" charset="0"/>
            </a:endParaRPr>
          </a:p>
        </p:txBody>
      </p:sp>
      <p:sp>
        <p:nvSpPr>
          <p:cNvPr id="3" name="Подзаголовок 2">
            <a:extLst>
              <a:ext uri="{FF2B5EF4-FFF2-40B4-BE49-F238E27FC236}">
                <a16:creationId xmlns:a16="http://schemas.microsoft.com/office/drawing/2014/main" id="{A44A9EA1-EFA4-4D91-94EC-30BAB1B69134}"/>
              </a:ext>
            </a:extLst>
          </p:cNvPr>
          <p:cNvSpPr>
            <a:spLocks noGrp="1"/>
          </p:cNvSpPr>
          <p:nvPr>
            <p:ph type="subTitle" idx="1"/>
          </p:nvPr>
        </p:nvSpPr>
        <p:spPr>
          <a:xfrm>
            <a:off x="2679905" y="3769721"/>
            <a:ext cx="6831673" cy="1086237"/>
          </a:xfrm>
        </p:spPr>
        <p:txBody>
          <a:bodyPr>
            <a:normAutofit fontScale="92500" lnSpcReduction="10000"/>
          </a:bodyPr>
          <a:lstStyle/>
          <a:p>
            <a:r>
              <a:rPr lang="uk-UA" b="1" dirty="0">
                <a:latin typeface="Times New Roman" panose="02020603050405020304" pitchFamily="18" charset="0"/>
                <a:cs typeface="Times New Roman" panose="02020603050405020304" pitchFamily="18" charset="0"/>
              </a:rPr>
              <a:t>ВСП «Ужгородський торговельно-економічний фаховий коледж ДТЕУ»</a:t>
            </a:r>
            <a:endParaRPr lang="uk-UA" dirty="0">
              <a:latin typeface="Times New Roman" panose="02020603050405020304" pitchFamily="18" charset="0"/>
              <a:cs typeface="Times New Roman" panose="02020603050405020304" pitchFamily="18" charset="0"/>
            </a:endParaRPr>
          </a:p>
          <a:p>
            <a:r>
              <a:rPr lang="uk-UA" b="1" dirty="0">
                <a:latin typeface="Times New Roman" panose="02020603050405020304" pitchFamily="18" charset="0"/>
                <a:cs typeface="Times New Roman" panose="02020603050405020304" pitchFamily="18" charset="0"/>
              </a:rPr>
              <a:t> на 202</a:t>
            </a:r>
            <a:r>
              <a:rPr lang="en-US" b="1" dirty="0">
                <a:latin typeface="Times New Roman" panose="02020603050405020304" pitchFamily="18" charset="0"/>
                <a:cs typeface="Times New Roman" panose="02020603050405020304" pitchFamily="18" charset="0"/>
              </a:rPr>
              <a:t>6</a:t>
            </a:r>
            <a:r>
              <a:rPr lang="uk-UA" b="1" dirty="0">
                <a:latin typeface="Times New Roman" panose="02020603050405020304" pitchFamily="18" charset="0"/>
                <a:cs typeface="Times New Roman" panose="02020603050405020304" pitchFamily="18" charset="0"/>
              </a:rPr>
              <a:t>/202</a:t>
            </a:r>
            <a:r>
              <a:rPr lang="en-US" b="1" dirty="0">
                <a:latin typeface="Times New Roman" panose="02020603050405020304" pitchFamily="18" charset="0"/>
                <a:cs typeface="Times New Roman" panose="02020603050405020304" pitchFamily="18" charset="0"/>
              </a:rPr>
              <a:t>7 </a:t>
            </a:r>
            <a:r>
              <a:rPr lang="uk-UA" b="1" dirty="0">
                <a:latin typeface="Times New Roman" panose="02020603050405020304" pitchFamily="18" charset="0"/>
                <a:cs typeface="Times New Roman" panose="02020603050405020304" pitchFamily="18" charset="0"/>
              </a:rPr>
              <a:t>навчальний рік.</a:t>
            </a:r>
            <a:endParaRPr lang="uk-UA" dirty="0">
              <a:latin typeface="Times New Roman" panose="02020603050405020304" pitchFamily="18" charset="0"/>
              <a:cs typeface="Times New Roman" panose="02020603050405020304" pitchFamily="18" charset="0"/>
            </a:endParaRPr>
          </a:p>
          <a:p>
            <a:endParaRPr lang="uk-UA" dirty="0"/>
          </a:p>
        </p:txBody>
      </p:sp>
    </p:spTree>
    <p:extLst>
      <p:ext uri="{BB962C8B-B14F-4D97-AF65-F5344CB8AC3E}">
        <p14:creationId xmlns:p14="http://schemas.microsoft.com/office/powerpoint/2010/main" val="934376676"/>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5F5AC7E-FE09-4ED7-A214-E3370F528355}"/>
              </a:ext>
            </a:extLst>
          </p:cNvPr>
          <p:cNvSpPr>
            <a:spLocks noGrp="1"/>
          </p:cNvSpPr>
          <p:nvPr>
            <p:ph idx="1"/>
          </p:nvPr>
        </p:nvSpPr>
        <p:spPr>
          <a:xfrm>
            <a:off x="1295400" y="329609"/>
            <a:ext cx="9890052" cy="6049925"/>
          </a:xfrm>
        </p:spPr>
        <p:txBody>
          <a:bodyPr>
            <a:normAutofit/>
          </a:bodyPr>
          <a:lstStyle/>
          <a:p>
            <a:pPr marL="0" indent="0" algn="r">
              <a:buNone/>
            </a:pPr>
            <a:r>
              <a:rPr lang="uk-UA" b="1" dirty="0">
                <a:latin typeface="Times New Roman" panose="02020603050405020304" pitchFamily="18" charset="0"/>
                <a:cs typeface="Times New Roman" panose="02020603050405020304" pitchFamily="18" charset="0"/>
              </a:rPr>
              <a:t>ЗАТВЕРДЖЕНО</a:t>
            </a:r>
            <a:endParaRPr lang="uk-UA" dirty="0">
              <a:latin typeface="Times New Roman" panose="02020603050405020304" pitchFamily="18" charset="0"/>
              <a:cs typeface="Times New Roman" panose="02020603050405020304" pitchFamily="18" charset="0"/>
            </a:endParaRPr>
          </a:p>
          <a:p>
            <a:pPr marL="0" indent="0" algn="r">
              <a:buNone/>
            </a:pPr>
            <a:r>
              <a:rPr lang="uk-UA" dirty="0">
                <a:latin typeface="Times New Roman" panose="02020603050405020304" pitchFamily="18" charset="0"/>
                <a:cs typeface="Times New Roman" panose="02020603050405020304" pitchFamily="18" charset="0"/>
              </a:rPr>
              <a:t>методичною радою ВСП «УТЕФК ДТЕУ»</a:t>
            </a:r>
          </a:p>
          <a:p>
            <a:pPr marL="0" indent="0" algn="r">
              <a:buNone/>
            </a:pPr>
            <a:r>
              <a:rPr lang="uk-UA" dirty="0">
                <a:latin typeface="Times New Roman" panose="02020603050405020304" pitchFamily="18" charset="0"/>
                <a:cs typeface="Times New Roman" panose="02020603050405020304" pitchFamily="18" charset="0"/>
              </a:rPr>
              <a:t>Протокол № 1 від 2</a:t>
            </a:r>
            <a:r>
              <a:rPr lang="en-US" dirty="0">
                <a:latin typeface="Times New Roman" panose="02020603050405020304" pitchFamily="18" charset="0"/>
                <a:cs typeface="Times New Roman" panose="02020603050405020304" pitchFamily="18" charset="0"/>
              </a:rPr>
              <a:t>8</a:t>
            </a:r>
            <a:r>
              <a:rPr lang="uk-UA" dirty="0">
                <a:latin typeface="Times New Roman" panose="02020603050405020304" pitchFamily="18" charset="0"/>
                <a:cs typeface="Times New Roman" panose="02020603050405020304" pitchFamily="18" charset="0"/>
              </a:rPr>
              <a:t> серпня 202</a:t>
            </a:r>
            <a:r>
              <a:rPr lang="en-US" dirty="0">
                <a:latin typeface="Times New Roman" panose="02020603050405020304" pitchFamily="18" charset="0"/>
                <a:cs typeface="Times New Roman" panose="02020603050405020304" pitchFamily="18" charset="0"/>
              </a:rPr>
              <a:t>6</a:t>
            </a:r>
            <a:r>
              <a:rPr lang="uk-UA" dirty="0">
                <a:latin typeface="Times New Roman" panose="02020603050405020304" pitchFamily="18" charset="0"/>
                <a:cs typeface="Times New Roman" panose="02020603050405020304" pitchFamily="18" charset="0"/>
              </a:rPr>
              <a:t> року</a:t>
            </a:r>
          </a:p>
          <a:p>
            <a:pPr marL="0" indent="0" algn="r">
              <a:buNone/>
            </a:pPr>
            <a:r>
              <a:rPr lang="uk-UA" dirty="0">
                <a:latin typeface="Times New Roman" panose="02020603050405020304" pitchFamily="18" charset="0"/>
                <a:cs typeface="Times New Roman" panose="02020603050405020304" pitchFamily="18" charset="0"/>
              </a:rPr>
              <a:t>Голова методичної ради___________ Оксана РАТІ</a:t>
            </a:r>
          </a:p>
          <a:p>
            <a:pPr marL="0" indent="0" algn="ctr">
              <a:buNone/>
            </a:pPr>
            <a:endParaRPr lang="uk-UA" sz="2400" b="1" dirty="0">
              <a:latin typeface="Times New Roman" panose="02020603050405020304" pitchFamily="18" charset="0"/>
              <a:cs typeface="Times New Roman" panose="02020603050405020304" pitchFamily="18" charset="0"/>
            </a:endParaRPr>
          </a:p>
          <a:p>
            <a:pPr marL="0" indent="0" algn="ctr">
              <a:buNone/>
            </a:pPr>
            <a:r>
              <a:rPr lang="uk-UA" sz="2400" b="1" dirty="0">
                <a:latin typeface="Times New Roman" panose="02020603050405020304" pitchFamily="18" charset="0"/>
                <a:cs typeface="Times New Roman" panose="02020603050405020304" pitchFamily="18" charset="0"/>
              </a:rPr>
              <a:t>План роботи </a:t>
            </a:r>
          </a:p>
          <a:p>
            <a:pPr marL="0" indent="0" algn="ctr">
              <a:buNone/>
            </a:pPr>
            <a:r>
              <a:rPr lang="uk-UA" sz="2400" b="1" dirty="0">
                <a:latin typeface="Times New Roman" panose="02020603050405020304" pitchFamily="18" charset="0"/>
                <a:cs typeface="Times New Roman" panose="02020603050405020304" pitchFamily="18" charset="0"/>
              </a:rPr>
              <a:t>методичної ради  ВСП «Ужгородський торговельно-економічний фаховий коледж ДТЕУ»</a:t>
            </a:r>
          </a:p>
          <a:p>
            <a:pPr marL="0" indent="0" algn="ctr">
              <a:buNone/>
            </a:pPr>
            <a:r>
              <a:rPr lang="uk-UA" sz="2400" b="1" dirty="0">
                <a:latin typeface="Times New Roman" panose="02020603050405020304" pitchFamily="18" charset="0"/>
                <a:cs typeface="Times New Roman" panose="02020603050405020304" pitchFamily="18" charset="0"/>
              </a:rPr>
              <a:t> на 202</a:t>
            </a:r>
            <a:r>
              <a:rPr lang="en-US" sz="2400" b="1" dirty="0">
                <a:latin typeface="Times New Roman" panose="02020603050405020304" pitchFamily="18" charset="0"/>
                <a:cs typeface="Times New Roman" panose="02020603050405020304" pitchFamily="18" charset="0"/>
              </a:rPr>
              <a:t>6</a:t>
            </a:r>
            <a:r>
              <a:rPr lang="uk-UA" sz="2400" b="1" dirty="0">
                <a:latin typeface="Times New Roman" panose="02020603050405020304" pitchFamily="18" charset="0"/>
                <a:cs typeface="Times New Roman" panose="02020603050405020304" pitchFamily="18" charset="0"/>
              </a:rPr>
              <a:t>/202</a:t>
            </a:r>
            <a:r>
              <a:rPr lang="en-US" sz="2400" b="1" dirty="0">
                <a:latin typeface="Times New Roman" panose="02020603050405020304" pitchFamily="18" charset="0"/>
                <a:cs typeface="Times New Roman" panose="02020603050405020304" pitchFamily="18" charset="0"/>
              </a:rPr>
              <a:t>7</a:t>
            </a:r>
            <a:r>
              <a:rPr lang="uk-UA" sz="2400" b="1" dirty="0">
                <a:latin typeface="Times New Roman" panose="02020603050405020304" pitchFamily="18" charset="0"/>
                <a:cs typeface="Times New Roman" panose="02020603050405020304" pitchFamily="18" charset="0"/>
              </a:rPr>
              <a:t> навчальний рік.</a:t>
            </a:r>
          </a:p>
          <a:p>
            <a:pPr marL="0" indent="0" algn="just">
              <a:buNone/>
            </a:pPr>
            <a:r>
              <a:rPr lang="uk-UA" b="1" dirty="0">
                <a:latin typeface="Times New Roman" panose="02020603050405020304" pitchFamily="18" charset="0"/>
                <a:cs typeface="Times New Roman" panose="02020603050405020304" pitchFamily="18" charset="0"/>
              </a:rPr>
              <a:t>Основне завдання методичної ради коледжу – </a:t>
            </a:r>
            <a:r>
              <a:rPr lang="uk-UA" dirty="0">
                <a:latin typeface="Times New Roman" panose="02020603050405020304" pitchFamily="18" charset="0"/>
                <a:cs typeface="Times New Roman" panose="02020603050405020304" pitchFamily="18" charset="0"/>
              </a:rPr>
              <a:t>це забезпечення високої якості та безперервності освітнього процесу в умовах воєнного стану, дотримання вимог безпеки всіх учасників освітнього процесу, організація системної роботи педагогічного колективу по підготовці конкурентоздатних фахівців, яка базується на дотриманні стандартів фахової передвищої освіти, академічній доброчесності, запровадженні та удосконаленні </a:t>
            </a:r>
            <a:r>
              <a:rPr lang="uk-UA" dirty="0" err="1">
                <a:latin typeface="Times New Roman" panose="02020603050405020304" pitchFamily="18" charset="0"/>
                <a:cs typeface="Times New Roman" panose="02020603050405020304" pitchFamily="18" charset="0"/>
              </a:rPr>
              <a:t>цифровізації</a:t>
            </a:r>
            <a:r>
              <a:rPr lang="uk-UA" dirty="0">
                <a:latin typeface="Times New Roman" panose="02020603050405020304" pitchFamily="18" charset="0"/>
                <a:cs typeface="Times New Roman" panose="02020603050405020304" pitchFamily="18" charset="0"/>
              </a:rPr>
              <a:t> навчання, формуванні національно-патріотичної свідомості. </a:t>
            </a:r>
          </a:p>
        </p:txBody>
      </p:sp>
    </p:spTree>
    <p:extLst>
      <p:ext uri="{BB962C8B-B14F-4D97-AF65-F5344CB8AC3E}">
        <p14:creationId xmlns:p14="http://schemas.microsoft.com/office/powerpoint/2010/main" val="95230375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1600" y="339969"/>
            <a:ext cx="9601200" cy="726831"/>
          </a:xfrm>
        </p:spPr>
        <p:txBody>
          <a:bodyPr/>
          <a:lstStyle/>
          <a:p>
            <a:r>
              <a:rPr lang="uk-UA" dirty="0"/>
              <a:t>Основні завдання на 2026-2027 </a:t>
            </a:r>
            <a:r>
              <a:rPr lang="uk-UA" dirty="0" err="1"/>
              <a:t>н.р</a:t>
            </a:r>
            <a:r>
              <a:rPr lang="uk-UA" dirty="0"/>
              <a:t>.</a:t>
            </a:r>
            <a:endParaRPr lang="ru-RU" dirty="0"/>
          </a:p>
        </p:txBody>
      </p:sp>
      <p:sp>
        <p:nvSpPr>
          <p:cNvPr id="3" name="Объект 2"/>
          <p:cNvSpPr>
            <a:spLocks noGrp="1"/>
          </p:cNvSpPr>
          <p:nvPr>
            <p:ph sz="half" idx="1"/>
          </p:nvPr>
        </p:nvSpPr>
        <p:spPr>
          <a:xfrm>
            <a:off x="1371600" y="1043354"/>
            <a:ext cx="4149970" cy="4824046"/>
          </a:xfrm>
        </p:spPr>
        <p:txBody>
          <a:bodyPr anchor="ctr">
            <a:normAutofit fontScale="77500" lnSpcReduction="20000"/>
          </a:bodyPr>
          <a:lstStyle/>
          <a:p>
            <a:endParaRPr lang="uk-UA" sz="1900" dirty="0">
              <a:solidFill>
                <a:srgbClr val="FF0000"/>
              </a:solidFill>
            </a:endParaRPr>
          </a:p>
          <a:p>
            <a:pPr algn="just"/>
            <a:r>
              <a:rPr lang="uk-UA" sz="1900" dirty="0">
                <a:solidFill>
                  <a:srgbClr val="FF0000"/>
                </a:solidFill>
              </a:rPr>
              <a:t>І. </a:t>
            </a:r>
            <a:r>
              <a:rPr lang="uk-UA" sz="1900" b="1" dirty="0">
                <a:solidFill>
                  <a:srgbClr val="FF0000"/>
                </a:solidFill>
              </a:rPr>
              <a:t>Робота по удосконаленню внутрішньої системи забезпечення освітньої діяльності:</a:t>
            </a:r>
          </a:p>
          <a:p>
            <a:pPr algn="just"/>
            <a:r>
              <a:rPr lang="uk-UA" sz="1900" dirty="0">
                <a:latin typeface="Times New Roman" panose="02020603050405020304" pitchFamily="18" charset="0"/>
                <a:cs typeface="Times New Roman" panose="02020603050405020304" pitchFamily="18" charset="0"/>
              </a:rPr>
              <a:t>1.1. Постійний моніторинг ринку праці, вивчення потреб та запитів роботодавців, удосконалення діючих та розробка нових ОПП. </a:t>
            </a:r>
          </a:p>
          <a:p>
            <a:pPr algn="just"/>
            <a:r>
              <a:rPr lang="uk-UA" sz="1900" dirty="0">
                <a:latin typeface="Times New Roman" panose="02020603050405020304" pitchFamily="18" charset="0"/>
                <a:cs typeface="Times New Roman" panose="02020603050405020304" pitchFamily="18" charset="0"/>
              </a:rPr>
              <a:t>1.2. Ефективна взаємодія з роботодавцями через залучення їх до розроблення ОПП, НП, методичного забезпечення дисциплін, програмного  забезпечення, яке використовується у практичній діяльності, проведення гостьових лекцій, практичних занять, майстер-класів, тренінгів тощо.</a:t>
            </a:r>
          </a:p>
          <a:p>
            <a:pPr algn="just"/>
            <a:r>
              <a:rPr lang="uk-UA" sz="1900" dirty="0">
                <a:latin typeface="Times New Roman" panose="02020603050405020304" pitchFamily="18" charset="0"/>
                <a:cs typeface="Times New Roman" panose="02020603050405020304" pitchFamily="18" charset="0"/>
              </a:rPr>
              <a:t>1.3. Оновлення Положення про забезпечення внутрішньої системи якості освіти та освітньої діяльності у ВСП «УТЕФК ДТЕУ»</a:t>
            </a:r>
          </a:p>
          <a:p>
            <a:pPr algn="just"/>
            <a:r>
              <a:rPr lang="uk-UA" sz="1900" dirty="0">
                <a:latin typeface="Times New Roman" panose="02020603050405020304" pitchFamily="18" charset="0"/>
                <a:cs typeface="Times New Roman" panose="02020603050405020304" pitchFamily="18" charset="0"/>
              </a:rPr>
              <a:t>1.4. Забезпечення відповідності кадрового потенціалу циклових комісій ліцензійним та акредитаційним вимогам.</a:t>
            </a:r>
          </a:p>
          <a:p>
            <a:pPr marL="0" indent="0">
              <a:buNone/>
            </a:pPr>
            <a:endParaRPr lang="ru-RU" sz="1900" dirty="0"/>
          </a:p>
          <a:p>
            <a:endParaRPr lang="ru-RU" dirty="0"/>
          </a:p>
        </p:txBody>
      </p:sp>
      <p:sp>
        <p:nvSpPr>
          <p:cNvPr id="4" name="Объект 3"/>
          <p:cNvSpPr>
            <a:spLocks noGrp="1"/>
          </p:cNvSpPr>
          <p:nvPr>
            <p:ph sz="half" idx="2"/>
          </p:nvPr>
        </p:nvSpPr>
        <p:spPr>
          <a:xfrm>
            <a:off x="6525403" y="1066800"/>
            <a:ext cx="4447786" cy="5240215"/>
          </a:xfrm>
        </p:spPr>
        <p:txBody>
          <a:bodyPr>
            <a:normAutofit fontScale="77500" lnSpcReduction="20000"/>
          </a:bodyPr>
          <a:lstStyle/>
          <a:p>
            <a:pPr algn="just"/>
            <a:r>
              <a:rPr lang="uk-UA" dirty="0">
                <a:latin typeface="Times New Roman" panose="02020603050405020304" pitchFamily="18" charset="0"/>
                <a:cs typeface="Times New Roman" panose="02020603050405020304" pitchFamily="18" charset="0"/>
              </a:rPr>
              <a:t>1.3. Підтримка педагогічних кадрів, сприяння їх професійному зростанню та  підвищенню кваліфікації.</a:t>
            </a:r>
          </a:p>
          <a:p>
            <a:pPr algn="just"/>
            <a:r>
              <a:rPr lang="uk-UA" dirty="0">
                <a:latin typeface="Times New Roman" panose="02020603050405020304" pitchFamily="18" charset="0"/>
                <a:cs typeface="Times New Roman" panose="02020603050405020304" pitchFamily="18" charset="0"/>
              </a:rPr>
              <a:t> 1.4. Удосконалення алгоритмів взаємозв'язку та поєднання очної форми навчання з елементами та дистанційного навчання. </a:t>
            </a:r>
          </a:p>
          <a:p>
            <a:pPr algn="just"/>
            <a:r>
              <a:rPr lang="uk-UA" dirty="0">
                <a:latin typeface="Times New Roman" panose="02020603050405020304" pitchFamily="18" charset="0"/>
                <a:cs typeface="Times New Roman" panose="02020603050405020304" pitchFamily="18" charset="0"/>
              </a:rPr>
              <a:t>1.5. </a:t>
            </a:r>
            <a:r>
              <a:rPr lang="uk-UA" dirty="0" err="1">
                <a:latin typeface="Times New Roman" panose="02020603050405020304" pitchFamily="18" charset="0"/>
                <a:cs typeface="Times New Roman" panose="02020603050405020304" pitchFamily="18" charset="0"/>
              </a:rPr>
              <a:t>Щосеместровий</a:t>
            </a:r>
            <a:r>
              <a:rPr lang="uk-UA" dirty="0">
                <a:latin typeface="Times New Roman" panose="02020603050405020304" pitchFamily="18" charset="0"/>
                <a:cs typeface="Times New Roman" panose="02020603050405020304" pitchFamily="18" charset="0"/>
              </a:rPr>
              <a:t> моніторинг якості освіти. Розробка </a:t>
            </a:r>
            <a:r>
              <a:rPr lang="uk-UA" dirty="0" err="1">
                <a:latin typeface="Times New Roman" panose="02020603050405020304" pitchFamily="18" charset="0"/>
                <a:cs typeface="Times New Roman" panose="02020603050405020304" pitchFamily="18" charset="0"/>
              </a:rPr>
              <a:t>методик</a:t>
            </a:r>
            <a:r>
              <a:rPr lang="uk-UA" dirty="0">
                <a:latin typeface="Times New Roman" panose="02020603050405020304" pitchFamily="18" charset="0"/>
                <a:cs typeface="Times New Roman" panose="02020603050405020304" pitchFamily="18" charset="0"/>
              </a:rPr>
              <a:t> експрес-діагностики знань здобувачів освіти та розробка заходів по надолуженню освітніх втрат.</a:t>
            </a:r>
          </a:p>
          <a:p>
            <a:pPr algn="just"/>
            <a:r>
              <a:rPr lang="uk-UA" dirty="0">
                <a:latin typeface="Times New Roman" panose="02020603050405020304" pitchFamily="18" charset="0"/>
                <a:cs typeface="Times New Roman" panose="02020603050405020304" pitchFamily="18" charset="0"/>
              </a:rPr>
              <a:t>1.6. Формувати стійку культуру академічної доброчесності в освітньому процесі коледжу. Оновити внутрішню нормативну базу, врахувавши питання легалізації та регламентації використання ШІ.</a:t>
            </a:r>
          </a:p>
          <a:p>
            <a:pPr algn="just"/>
            <a:r>
              <a:rPr lang="uk-UA" dirty="0">
                <a:latin typeface="Times New Roman" panose="02020603050405020304" pitchFamily="18" charset="0"/>
                <a:cs typeface="Times New Roman" panose="02020603050405020304" pitchFamily="18" charset="0"/>
              </a:rPr>
              <a:t>1.7. Здійснювати системний підхід та розробку плану заходів по усуненню недоліків, виявлених під час проходження зовнішніх перевірок якості освіти. </a:t>
            </a:r>
          </a:p>
          <a:p>
            <a:pPr algn="just"/>
            <a:r>
              <a:rPr lang="uk-UA" dirty="0">
                <a:latin typeface="Times New Roman" panose="02020603050405020304" pitchFamily="18" charset="0"/>
                <a:cs typeface="Times New Roman" panose="02020603050405020304" pitchFamily="18" charset="0"/>
              </a:rPr>
              <a:t>1.8. Підготовка та проходження акредитації ОПП «Облік і оподаткування».</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222665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1600" y="685800"/>
            <a:ext cx="9601200" cy="45719"/>
          </a:xfrm>
        </p:spPr>
        <p:txBody>
          <a:bodyPr>
            <a:normAutofit fontScale="90000"/>
          </a:bodyPr>
          <a:lstStyle/>
          <a:p>
            <a:endParaRPr lang="ru-RU" dirty="0"/>
          </a:p>
        </p:txBody>
      </p:sp>
      <p:sp>
        <p:nvSpPr>
          <p:cNvPr id="3" name="Объект 2"/>
          <p:cNvSpPr>
            <a:spLocks noGrp="1"/>
          </p:cNvSpPr>
          <p:nvPr>
            <p:ph sz="half" idx="1"/>
          </p:nvPr>
        </p:nvSpPr>
        <p:spPr>
          <a:xfrm>
            <a:off x="1371600" y="1230923"/>
            <a:ext cx="4447786" cy="5111262"/>
          </a:xfrm>
        </p:spPr>
        <p:txBody>
          <a:bodyPr>
            <a:normAutofit fontScale="40000" lnSpcReduction="20000"/>
          </a:bodyPr>
          <a:lstStyle/>
          <a:p>
            <a:pPr algn="just"/>
            <a:r>
              <a:rPr lang="uk-UA" sz="2900" dirty="0">
                <a:solidFill>
                  <a:srgbClr val="FF0000"/>
                </a:solidFill>
                <a:latin typeface="Times New Roman" panose="02020603050405020304" pitchFamily="18" charset="0"/>
                <a:cs typeface="Times New Roman" panose="02020603050405020304" pitchFamily="18" charset="0"/>
              </a:rPr>
              <a:t>2. Навчально-методичне забезпечення:</a:t>
            </a:r>
          </a:p>
          <a:p>
            <a:pPr algn="just"/>
            <a:r>
              <a:rPr lang="uk-UA" sz="2900" dirty="0">
                <a:latin typeface="Times New Roman" panose="02020603050405020304" pitchFamily="18" charset="0"/>
                <a:cs typeface="Times New Roman" panose="02020603050405020304" pitchFamily="18" charset="0"/>
              </a:rPr>
              <a:t>2.1. Оновлення та удосконалення навчально-методичного забезпечення навчальних дисциплін та практичної підготовки: навчальні та робочі програми, завдання для </a:t>
            </a:r>
            <a:r>
              <a:rPr lang="uk-UA" sz="2900" dirty="0" err="1">
                <a:latin typeface="Times New Roman" panose="02020603050405020304" pitchFamily="18" charset="0"/>
                <a:cs typeface="Times New Roman" panose="02020603050405020304" pitchFamily="18" charset="0"/>
              </a:rPr>
              <a:t>срс</a:t>
            </a:r>
            <a:r>
              <a:rPr lang="uk-UA" sz="2900" dirty="0">
                <a:latin typeface="Times New Roman" panose="02020603050405020304" pitchFamily="18" charset="0"/>
                <a:cs typeface="Times New Roman" panose="02020603050405020304" pitchFamily="18" charset="0"/>
              </a:rPr>
              <a:t>,  створення електронних підручників, презентацій, тестів, навчальних відео, навчально-методичних посібників, збірників, робочих зошитів, практикумів тощо.</a:t>
            </a:r>
          </a:p>
          <a:p>
            <a:pPr algn="just"/>
            <a:r>
              <a:rPr lang="uk-UA" sz="2900" dirty="0">
                <a:latin typeface="Times New Roman" panose="02020603050405020304" pitchFamily="18" charset="0"/>
                <a:cs typeface="Times New Roman" panose="02020603050405020304" pitchFamily="18" charset="0"/>
              </a:rPr>
              <a:t>2.2. Формування та розвиток у здобувачів освіти мотивації до навчання, шляхом впровадження інноваційних методів навчання: кейсів, ділових ігор, </a:t>
            </a:r>
            <a:r>
              <a:rPr lang="uk-UA" sz="2900" dirty="0" err="1">
                <a:latin typeface="Times New Roman" panose="02020603050405020304" pitchFamily="18" charset="0"/>
                <a:cs typeface="Times New Roman" panose="02020603050405020304" pitchFamily="18" charset="0"/>
              </a:rPr>
              <a:t>воркшопів</a:t>
            </a:r>
            <a:r>
              <a:rPr lang="uk-UA" sz="2900" dirty="0">
                <a:latin typeface="Times New Roman" panose="02020603050405020304" pitchFamily="18" charset="0"/>
                <a:cs typeface="Times New Roman" panose="02020603050405020304" pitchFamily="18" charset="0"/>
              </a:rPr>
              <a:t>, гурткової роботи, конкурсів </a:t>
            </a:r>
            <a:r>
              <a:rPr lang="uk-UA" sz="2900" dirty="0" err="1">
                <a:latin typeface="Times New Roman" panose="02020603050405020304" pitchFamily="18" charset="0"/>
                <a:cs typeface="Times New Roman" panose="02020603050405020304" pitchFamily="18" charset="0"/>
              </a:rPr>
              <a:t>стартапів</a:t>
            </a:r>
            <a:r>
              <a:rPr lang="uk-UA" sz="2900" dirty="0">
                <a:latin typeface="Times New Roman" panose="02020603050405020304" pitchFamily="18" charset="0"/>
                <a:cs typeface="Times New Roman" panose="02020603050405020304" pitchFamily="18" charset="0"/>
              </a:rPr>
              <a:t>, інтелектуальних ігор та змагань.</a:t>
            </a:r>
          </a:p>
          <a:p>
            <a:pPr algn="just"/>
            <a:r>
              <a:rPr lang="uk-UA" sz="2900" dirty="0">
                <a:solidFill>
                  <a:srgbClr val="325366"/>
                </a:solidFill>
                <a:latin typeface="Times New Roman" panose="02020603050405020304" pitchFamily="18" charset="0"/>
                <a:cs typeface="Times New Roman" panose="02020603050405020304" pitchFamily="18" charset="0"/>
              </a:rPr>
              <a:t>2.3. Удосконалення дистанційних технологій навчання, поєднання очної та дистанційної форми. Наповнення </a:t>
            </a:r>
            <a:r>
              <a:rPr lang="en-US" sz="2900" dirty="0">
                <a:solidFill>
                  <a:srgbClr val="325366"/>
                </a:solidFill>
                <a:latin typeface="Times New Roman" panose="02020603050405020304" pitchFamily="18" charset="0"/>
                <a:cs typeface="Times New Roman" panose="02020603050405020304" pitchFamily="18" charset="0"/>
              </a:rPr>
              <a:t>Classroom </a:t>
            </a:r>
            <a:r>
              <a:rPr lang="uk-UA" sz="2900" dirty="0">
                <a:solidFill>
                  <a:srgbClr val="325366"/>
                </a:solidFill>
                <a:latin typeface="Times New Roman" panose="02020603050405020304" pitchFamily="18" charset="0"/>
                <a:cs typeface="Times New Roman" panose="02020603050405020304" pitchFamily="18" charset="0"/>
              </a:rPr>
              <a:t>з дисциплін необхідними навчальними матеріалами та завданнями для контролю знань.</a:t>
            </a:r>
          </a:p>
          <a:p>
            <a:pPr lvl="0" algn="just"/>
            <a:r>
              <a:rPr lang="uk-UA" sz="2900" dirty="0">
                <a:solidFill>
                  <a:srgbClr val="325366"/>
                </a:solidFill>
                <a:latin typeface="Times New Roman" panose="02020603050405020304" pitchFamily="18" charset="0"/>
                <a:cs typeface="Times New Roman" panose="02020603050405020304" pitchFamily="18" charset="0"/>
              </a:rPr>
              <a:t>2.4. Розширення переліку та поглиблення змісту дисциплін інформаційного спрямування (інформаційні с-ми та технології в ресторанному господарстві; Інформаційні с-ми та технології в проф. діяльності; Інформаційні системи та технології в митній справі та логістиці). Залучати фахівців-практиків у допомозі щодо придбання та набуття навичок роботи з відповідним програмним забезпечення.</a:t>
            </a:r>
          </a:p>
          <a:p>
            <a:pPr lvl="0" algn="just"/>
            <a:r>
              <a:rPr lang="uk-UA" sz="2900" dirty="0">
                <a:solidFill>
                  <a:srgbClr val="325366"/>
                </a:solidFill>
                <a:latin typeface="Times New Roman" panose="02020603050405020304" pitchFamily="18" charset="0"/>
                <a:cs typeface="Times New Roman" panose="02020603050405020304" pitchFamily="18" charset="0"/>
              </a:rPr>
              <a:t>2.5. Удосконалювати роботу по розробці </a:t>
            </a:r>
            <a:r>
              <a:rPr lang="uk-UA" sz="2900" dirty="0" err="1">
                <a:solidFill>
                  <a:srgbClr val="325366"/>
                </a:solidFill>
                <a:latin typeface="Times New Roman" panose="02020603050405020304" pitchFamily="18" charset="0"/>
                <a:cs typeface="Times New Roman" panose="02020603050405020304" pitchFamily="18" charset="0"/>
              </a:rPr>
              <a:t>Силабусів</a:t>
            </a:r>
            <a:r>
              <a:rPr lang="uk-UA" sz="2900" dirty="0">
                <a:solidFill>
                  <a:srgbClr val="325366"/>
                </a:solidFill>
                <a:latin typeface="Times New Roman" panose="02020603050405020304" pitchFamily="18" charset="0"/>
                <a:cs typeface="Times New Roman" panose="02020603050405020304" pitchFamily="18" charset="0"/>
              </a:rPr>
              <a:t> та презентацій освітніх компонентів за вибором здобувача освіти.</a:t>
            </a:r>
          </a:p>
          <a:p>
            <a:endParaRPr lang="ru-RU"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a:xfrm>
            <a:off x="6525403" y="1219201"/>
            <a:ext cx="4447786" cy="4888522"/>
          </a:xfrm>
        </p:spPr>
        <p:txBody>
          <a:bodyPr>
            <a:noAutofit/>
          </a:bodyPr>
          <a:lstStyle/>
          <a:p>
            <a:pPr algn="just"/>
            <a:r>
              <a:rPr lang="uk-UA" sz="1200" dirty="0">
                <a:latin typeface="Times New Roman" panose="02020603050405020304" pitchFamily="18" charset="0"/>
                <a:cs typeface="Times New Roman" panose="02020603050405020304" pitchFamily="18" charset="0"/>
              </a:rPr>
              <a:t>2.6.Забезпечити інтеграцію у НМЗ дисципліни інтерактивних елементів (</a:t>
            </a:r>
            <a:r>
              <a:rPr lang="uk-UA" sz="1200" dirty="0" err="1">
                <a:latin typeface="Times New Roman" panose="02020603050405020304" pitchFamily="18" charset="0"/>
                <a:cs typeface="Times New Roman" panose="02020603050405020304" pitchFamily="18" charset="0"/>
              </a:rPr>
              <a:t>відеолекції</a:t>
            </a:r>
            <a:r>
              <a:rPr lang="uk-UA" sz="1200" dirty="0">
                <a:latin typeface="Times New Roman" panose="02020603050405020304" pitchFamily="18" charset="0"/>
                <a:cs typeface="Times New Roman" panose="02020603050405020304" pitchFamily="18" charset="0"/>
              </a:rPr>
              <a:t>, презентації, онлайн-тренажери, інтерактивні плакати..). </a:t>
            </a:r>
          </a:p>
          <a:p>
            <a:pPr algn="just"/>
            <a:r>
              <a:rPr lang="uk-UA" sz="1200" dirty="0">
                <a:latin typeface="Times New Roman" panose="02020603050405020304" pitchFamily="18" charset="0"/>
                <a:cs typeface="Times New Roman" panose="02020603050405020304" pitchFamily="18" charset="0"/>
              </a:rPr>
              <a:t>2.7. Розробка асинхронних модулів самостійного опрацювання теми ( чіткі покрокові інструкції та чек-листи для студента).</a:t>
            </a:r>
          </a:p>
          <a:p>
            <a:pPr algn="just"/>
            <a:r>
              <a:rPr lang="uk-UA" sz="1200" dirty="0">
                <a:latin typeface="Times New Roman" panose="02020603050405020304" pitchFamily="18" charset="0"/>
                <a:cs typeface="Times New Roman" panose="02020603050405020304" pitchFamily="18" charset="0"/>
              </a:rPr>
              <a:t>2.8. Створення діагностичних тестів, опорних конспектів та </a:t>
            </a:r>
            <a:r>
              <a:rPr lang="uk-UA" sz="1200" dirty="0" err="1">
                <a:latin typeface="Times New Roman" panose="02020603050405020304" pitchFamily="18" charset="0"/>
                <a:cs typeface="Times New Roman" panose="02020603050405020304" pitchFamily="18" charset="0"/>
              </a:rPr>
              <a:t>відеорозбір</a:t>
            </a:r>
            <a:r>
              <a:rPr lang="uk-UA" sz="1200" dirty="0">
                <a:latin typeface="Times New Roman" panose="02020603050405020304" pitchFamily="18" charset="0"/>
                <a:cs typeface="Times New Roman" panose="02020603050405020304" pitchFamily="18" charset="0"/>
              </a:rPr>
              <a:t> тем з основних фахових дисциплін та предметів, які виносяться на НМТ, де спостерігаються суттєві прогалини у знаннях студентів.</a:t>
            </a:r>
          </a:p>
          <a:p>
            <a:pPr algn="just"/>
            <a:r>
              <a:rPr lang="uk-UA" sz="1200" dirty="0">
                <a:latin typeface="Times New Roman" panose="02020603050405020304" pitchFamily="18" charset="0"/>
                <a:cs typeface="Times New Roman" panose="02020603050405020304" pitchFamily="18" charset="0"/>
              </a:rPr>
              <a:t>2.9. Оновлювати практичну складову НМЗ ( кейси, практичні, лабораторні) з урахуванням сучасних реалій: </a:t>
            </a:r>
            <a:r>
              <a:rPr lang="uk-UA" sz="1200" dirty="0" err="1">
                <a:latin typeface="Times New Roman" panose="02020603050405020304" pitchFamily="18" charset="0"/>
                <a:cs typeface="Times New Roman" panose="02020603050405020304" pitchFamily="18" charset="0"/>
              </a:rPr>
              <a:t>релокація</a:t>
            </a:r>
            <a:r>
              <a:rPr lang="uk-UA" sz="1200" dirty="0">
                <a:latin typeface="Times New Roman" panose="02020603050405020304" pitchFamily="18" charset="0"/>
                <a:cs typeface="Times New Roman" panose="02020603050405020304" pitchFamily="18" charset="0"/>
              </a:rPr>
              <a:t> підприємств, логістика в умовах війни, кризовий менеджмент, особливості оподаткування під час воєнного стану, ведення бізнесу в сучасних реаліях, перехід на стан</a:t>
            </a:r>
            <a:r>
              <a:rPr lang="ru-RU" sz="1200" dirty="0" err="1">
                <a:latin typeface="Times New Roman" panose="02020603050405020304" pitchFamily="18" charset="0"/>
                <a:cs typeface="Times New Roman" panose="02020603050405020304" pitchFamily="18" charset="0"/>
              </a:rPr>
              <a:t>дарти</a:t>
            </a:r>
            <a:r>
              <a:rPr lang="ru-RU" sz="1200" dirty="0">
                <a:latin typeface="Times New Roman" panose="02020603050405020304" pitchFamily="18" charset="0"/>
                <a:cs typeface="Times New Roman" panose="02020603050405020304" pitchFamily="18" charset="0"/>
              </a:rPr>
              <a:t> ЄС.</a:t>
            </a:r>
          </a:p>
          <a:p>
            <a:pPr algn="just"/>
            <a:r>
              <a:rPr lang="uk-UA" sz="1200" dirty="0">
                <a:latin typeface="Times New Roman" panose="02020603050405020304" pitchFamily="18" charset="0"/>
                <a:cs typeface="Times New Roman" panose="02020603050405020304" pitchFamily="18" charset="0"/>
              </a:rPr>
              <a:t>3.0. Оновити методичний супровід </a:t>
            </a:r>
            <a:r>
              <a:rPr lang="uk-UA" sz="1200" dirty="0" err="1">
                <a:latin typeface="Times New Roman" panose="02020603050405020304" pitchFamily="18" charset="0"/>
                <a:cs typeface="Times New Roman" panose="02020603050405020304" pitchFamily="18" charset="0"/>
              </a:rPr>
              <a:t>практикоорієнтованого</a:t>
            </a:r>
            <a:r>
              <a:rPr lang="uk-UA" sz="1200" dirty="0">
                <a:latin typeface="Times New Roman" panose="02020603050405020304" pitchFamily="18" charset="0"/>
                <a:cs typeface="Times New Roman" panose="02020603050405020304" pitchFamily="18" charset="0"/>
              </a:rPr>
              <a:t> навчання ( удосконалити Положення про практичну підготовку здобувачів освіти у ВСП «УТЕФК ДТЕУ», </a:t>
            </a:r>
            <a:r>
              <a:rPr lang="uk-UA" sz="1200" dirty="0" err="1">
                <a:latin typeface="Times New Roman" panose="02020603050405020304" pitchFamily="18" charset="0"/>
                <a:cs typeface="Times New Roman" panose="02020603050405020304" pitchFamily="18" charset="0"/>
              </a:rPr>
              <a:t>наскрізіні</a:t>
            </a:r>
            <a:r>
              <a:rPr lang="uk-UA" sz="1200" dirty="0">
                <a:latin typeface="Times New Roman" panose="02020603050405020304" pitchFamily="18" charset="0"/>
                <a:cs typeface="Times New Roman" panose="02020603050405020304" pitchFamily="18" charset="0"/>
              </a:rPr>
              <a:t> програми практик, розпочати роботу по створенню цифрових щоденників, розробити єдині вимоги до звітів з практики та критерії оцінювання практики).</a:t>
            </a:r>
          </a:p>
        </p:txBody>
      </p:sp>
    </p:spTree>
    <p:extLst>
      <p:ext uri="{BB962C8B-B14F-4D97-AF65-F5344CB8AC3E}">
        <p14:creationId xmlns:p14="http://schemas.microsoft.com/office/powerpoint/2010/main" val="370337596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1600" y="685800"/>
            <a:ext cx="9601200" cy="45719"/>
          </a:xfrm>
        </p:spPr>
        <p:txBody>
          <a:bodyPr>
            <a:normAutofit fontScale="90000"/>
          </a:bodyPr>
          <a:lstStyle/>
          <a:p>
            <a:endParaRPr lang="ru-RU" dirty="0"/>
          </a:p>
        </p:txBody>
      </p:sp>
      <p:sp>
        <p:nvSpPr>
          <p:cNvPr id="3" name="Объект 2"/>
          <p:cNvSpPr>
            <a:spLocks noGrp="1"/>
          </p:cNvSpPr>
          <p:nvPr>
            <p:ph sz="half" idx="1"/>
          </p:nvPr>
        </p:nvSpPr>
        <p:spPr>
          <a:xfrm>
            <a:off x="1371600" y="1230923"/>
            <a:ext cx="4447786" cy="4636477"/>
          </a:xfrm>
        </p:spPr>
        <p:txBody>
          <a:bodyPr>
            <a:normAutofit fontScale="85000" lnSpcReduction="10000"/>
          </a:bodyPr>
          <a:lstStyle/>
          <a:p>
            <a:pPr algn="just"/>
            <a:r>
              <a:rPr lang="uk-UA" sz="1600" dirty="0">
                <a:latin typeface="Times New Roman" panose="02020603050405020304" pitchFamily="18" charset="0"/>
                <a:cs typeface="Times New Roman" panose="02020603050405020304" pitchFamily="18" charset="0"/>
              </a:rPr>
              <a:t>3.</a:t>
            </a:r>
            <a:r>
              <a:rPr lang="uk-UA" sz="1600" dirty="0"/>
              <a:t> </a:t>
            </a:r>
            <a:r>
              <a:rPr lang="uk-UA" sz="1600" dirty="0">
                <a:latin typeface="Times New Roman" panose="02020603050405020304" pitchFamily="18" charset="0"/>
                <a:cs typeface="Times New Roman" panose="02020603050405020304" pitchFamily="18" charset="0"/>
              </a:rPr>
              <a:t>Проведення заходів, спрямованих на формування загальних </a:t>
            </a:r>
            <a:r>
              <a:rPr lang="uk-UA" sz="1600" dirty="0" err="1">
                <a:latin typeface="Times New Roman" panose="02020603050405020304" pitchFamily="18" charset="0"/>
                <a:cs typeface="Times New Roman" panose="02020603050405020304" pitchFamily="18" charset="0"/>
              </a:rPr>
              <a:t>компетентностей</a:t>
            </a:r>
            <a:r>
              <a:rPr lang="uk-UA" sz="1600" dirty="0">
                <a:latin typeface="Times New Roman" panose="02020603050405020304" pitchFamily="18" charset="0"/>
                <a:cs typeface="Times New Roman" panose="02020603050405020304" pitchFamily="18" charset="0"/>
              </a:rPr>
              <a:t>.</a:t>
            </a:r>
          </a:p>
          <a:p>
            <a:pPr algn="just"/>
            <a:r>
              <a:rPr lang="uk-UA" sz="1600" dirty="0">
                <a:latin typeface="Times New Roman" panose="02020603050405020304" pitchFamily="18" charset="0"/>
                <a:cs typeface="Times New Roman" panose="02020603050405020304" pitchFamily="18" charset="0"/>
              </a:rPr>
              <a:t>4. Дотримання та реалізація процедур академічної доброчесності з використанням програмного забезпечення для перевірки на плагіат та використання ШІ. ( договір на 2027 р.)</a:t>
            </a:r>
          </a:p>
          <a:p>
            <a:pPr algn="just"/>
            <a:r>
              <a:rPr lang="uk-UA" sz="1600" dirty="0">
                <a:latin typeface="Times New Roman" panose="02020603050405020304" pitchFamily="18" charset="0"/>
                <a:cs typeface="Times New Roman" panose="02020603050405020304" pitchFamily="18" charset="0"/>
              </a:rPr>
              <a:t>5.</a:t>
            </a:r>
            <a:r>
              <a:rPr lang="uk-UA" sz="1600" dirty="0"/>
              <a:t> </a:t>
            </a:r>
            <a:r>
              <a:rPr lang="uk-UA" sz="1600" dirty="0">
                <a:latin typeface="Times New Roman" panose="02020603050405020304" pitchFamily="18" charset="0"/>
                <a:cs typeface="Times New Roman" panose="02020603050405020304" pitchFamily="18" charset="0"/>
              </a:rPr>
              <a:t>Формування національної та громадянської ідентичності, готовності до національного спротиву, відповідно до основних засад інтегрованого курсу «Захист України». Введення викладання з 01.10.2026р. ОК «Основи національного спротиву» для здобувачів освіти ІІІ курсів на основі БСО та 2 курсів на основі ПЗСО. </a:t>
            </a:r>
            <a:r>
              <a:rPr lang="uk-UA" sz="1600" dirty="0" err="1">
                <a:latin typeface="Times New Roman" panose="02020603050405020304" pitchFamily="18" charset="0"/>
                <a:cs typeface="Times New Roman" panose="02020603050405020304" pitchFamily="18" charset="0"/>
              </a:rPr>
              <a:t>Внести</a:t>
            </a:r>
            <a:r>
              <a:rPr lang="uk-UA" sz="1600" dirty="0">
                <a:latin typeface="Times New Roman" panose="02020603050405020304" pitchFamily="18" charset="0"/>
                <a:cs typeface="Times New Roman" panose="02020603050405020304" pitchFamily="18" charset="0"/>
              </a:rPr>
              <a:t> необхідні зміни до діючих ОПП та НП.</a:t>
            </a:r>
          </a:p>
          <a:p>
            <a:pPr algn="just"/>
            <a:r>
              <a:rPr lang="uk-UA" sz="1600" dirty="0">
                <a:latin typeface="Times New Roman" panose="02020603050405020304" pitchFamily="18" charset="0"/>
                <a:cs typeface="Times New Roman" panose="02020603050405020304" pitchFamily="18" charset="0"/>
              </a:rPr>
              <a:t>6. Посилити науково-дослідну роботу: модернізувати вимоги до написання курсових робіт, проведення та участь у науково-практичних конференціях, організація гурткової роботи</a:t>
            </a:r>
            <a:r>
              <a:rPr lang="uk-UA" sz="1600" dirty="0">
                <a:solidFill>
                  <a:srgbClr val="FF0000"/>
                </a:solidFill>
                <a:latin typeface="Times New Roman" panose="02020603050405020304" pitchFamily="18" charset="0"/>
                <a:cs typeface="Times New Roman" panose="02020603050405020304" pitchFamily="18" charset="0"/>
              </a:rPr>
              <a:t>.</a:t>
            </a:r>
          </a:p>
          <a:p>
            <a:pPr algn="just"/>
            <a:r>
              <a:rPr lang="uk-UA" sz="1600" dirty="0">
                <a:latin typeface="Times New Roman" panose="02020603050405020304" pitchFamily="18" charset="0"/>
                <a:cs typeface="Times New Roman" panose="02020603050405020304" pitchFamily="18" charset="0"/>
              </a:rPr>
              <a:t>7. Удосконалити процедуру </a:t>
            </a:r>
            <a:r>
              <a:rPr lang="uk-UA" sz="1600" dirty="0" err="1">
                <a:latin typeface="Times New Roman" panose="02020603050405020304" pitchFamily="18" charset="0"/>
                <a:cs typeface="Times New Roman" panose="02020603050405020304" pitchFamily="18" charset="0"/>
              </a:rPr>
              <a:t>перезарахування</a:t>
            </a:r>
            <a:r>
              <a:rPr lang="uk-UA" sz="1600" dirty="0">
                <a:latin typeface="Times New Roman" panose="02020603050405020304" pitchFamily="18" charset="0"/>
                <a:cs typeface="Times New Roman" panose="02020603050405020304" pitchFamily="18" charset="0"/>
              </a:rPr>
              <a:t> результатів навчання, здобутих шляхом неформальної та </a:t>
            </a:r>
            <a:r>
              <a:rPr lang="uk-UA" sz="1600" dirty="0" err="1">
                <a:latin typeface="Times New Roman" panose="02020603050405020304" pitchFamily="18" charset="0"/>
                <a:cs typeface="Times New Roman" panose="02020603050405020304" pitchFamily="18" charset="0"/>
              </a:rPr>
              <a:t>інформальної</a:t>
            </a:r>
            <a:r>
              <a:rPr lang="uk-UA" sz="1600" dirty="0">
                <a:latin typeface="Times New Roman" panose="02020603050405020304" pitchFamily="18" charset="0"/>
                <a:cs typeface="Times New Roman" panose="02020603050405020304" pitchFamily="18" charset="0"/>
              </a:rPr>
              <a:t> </a:t>
            </a:r>
            <a:r>
              <a:rPr lang="uk-UA" sz="1600" dirty="0" err="1">
                <a:latin typeface="Times New Roman" panose="02020603050405020304" pitchFamily="18" charset="0"/>
                <a:cs typeface="Times New Roman" panose="02020603050405020304" pitchFamily="18" charset="0"/>
              </a:rPr>
              <a:t>освти</a:t>
            </a:r>
            <a:r>
              <a:rPr lang="uk-UA" sz="1600" dirty="0">
                <a:latin typeface="Times New Roman" panose="02020603050405020304" pitchFamily="18" charset="0"/>
                <a:cs typeface="Times New Roman" panose="02020603050405020304" pitchFamily="18" charset="0"/>
              </a:rPr>
              <a:t>.</a:t>
            </a:r>
          </a:p>
          <a:p>
            <a:endParaRPr lang="uk-UA" sz="1600" dirty="0">
              <a:solidFill>
                <a:srgbClr val="FF0000"/>
              </a:solidFill>
              <a:latin typeface="Times New Roman" panose="02020603050405020304" pitchFamily="18" charset="0"/>
              <a:cs typeface="Times New Roman" panose="02020603050405020304" pitchFamily="18" charset="0"/>
            </a:endParaRPr>
          </a:p>
          <a:p>
            <a:endParaRPr lang="uk-UA" dirty="0">
              <a:solidFill>
                <a:srgbClr val="FF0000"/>
              </a:solidFill>
            </a:endParaRPr>
          </a:p>
          <a:p>
            <a:endParaRPr lang="ru-RU" dirty="0"/>
          </a:p>
        </p:txBody>
      </p:sp>
      <p:sp>
        <p:nvSpPr>
          <p:cNvPr id="4" name="Объект 3"/>
          <p:cNvSpPr>
            <a:spLocks noGrp="1"/>
          </p:cNvSpPr>
          <p:nvPr>
            <p:ph sz="half" idx="2"/>
          </p:nvPr>
        </p:nvSpPr>
        <p:spPr>
          <a:xfrm>
            <a:off x="6525403" y="1219201"/>
            <a:ext cx="4447786" cy="4648200"/>
          </a:xfrm>
        </p:spPr>
        <p:txBody>
          <a:bodyPr>
            <a:normAutofit fontScale="85000" lnSpcReduction="10000"/>
          </a:bodyPr>
          <a:lstStyle/>
          <a:p>
            <a:pPr algn="just"/>
            <a:r>
              <a:rPr lang="uk-UA" sz="1600" dirty="0">
                <a:latin typeface="Times New Roman" panose="02020603050405020304" pitchFamily="18" charset="0"/>
                <a:cs typeface="Times New Roman" panose="02020603050405020304" pitchFamily="18" charset="0"/>
              </a:rPr>
              <a:t>8.Сприяння академічній мобільності та міжнародній співпраці.</a:t>
            </a:r>
          </a:p>
          <a:p>
            <a:pPr algn="just"/>
            <a:r>
              <a:rPr lang="uk-UA" sz="1600" dirty="0">
                <a:latin typeface="Times New Roman" panose="02020603050405020304" pitchFamily="18" charset="0"/>
                <a:cs typeface="Times New Roman" panose="02020603050405020304" pitchFamily="18" charset="0"/>
              </a:rPr>
              <a:t>9.Активізація співпраці з органом студентського самоврядування.</a:t>
            </a:r>
          </a:p>
          <a:p>
            <a:pPr algn="just"/>
            <a:r>
              <a:rPr lang="uk-UA" sz="1600" dirty="0">
                <a:latin typeface="Times New Roman" panose="02020603050405020304" pitchFamily="18" charset="0"/>
                <a:cs typeface="Times New Roman" panose="02020603050405020304" pitchFamily="18" charset="0"/>
              </a:rPr>
              <a:t>10. Формування позитивного іміджу закладу освіти, проведення потужної профорієнтаційної підготовки, популяризацію ОПП через соціальні мережі та співпрацю з закладами загальноосвітньої підготовки міста та області.</a:t>
            </a:r>
          </a:p>
          <a:p>
            <a:pPr algn="just"/>
            <a:r>
              <a:rPr lang="uk-UA" sz="1600" dirty="0">
                <a:latin typeface="Times New Roman" panose="02020603050405020304" pitchFamily="18" charset="0"/>
                <a:cs typeface="Times New Roman" panose="02020603050405020304" pitchFamily="18" charset="0"/>
              </a:rPr>
              <a:t>11. Сприяти діяльності Центру кар‘єри у закладі освіти, підтримка тісного зв’язку з випускниками.</a:t>
            </a:r>
          </a:p>
          <a:p>
            <a:pPr algn="just"/>
            <a:r>
              <a:rPr lang="uk-UA" sz="1600" dirty="0">
                <a:latin typeface="Times New Roman" panose="02020603050405020304" pitchFamily="18" charset="0"/>
                <a:cs typeface="Times New Roman" panose="02020603050405020304" pitchFamily="18" charset="0"/>
              </a:rPr>
              <a:t>12. Посилювати співпрацю з Радою роботодавців коледжу щодо модернізації ОПП, НМЗ та покращення практичної підготовки здобувачів освіти.</a:t>
            </a:r>
          </a:p>
          <a:p>
            <a:pPr algn="just"/>
            <a:r>
              <a:rPr lang="uk-UA" sz="1600" dirty="0">
                <a:latin typeface="Times New Roman" panose="02020603050405020304" pitchFamily="18" charset="0"/>
                <a:cs typeface="Times New Roman" panose="02020603050405020304" pitchFamily="18" charset="0"/>
              </a:rPr>
              <a:t>13. Надання психологічної та емоційної підтримки учасникам освітнього процесу.</a:t>
            </a:r>
          </a:p>
          <a:p>
            <a:pPr algn="just"/>
            <a:r>
              <a:rPr lang="uk-UA" sz="1600" dirty="0">
                <a:latin typeface="Times New Roman" panose="02020603050405020304" pitchFamily="18" charset="0"/>
                <a:cs typeface="Times New Roman" panose="02020603050405020304" pitchFamily="18" charset="0"/>
              </a:rPr>
              <a:t>13. Створення умов для гармонійного творчого розвитку особистості, пропагування європейських цінностей.</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860300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1600" y="685799"/>
            <a:ext cx="9601200" cy="4964723"/>
          </a:xfrm>
        </p:spPr>
        <p:txBody>
          <a:bodyPr>
            <a:normAutofit fontScale="90000"/>
          </a:bodyPr>
          <a:lstStyle/>
          <a:p>
            <a:pPr lvl="0" algn="ctr"/>
            <a:r>
              <a:rPr lang="uk-UA" dirty="0">
                <a:latin typeface="Times New Roman" panose="02020603050405020304" pitchFamily="18" charset="0"/>
                <a:cs typeface="Times New Roman" panose="02020603050405020304" pitchFamily="18" charset="0"/>
              </a:rPr>
              <a:t>Організовувати освітній процес на принципах студентоорієнтованого навчання, академічній доброчесності та  педагогічному такті. </a:t>
            </a:r>
            <a:br>
              <a:rPr lang="uk-UA" dirty="0">
                <a:latin typeface="Times New Roman" panose="02020603050405020304" pitchFamily="18" charset="0"/>
                <a:cs typeface="Times New Roman" panose="02020603050405020304" pitchFamily="18" charset="0"/>
              </a:rPr>
            </a:br>
            <a:r>
              <a:rPr lang="uk-UA" dirty="0">
                <a:solidFill>
                  <a:srgbClr val="FF0000"/>
                </a:solidFill>
                <a:latin typeface="Times New Roman" panose="02020603050405020304" pitchFamily="18" charset="0"/>
                <a:cs typeface="Times New Roman" panose="02020603050405020304" pitchFamily="18" charset="0"/>
              </a:rPr>
              <a:t>Здобувач освіти в центрі уваги: адаптація методичної роботи до запитів  </a:t>
            </a:r>
            <a:br>
              <a:rPr lang="uk-UA" dirty="0">
                <a:solidFill>
                  <a:srgbClr val="FF0000"/>
                </a:solidFill>
                <a:latin typeface="Times New Roman" panose="02020603050405020304" pitchFamily="18" charset="0"/>
                <a:cs typeface="Times New Roman" panose="02020603050405020304" pitchFamily="18" charset="0"/>
              </a:rPr>
            </a:br>
            <a:r>
              <a:rPr lang="uk-UA" dirty="0">
                <a:solidFill>
                  <a:srgbClr val="FF0000"/>
                </a:solidFill>
                <a:latin typeface="Times New Roman" panose="02020603050405020304" pitchFamily="18" charset="0"/>
                <a:cs typeface="Times New Roman" panose="02020603050405020304" pitchFamily="18" charset="0"/>
              </a:rPr>
              <a:t>та очікувань молоді!</a:t>
            </a:r>
            <a:br>
              <a:rPr lang="uk-UA" dirty="0">
                <a:solidFill>
                  <a:srgbClr val="FF0000"/>
                </a:solidFill>
              </a:rPr>
            </a:br>
            <a:endParaRPr lang="ru-RU" dirty="0">
              <a:solidFill>
                <a:srgbClr val="FF0000"/>
              </a:solidFill>
            </a:endParaRPr>
          </a:p>
        </p:txBody>
      </p:sp>
    </p:spTree>
    <p:extLst>
      <p:ext uri="{BB962C8B-B14F-4D97-AF65-F5344CB8AC3E}">
        <p14:creationId xmlns:p14="http://schemas.microsoft.com/office/powerpoint/2010/main" val="2262825359"/>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50C358-BAA8-4A0D-9438-62D5B5BBAE88}"/>
              </a:ext>
            </a:extLst>
          </p:cNvPr>
          <p:cNvSpPr>
            <a:spLocks noGrp="1"/>
          </p:cNvSpPr>
          <p:nvPr>
            <p:ph type="title"/>
          </p:nvPr>
        </p:nvSpPr>
        <p:spPr>
          <a:xfrm>
            <a:off x="1371600" y="1688334"/>
            <a:ext cx="10324214" cy="1057940"/>
          </a:xfrm>
        </p:spPr>
        <p:txBody>
          <a:bodyPr>
            <a:normAutofit fontScale="90000"/>
          </a:bodyPr>
          <a:lstStyle/>
          <a:p>
            <a:pPr algn="ctr"/>
            <a:r>
              <a:rPr lang="uk-UA" sz="3600" b="1" dirty="0">
                <a:latin typeface="Times New Roman" panose="02020603050405020304" pitchFamily="18" charset="0"/>
                <a:cs typeface="Times New Roman" panose="02020603050405020304" pitchFamily="18" charset="0"/>
              </a:rPr>
              <a:t>План засідань методичної ради</a:t>
            </a:r>
            <a:br>
              <a:rPr lang="uk-UA" sz="3600" dirty="0">
                <a:latin typeface="Times New Roman" panose="02020603050405020304" pitchFamily="18" charset="0"/>
                <a:cs typeface="Times New Roman" panose="02020603050405020304" pitchFamily="18" charset="0"/>
              </a:rPr>
            </a:br>
            <a:r>
              <a:rPr lang="uk-UA" sz="3600" b="1" dirty="0">
                <a:latin typeface="Times New Roman" panose="02020603050405020304" pitchFamily="18" charset="0"/>
                <a:cs typeface="Times New Roman" panose="02020603050405020304" pitchFamily="18" charset="0"/>
              </a:rPr>
              <a:t>на 2026/2027 навчальний рік</a:t>
            </a:r>
            <a:br>
              <a:rPr lang="uk-UA" sz="5300" dirty="0"/>
            </a:br>
            <a:br>
              <a:rPr lang="uk-UA" dirty="0"/>
            </a:br>
            <a:endParaRPr lang="uk-UA" dirty="0"/>
          </a:p>
        </p:txBody>
      </p:sp>
      <p:sp>
        <p:nvSpPr>
          <p:cNvPr id="3" name="Объект 2">
            <a:extLst>
              <a:ext uri="{FF2B5EF4-FFF2-40B4-BE49-F238E27FC236}">
                <a16:creationId xmlns:a16="http://schemas.microsoft.com/office/drawing/2014/main" id="{E3ECD821-0A94-4915-9EA0-AB50D6F52BFD}"/>
              </a:ext>
            </a:extLst>
          </p:cNvPr>
          <p:cNvSpPr>
            <a:spLocks noGrp="1"/>
          </p:cNvSpPr>
          <p:nvPr>
            <p:ph idx="1"/>
          </p:nvPr>
        </p:nvSpPr>
        <p:spPr>
          <a:xfrm>
            <a:off x="1371600" y="3345156"/>
            <a:ext cx="10079664" cy="3125971"/>
          </a:xfrm>
        </p:spPr>
        <p:txBody>
          <a:bodyPr>
            <a:normAutofit/>
          </a:bodyPr>
          <a:lstStyle/>
          <a:p>
            <a:pPr marL="0" indent="0">
              <a:buNone/>
            </a:pPr>
            <a:r>
              <a:rPr lang="uk-UA" dirty="0">
                <a:latin typeface="Times New Roman" panose="02020603050405020304" pitchFamily="18" charset="0"/>
                <a:cs typeface="Times New Roman" panose="02020603050405020304" pitchFamily="18" charset="0"/>
              </a:rPr>
              <a:t>      </a:t>
            </a:r>
            <a:endParaRPr lang="uk-UA" dirty="0"/>
          </a:p>
        </p:txBody>
      </p:sp>
    </p:spTree>
    <p:extLst>
      <p:ext uri="{BB962C8B-B14F-4D97-AF65-F5344CB8AC3E}">
        <p14:creationId xmlns:p14="http://schemas.microsoft.com/office/powerpoint/2010/main" val="142089927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4">
            <a:extLst>
              <a:ext uri="{FF2B5EF4-FFF2-40B4-BE49-F238E27FC236}">
                <a16:creationId xmlns:a16="http://schemas.microsoft.com/office/drawing/2014/main" id="{3843E757-39DC-4F45-9C78-DCD2799AAE09}"/>
              </a:ext>
            </a:extLst>
          </p:cNvPr>
          <p:cNvGraphicFramePr>
            <a:graphicFrameLocks noGrp="1"/>
          </p:cNvGraphicFramePr>
          <p:nvPr>
            <p:extLst>
              <p:ext uri="{D42A27DB-BD31-4B8C-83A1-F6EECF244321}">
                <p14:modId xmlns:p14="http://schemas.microsoft.com/office/powerpoint/2010/main" val="2770814408"/>
              </p:ext>
            </p:extLst>
          </p:nvPr>
        </p:nvGraphicFramePr>
        <p:xfrm>
          <a:off x="1075745" y="271441"/>
          <a:ext cx="10611292" cy="6218651"/>
        </p:xfrm>
        <a:graphic>
          <a:graphicData uri="http://schemas.openxmlformats.org/drawingml/2006/table">
            <a:tbl>
              <a:tblPr firstRow="1" bandRow="1">
                <a:tableStyleId>{5C22544A-7EE6-4342-B048-85BDC9FD1C3A}</a:tableStyleId>
              </a:tblPr>
              <a:tblGrid>
                <a:gridCol w="914401">
                  <a:extLst>
                    <a:ext uri="{9D8B030D-6E8A-4147-A177-3AD203B41FA5}">
                      <a16:colId xmlns:a16="http://schemas.microsoft.com/office/drawing/2014/main" val="1580688675"/>
                    </a:ext>
                  </a:extLst>
                </a:gridCol>
                <a:gridCol w="4962203">
                  <a:extLst>
                    <a:ext uri="{9D8B030D-6E8A-4147-A177-3AD203B41FA5}">
                      <a16:colId xmlns:a16="http://schemas.microsoft.com/office/drawing/2014/main" val="3594249155"/>
                    </a:ext>
                  </a:extLst>
                </a:gridCol>
                <a:gridCol w="1863899">
                  <a:extLst>
                    <a:ext uri="{9D8B030D-6E8A-4147-A177-3AD203B41FA5}">
                      <a16:colId xmlns:a16="http://schemas.microsoft.com/office/drawing/2014/main" val="147290338"/>
                    </a:ext>
                  </a:extLst>
                </a:gridCol>
                <a:gridCol w="2870789">
                  <a:extLst>
                    <a:ext uri="{9D8B030D-6E8A-4147-A177-3AD203B41FA5}">
                      <a16:colId xmlns:a16="http://schemas.microsoft.com/office/drawing/2014/main" val="2296465021"/>
                    </a:ext>
                  </a:extLst>
                </a:gridCol>
              </a:tblGrid>
              <a:tr h="503841">
                <a:tc>
                  <a:txBody>
                    <a:bodyPr/>
                    <a:lstStyle/>
                    <a:p>
                      <a:pPr marL="457200" algn="just">
                        <a:lnSpc>
                          <a:spcPct val="115000"/>
                        </a:lnSpc>
                        <a:spcAft>
                          <a:spcPts val="0"/>
                        </a:spcAft>
                      </a:pPr>
                      <a:r>
                        <a:rPr lang="uk-UA" sz="1200" b="1" dirty="0">
                          <a:effectLst/>
                          <a:latin typeface="Times New Roman" panose="02020603050405020304" pitchFamily="18" charset="0"/>
                          <a:cs typeface="Times New Roman" panose="02020603050405020304" pitchFamily="18" charset="0"/>
                        </a:rPr>
                        <a:t>№</a:t>
                      </a:r>
                      <a:endParaRPr lang="uk-UA" sz="1100" dirty="0">
                        <a:effectLst/>
                        <a:latin typeface="Times New Roman" panose="02020603050405020304" pitchFamily="18" charset="0"/>
                        <a:cs typeface="Times New Roman" panose="02020603050405020304" pitchFamily="18" charset="0"/>
                      </a:endParaRPr>
                    </a:p>
                    <a:p>
                      <a:pPr marL="457200" algn="just">
                        <a:lnSpc>
                          <a:spcPct val="115000"/>
                        </a:lnSpc>
                        <a:spcAft>
                          <a:spcPts val="0"/>
                        </a:spcAft>
                      </a:pPr>
                      <a:r>
                        <a:rPr lang="uk-UA" sz="1200" b="1" dirty="0">
                          <a:effectLst/>
                          <a:latin typeface="Times New Roman" panose="02020603050405020304" pitchFamily="18" charset="0"/>
                          <a:cs typeface="Times New Roman" panose="02020603050405020304" pitchFamily="18" charset="0"/>
                        </a:rPr>
                        <a:t>п/п</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Тематика засідань</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a:effectLst/>
                          <a:latin typeface="Times New Roman" panose="02020603050405020304" pitchFamily="18" charset="0"/>
                          <a:cs typeface="Times New Roman" panose="02020603050405020304" pitchFamily="18" charset="0"/>
                        </a:rPr>
                        <a:t>Термін проведення</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Відповідальні </a:t>
                      </a:r>
                      <a:endParaRPr lang="uk-UA" sz="1800" dirty="0">
                        <a:effectLst/>
                        <a:latin typeface="Times New Roman" panose="02020603050405020304" pitchFamily="18" charset="0"/>
                        <a:cs typeface="Times New Roman" panose="02020603050405020304" pitchFamily="18" charset="0"/>
                      </a:endParaRPr>
                    </a:p>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за підготовку</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0451657"/>
                  </a:ext>
                </a:extLst>
              </a:tr>
              <a:tr h="399408">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1</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2</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3</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4</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6402409"/>
                  </a:ext>
                </a:extLst>
              </a:tr>
              <a:tr h="399408">
                <a:tc gridSpan="4">
                  <a:txBody>
                    <a:bodyPr/>
                    <a:lstStyle/>
                    <a:p>
                      <a:pPr marL="457200" algn="ctr">
                        <a:lnSpc>
                          <a:spcPct val="115000"/>
                        </a:lnSpc>
                        <a:spcAft>
                          <a:spcPts val="0"/>
                        </a:spcAft>
                      </a:pPr>
                      <a:r>
                        <a:rPr lang="uk-UA" sz="1800" b="1" i="1" dirty="0">
                          <a:effectLst/>
                          <a:latin typeface="Times New Roman" panose="02020603050405020304" pitchFamily="18" charset="0"/>
                          <a:cs typeface="Times New Roman" panose="02020603050405020304" pitchFamily="18" charset="0"/>
                        </a:rPr>
                        <a:t>Засідання І</a:t>
                      </a:r>
                      <a:endParaRPr lang="uk-UA" sz="14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uk-UA"/>
                    </a:p>
                  </a:txBody>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752301413"/>
                  </a:ext>
                </a:extLst>
              </a:tr>
              <a:tr h="695718">
                <a:tc>
                  <a:txBody>
                    <a:bodyPr/>
                    <a:lstStyle/>
                    <a:p>
                      <a:pPr marL="457200" algn="just">
                        <a:lnSpc>
                          <a:spcPct val="115000"/>
                        </a:lnSpc>
                        <a:spcAft>
                          <a:spcPts val="0"/>
                        </a:spcAft>
                      </a:pPr>
                      <a:r>
                        <a:rPr lang="uk-UA" sz="1800" dirty="0">
                          <a:effectLst/>
                          <a:latin typeface="Times New Roman" panose="02020603050405020304" pitchFamily="18" charset="0"/>
                          <a:cs typeface="Times New Roman" panose="02020603050405020304" pitchFamily="18" charset="0"/>
                        </a:rPr>
                        <a:t>1.</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15000"/>
                        </a:lnSpc>
                        <a:spcAft>
                          <a:spcPts val="0"/>
                        </a:spcAft>
                      </a:pPr>
                      <a:r>
                        <a:rPr lang="uk-UA" sz="1800" dirty="0">
                          <a:effectLst/>
                          <a:latin typeface="Times New Roman" panose="02020603050405020304" pitchFamily="18" charset="0"/>
                          <a:cs typeface="Times New Roman" panose="02020603050405020304" pitchFamily="18" charset="0"/>
                        </a:rPr>
                        <a:t>Затвердження пріоритетних завдань методичної ради на </a:t>
                      </a:r>
                      <a:r>
                        <a:rPr lang="uk-UA" sz="1800" baseline="0" dirty="0">
                          <a:effectLst/>
                          <a:latin typeface="Times New Roman" panose="02020603050405020304" pitchFamily="18" charset="0"/>
                          <a:cs typeface="Times New Roman" panose="02020603050405020304" pitchFamily="18" charset="0"/>
                        </a:rPr>
                        <a:t>2026/2027 </a:t>
                      </a:r>
                      <a:r>
                        <a:rPr lang="uk-UA" sz="1800" baseline="0" dirty="0" err="1">
                          <a:effectLst/>
                          <a:latin typeface="Times New Roman" panose="02020603050405020304" pitchFamily="18" charset="0"/>
                          <a:cs typeface="Times New Roman" panose="02020603050405020304" pitchFamily="18" charset="0"/>
                        </a:rPr>
                        <a:t>н.р</a:t>
                      </a:r>
                      <a:r>
                        <a:rPr lang="uk-UA" sz="1800" baseline="0" dirty="0">
                          <a:effectLst/>
                          <a:latin typeface="Times New Roman" panose="02020603050405020304" pitchFamily="18" charset="0"/>
                          <a:cs typeface="Times New Roman" panose="02020603050405020304" pitchFamily="18" charset="0"/>
                        </a:rPr>
                        <a:t>.</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rowSpan="5">
                  <a:txBody>
                    <a:bodyPr/>
                    <a:lstStyle/>
                    <a:p>
                      <a:pPr marL="457200" algn="just">
                        <a:lnSpc>
                          <a:spcPct val="115000"/>
                        </a:lnSpc>
                        <a:spcAft>
                          <a:spcPts val="0"/>
                        </a:spcAft>
                      </a:pPr>
                      <a:r>
                        <a:rPr lang="uk-UA" sz="1800" b="1" i="1" dirty="0">
                          <a:effectLst/>
                          <a:latin typeface="Times New Roman" panose="02020603050405020304" pitchFamily="18" charset="0"/>
                          <a:cs typeface="Times New Roman" panose="02020603050405020304" pitchFamily="18" charset="0"/>
                        </a:rPr>
                        <a:t>28 серпня</a:t>
                      </a:r>
                    </a:p>
                    <a:p>
                      <a:pPr marL="457200" algn="just">
                        <a:lnSpc>
                          <a:spcPct val="115000"/>
                        </a:lnSpc>
                        <a:spcAft>
                          <a:spcPts val="0"/>
                        </a:spcAft>
                      </a:pPr>
                      <a:r>
                        <a:rPr lang="uk-UA" sz="1800" b="1" i="1" dirty="0">
                          <a:effectLst/>
                          <a:latin typeface="Times New Roman" panose="02020603050405020304" pitchFamily="18" charset="0"/>
                          <a:cs typeface="Times New Roman" panose="02020603050405020304" pitchFamily="18" charset="0"/>
                        </a:rPr>
                        <a:t>2026 р.</a:t>
                      </a:r>
                      <a:endParaRPr lang="uk-UA" sz="1800" b="1"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dirty="0">
                          <a:effectLst/>
                          <a:latin typeface="Times New Roman" panose="02020603050405020304" pitchFamily="18" charset="0"/>
                          <a:cs typeface="Times New Roman" panose="02020603050405020304" pitchFamily="18" charset="0"/>
                        </a:rPr>
                        <a:t>Голова методичної ради Оксана</a:t>
                      </a:r>
                      <a:r>
                        <a:rPr lang="uk-UA" sz="1800" baseline="0" dirty="0">
                          <a:effectLst/>
                          <a:latin typeface="Times New Roman" panose="02020603050405020304" pitchFamily="18" charset="0"/>
                          <a:cs typeface="Times New Roman" panose="02020603050405020304" pitchFamily="18" charset="0"/>
                        </a:rPr>
                        <a:t> РАТІ</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4118109"/>
                  </a:ext>
                </a:extLst>
              </a:tr>
              <a:tr h="867508">
                <a:tc>
                  <a:txBody>
                    <a:bodyPr/>
                    <a:lstStyle/>
                    <a:p>
                      <a:pPr marL="457200" algn="just">
                        <a:lnSpc>
                          <a:spcPct val="115000"/>
                        </a:lnSpc>
                        <a:spcAft>
                          <a:spcPts val="0"/>
                        </a:spcAft>
                      </a:pPr>
                      <a:r>
                        <a:rPr lang="uk-UA" sz="1800" dirty="0">
                          <a:effectLst/>
                          <a:latin typeface="Times New Roman" panose="02020603050405020304" pitchFamily="18" charset="0"/>
                          <a:cs typeface="Times New Roman" panose="02020603050405020304" pitchFamily="18" charset="0"/>
                        </a:rPr>
                        <a:t>2.</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15000"/>
                        </a:lnSpc>
                        <a:spcAft>
                          <a:spcPts val="0"/>
                        </a:spcAft>
                      </a:pPr>
                      <a:r>
                        <a:rPr lang="uk-UA" sz="1800" dirty="0">
                          <a:effectLst/>
                          <a:latin typeface="Times New Roman" panose="02020603050405020304" pitchFamily="18" charset="0"/>
                          <a:cs typeface="Times New Roman" panose="02020603050405020304" pitchFamily="18" charset="0"/>
                        </a:rPr>
                        <a:t>Обговорення рейтингової</a:t>
                      </a:r>
                      <a:r>
                        <a:rPr lang="uk-UA" sz="1800" baseline="0" dirty="0">
                          <a:effectLst/>
                          <a:latin typeface="Times New Roman" panose="02020603050405020304" pitchFamily="18" charset="0"/>
                          <a:cs typeface="Times New Roman" panose="02020603050405020304" pitchFamily="18" charset="0"/>
                        </a:rPr>
                        <a:t> оцінки роботи </a:t>
                      </a:r>
                      <a:r>
                        <a:rPr lang="uk-UA" sz="1800" dirty="0">
                          <a:effectLst/>
                          <a:latin typeface="Times New Roman" panose="02020603050405020304" pitchFamily="18" charset="0"/>
                          <a:cs typeface="Times New Roman" panose="02020603050405020304" pitchFamily="18" charset="0"/>
                        </a:rPr>
                        <a:t>педагогічних</a:t>
                      </a:r>
                      <a:r>
                        <a:rPr lang="uk-UA" sz="1800" baseline="0" dirty="0">
                          <a:effectLst/>
                          <a:latin typeface="Times New Roman" panose="02020603050405020304" pitchFamily="18" charset="0"/>
                          <a:cs typeface="Times New Roman" panose="02020603050405020304" pitchFamily="18" charset="0"/>
                        </a:rPr>
                        <a:t> працівників за підсумками </a:t>
                      </a:r>
                      <a:r>
                        <a:rPr lang="uk-UA" sz="1800" dirty="0">
                          <a:effectLst/>
                          <a:latin typeface="Times New Roman" panose="02020603050405020304" pitchFamily="18" charset="0"/>
                          <a:cs typeface="Times New Roman" panose="02020603050405020304" pitchFamily="18" charset="0"/>
                        </a:rPr>
                        <a:t>2025/2026 </a:t>
                      </a:r>
                      <a:r>
                        <a:rPr lang="uk-UA" sz="1800" dirty="0" err="1">
                          <a:effectLst/>
                          <a:latin typeface="Times New Roman" panose="02020603050405020304" pitchFamily="18" charset="0"/>
                          <a:cs typeface="Times New Roman" panose="02020603050405020304" pitchFamily="18" charset="0"/>
                        </a:rPr>
                        <a:t>н.р</a:t>
                      </a:r>
                      <a:r>
                        <a:rPr lang="uk-UA" sz="1800" dirty="0">
                          <a:effectLst/>
                          <a:latin typeface="Times New Roman" panose="02020603050405020304" pitchFamily="18" charset="0"/>
                          <a:cs typeface="Times New Roman" panose="02020603050405020304" pitchFamily="18" charset="0"/>
                        </a:rPr>
                        <a:t>. </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ru-RU"/>
                    </a:p>
                  </a:txBody>
                  <a:tcPr/>
                </a:tc>
                <a:tc rowSpan="2">
                  <a:txBody>
                    <a:bodyPr/>
                    <a:lstStyle/>
                    <a:p>
                      <a:pPr algn="ctr">
                        <a:spcAft>
                          <a:spcPts val="0"/>
                        </a:spcAft>
                      </a:pPr>
                      <a:r>
                        <a:rPr lang="uk-UA" sz="1800" dirty="0">
                          <a:effectLst/>
                          <a:latin typeface="Times New Roman" panose="02020603050405020304" pitchFamily="18" charset="0"/>
                          <a:cs typeface="Times New Roman" panose="02020603050405020304" pitchFamily="18" charset="0"/>
                        </a:rPr>
                        <a:t>Оксана РАТІ, методист коледжу  Тамара МУЛЕСА</a:t>
                      </a:r>
                    </a:p>
                    <a:p>
                      <a:pPr algn="ctr">
                        <a:spcAft>
                          <a:spcPts val="0"/>
                        </a:spcAft>
                      </a:pPr>
                      <a:endParaRPr lang="uk-UA" sz="1800" dirty="0">
                        <a:effectLst/>
                        <a:latin typeface="Times New Roman" panose="02020603050405020304" pitchFamily="18" charset="0"/>
                        <a:cs typeface="Times New Roman" panose="02020603050405020304" pitchFamily="18" charset="0"/>
                      </a:endParaRPr>
                    </a:p>
                    <a:p>
                      <a:pPr algn="ctr">
                        <a:spcAft>
                          <a:spcPts val="0"/>
                        </a:spcAft>
                      </a:pPr>
                      <a:r>
                        <a:rPr lang="uk-UA" sz="1800" dirty="0">
                          <a:effectLst/>
                          <a:latin typeface="Times New Roman" panose="02020603050405020304" pitchFamily="18" charset="0"/>
                          <a:cs typeface="Times New Roman" panose="02020603050405020304" pitchFamily="18" charset="0"/>
                        </a:rPr>
                        <a:t>Голови циклових комісій.</a:t>
                      </a:r>
                      <a:endParaRPr lang="uk-UA" dirty="0">
                        <a:latin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931115">
                <a:tc rowSpan="2">
                  <a:txBody>
                    <a:bodyPr/>
                    <a:lstStyle/>
                    <a:p>
                      <a:pPr marL="457200" algn="just">
                        <a:lnSpc>
                          <a:spcPct val="115000"/>
                        </a:lnSpc>
                        <a:spcAft>
                          <a:spcPts val="0"/>
                        </a:spcAft>
                      </a:pPr>
                      <a:r>
                        <a:rPr lang="uk-UA" sz="1800">
                          <a:effectLst/>
                          <a:latin typeface="Times New Roman" panose="02020603050405020304" pitchFamily="18" charset="0"/>
                          <a:cs typeface="Times New Roman" panose="02020603050405020304" pitchFamily="18" charset="0"/>
                        </a:rPr>
                        <a:t>3.</a:t>
                      </a:r>
                      <a:endParaRPr lang="uk-UA"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rowSpan="2">
                  <a:txBody>
                    <a:bodyPr/>
                    <a:lstStyle/>
                    <a:p>
                      <a:pPr marL="457200" algn="just">
                        <a:lnSpc>
                          <a:spcPct val="115000"/>
                        </a:lnSpc>
                        <a:spcAft>
                          <a:spcPts val="0"/>
                        </a:spcAft>
                      </a:pPr>
                      <a:r>
                        <a:rPr lang="uk-UA" sz="1800" dirty="0">
                          <a:effectLst/>
                          <a:latin typeface="Times New Roman" panose="02020603050405020304" pitchFamily="18" charset="0"/>
                          <a:cs typeface="Times New Roman" panose="02020603050405020304" pitchFamily="18" charset="0"/>
                        </a:rPr>
                        <a:t>Про затвердження робочих програм навчальних дисциплін та планів роботи циклових комісій  на 2026/2027 </a:t>
                      </a:r>
                      <a:r>
                        <a:rPr lang="uk-UA" sz="1800" dirty="0" err="1">
                          <a:effectLst/>
                          <a:latin typeface="Times New Roman" panose="02020603050405020304" pitchFamily="18" charset="0"/>
                          <a:cs typeface="Times New Roman" panose="02020603050405020304" pitchFamily="18" charset="0"/>
                        </a:rPr>
                        <a:t>н.р</a:t>
                      </a:r>
                      <a:r>
                        <a:rPr lang="uk-UA" sz="1800" dirty="0">
                          <a:effectLst/>
                          <a:latin typeface="Times New Roman" panose="02020603050405020304" pitchFamily="18" charset="0"/>
                          <a:cs typeface="Times New Roman" panose="02020603050405020304" pitchFamily="18" charset="0"/>
                        </a:rPr>
                        <a:t>.</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uk-UA"/>
                    </a:p>
                  </a:txBody>
                  <a:tcPr/>
                </a:tc>
                <a:tc vMerge="1">
                  <a:txBody>
                    <a:bodyPr/>
                    <a:lstStyle/>
                    <a:p>
                      <a:endParaRPr lang="uk-UA"/>
                    </a:p>
                  </a:txBody>
                  <a:tcPr/>
                </a:tc>
                <a:extLst>
                  <a:ext uri="{0D108BD9-81ED-4DB2-BD59-A6C34878D82A}">
                    <a16:rowId xmlns:a16="http://schemas.microsoft.com/office/drawing/2014/main" val="601986693"/>
                  </a:ext>
                </a:extLst>
              </a:tr>
              <a:tr h="0">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sz="1200" dirty="0">
                          <a:effectLst/>
                          <a:latin typeface="Times New Roman" panose="02020603050405020304" pitchFamily="18" charset="0"/>
                          <a:cs typeface="Times New Roman" panose="02020603050405020304" pitchFamily="18" charset="0"/>
                        </a:rPr>
                        <a:t> </a:t>
                      </a:r>
                      <a:r>
                        <a:rPr lang="uk-UA" sz="1800" dirty="0">
                          <a:effectLst/>
                          <a:latin typeface="Times New Roman" panose="02020603050405020304" pitchFamily="18" charset="0"/>
                          <a:cs typeface="Times New Roman" panose="02020603050405020304" pitchFamily="18" charset="0"/>
                        </a:rPr>
                        <a:t>Оксана РАТІ</a:t>
                      </a:r>
                    </a:p>
                    <a:p>
                      <a:pPr marL="0" marR="0" indent="0" algn="ctr" defTabSz="914400" rtl="0" eaLnBrk="1" fontAlgn="auto" latinLnBrk="0" hangingPunct="1">
                        <a:lnSpc>
                          <a:spcPct val="100000"/>
                        </a:lnSpc>
                        <a:spcBef>
                          <a:spcPts val="0"/>
                        </a:spcBef>
                        <a:spcAft>
                          <a:spcPts val="0"/>
                        </a:spcAft>
                        <a:buClrTx/>
                        <a:buSzTx/>
                        <a:buFontTx/>
                        <a:buNone/>
                        <a:tabLst/>
                        <a:defRPr/>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Тамара МУЛЕСА</a:t>
                      </a:r>
                    </a:p>
                    <a:p>
                      <a:pPr algn="ctr"/>
                      <a:endParaRPr lang="uk-UA" dirty="0">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uk-UA"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uk-UA"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Оксана РАТІ</a:t>
                      </a:r>
                    </a:p>
                    <a:p>
                      <a:pPr algn="ctr"/>
                      <a:endParaRPr lang="uk-UA" dirty="0">
                        <a:latin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2190262">
                <a:tc>
                  <a:txBody>
                    <a:bodyPr/>
                    <a:lstStyle/>
                    <a:p>
                      <a:pPr marL="457200" algn="just">
                        <a:lnSpc>
                          <a:spcPct val="115000"/>
                        </a:lnSpc>
                        <a:spcAft>
                          <a:spcPts val="0"/>
                        </a:spcAft>
                      </a:pPr>
                      <a:r>
                        <a:rPr lang="uk-UA" sz="1800" dirty="0">
                          <a:effectLst/>
                          <a:latin typeface="Times New Roman" panose="02020603050405020304" pitchFamily="18" charset="0"/>
                          <a:cs typeface="Times New Roman" panose="02020603050405020304" pitchFamily="18" charset="0"/>
                        </a:rPr>
                        <a:t>4.</a:t>
                      </a:r>
                    </a:p>
                    <a:p>
                      <a:pPr marL="457200" algn="just">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5.</a:t>
                      </a:r>
                    </a:p>
                    <a:p>
                      <a:pPr marL="457200" algn="just">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6.</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15000"/>
                        </a:lnSpc>
                        <a:spcAft>
                          <a:spcPts val="0"/>
                        </a:spcAft>
                      </a:pPr>
                      <a:r>
                        <a:rPr lang="uk-UA" sz="1800" dirty="0">
                          <a:effectLst/>
                          <a:latin typeface="Times New Roman" panose="02020603050405020304" pitchFamily="18" charset="0"/>
                          <a:cs typeface="Times New Roman" panose="02020603050405020304" pitchFamily="18" charset="0"/>
                        </a:rPr>
                        <a:t>Про педагогічне навантаження</a:t>
                      </a:r>
                      <a:r>
                        <a:rPr lang="uk-UA" sz="1800" baseline="0" dirty="0">
                          <a:effectLst/>
                          <a:latin typeface="Times New Roman" panose="02020603050405020304" pitchFamily="18" charset="0"/>
                          <a:cs typeface="Times New Roman" panose="02020603050405020304" pitchFamily="18" charset="0"/>
                        </a:rPr>
                        <a:t> викладачів на 2026/2027н.р.</a:t>
                      </a:r>
                    </a:p>
                    <a:p>
                      <a:pPr marL="457200" algn="just">
                        <a:lnSpc>
                          <a:spcPct val="115000"/>
                        </a:lnSpc>
                        <a:spcAft>
                          <a:spcPts val="0"/>
                        </a:spcAft>
                      </a:pP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Затвердження списку викладачів, які атестуються у 2026-2027 </a:t>
                      </a:r>
                      <a:r>
                        <a:rPr lang="uk-UA" sz="1800" baseline="0" dirty="0" err="1">
                          <a:effectLst/>
                          <a:latin typeface="Times New Roman" panose="02020603050405020304" pitchFamily="18" charset="0"/>
                          <a:ea typeface="Calibri" panose="020F0502020204030204" pitchFamily="34" charset="0"/>
                          <a:cs typeface="Times New Roman" panose="02020603050405020304" pitchFamily="18" charset="0"/>
                        </a:rPr>
                        <a:t>н.р</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a:t>
                      </a:r>
                    </a:p>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Обговорення змін до ОПП та НП.</a:t>
                      </a:r>
                    </a:p>
                  </a:txBody>
                  <a:tcPr marL="68580" marR="68580" marT="0" marB="0"/>
                </a:tc>
                <a:tc vMerge="1">
                  <a:txBody>
                    <a:bodyPr/>
                    <a:lstStyle/>
                    <a:p>
                      <a:endParaRPr lang="ru-RU"/>
                    </a:p>
                  </a:txBody>
                  <a:tcPr/>
                </a:tc>
                <a:tc vMerge="1">
                  <a:txBody>
                    <a:bodyPr/>
                    <a:lstStyle/>
                    <a:p>
                      <a:endParaRPr lang="uk-UA" dirty="0">
                        <a:latin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69769308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4">
            <a:extLst>
              <a:ext uri="{FF2B5EF4-FFF2-40B4-BE49-F238E27FC236}">
                <a16:creationId xmlns:a16="http://schemas.microsoft.com/office/drawing/2014/main" id="{3843E757-39DC-4F45-9C78-DCD2799AAE09}"/>
              </a:ext>
            </a:extLst>
          </p:cNvPr>
          <p:cNvGraphicFramePr>
            <a:graphicFrameLocks noGrp="1"/>
          </p:cNvGraphicFramePr>
          <p:nvPr>
            <p:extLst>
              <p:ext uri="{D42A27DB-BD31-4B8C-83A1-F6EECF244321}">
                <p14:modId xmlns:p14="http://schemas.microsoft.com/office/powerpoint/2010/main" val="2985145864"/>
              </p:ext>
            </p:extLst>
          </p:nvPr>
        </p:nvGraphicFramePr>
        <p:xfrm>
          <a:off x="1221743" y="636337"/>
          <a:ext cx="10573630" cy="5492019"/>
        </p:xfrm>
        <a:graphic>
          <a:graphicData uri="http://schemas.openxmlformats.org/drawingml/2006/table">
            <a:tbl>
              <a:tblPr firstRow="1" bandRow="1">
                <a:tableStyleId>{5C22544A-7EE6-4342-B048-85BDC9FD1C3A}</a:tableStyleId>
              </a:tblPr>
              <a:tblGrid>
                <a:gridCol w="911156">
                  <a:extLst>
                    <a:ext uri="{9D8B030D-6E8A-4147-A177-3AD203B41FA5}">
                      <a16:colId xmlns:a16="http://schemas.microsoft.com/office/drawing/2014/main" val="1580688675"/>
                    </a:ext>
                  </a:extLst>
                </a:gridCol>
                <a:gridCol w="4678209">
                  <a:extLst>
                    <a:ext uri="{9D8B030D-6E8A-4147-A177-3AD203B41FA5}">
                      <a16:colId xmlns:a16="http://schemas.microsoft.com/office/drawing/2014/main" val="3594249155"/>
                    </a:ext>
                  </a:extLst>
                </a:gridCol>
                <a:gridCol w="1922584">
                  <a:extLst>
                    <a:ext uri="{9D8B030D-6E8A-4147-A177-3AD203B41FA5}">
                      <a16:colId xmlns:a16="http://schemas.microsoft.com/office/drawing/2014/main" val="20002"/>
                    </a:ext>
                  </a:extLst>
                </a:gridCol>
                <a:gridCol w="3061681">
                  <a:extLst>
                    <a:ext uri="{9D8B030D-6E8A-4147-A177-3AD203B41FA5}">
                      <a16:colId xmlns:a16="http://schemas.microsoft.com/office/drawing/2014/main" val="20003"/>
                    </a:ext>
                  </a:extLst>
                </a:gridCol>
              </a:tblGrid>
              <a:tr h="651859">
                <a:tc>
                  <a:txBody>
                    <a:bodyPr/>
                    <a:lstStyle/>
                    <a:p>
                      <a:pPr marL="457200" algn="just">
                        <a:lnSpc>
                          <a:spcPct val="115000"/>
                        </a:lnSpc>
                        <a:spcAft>
                          <a:spcPts val="0"/>
                        </a:spcAft>
                      </a:pPr>
                      <a:r>
                        <a:rPr lang="uk-UA" sz="1200" b="1" dirty="0">
                          <a:effectLst/>
                          <a:latin typeface="Times New Roman" panose="02020603050405020304" pitchFamily="18" charset="0"/>
                          <a:cs typeface="Times New Roman" panose="02020603050405020304" pitchFamily="18" charset="0"/>
                        </a:rPr>
                        <a:t>№</a:t>
                      </a:r>
                      <a:endParaRPr lang="uk-UA" sz="1100" dirty="0">
                        <a:effectLst/>
                        <a:latin typeface="Times New Roman" panose="02020603050405020304" pitchFamily="18" charset="0"/>
                        <a:cs typeface="Times New Roman" panose="02020603050405020304" pitchFamily="18" charset="0"/>
                      </a:endParaRPr>
                    </a:p>
                    <a:p>
                      <a:pPr marL="457200" algn="just">
                        <a:lnSpc>
                          <a:spcPct val="115000"/>
                        </a:lnSpc>
                        <a:spcAft>
                          <a:spcPts val="0"/>
                        </a:spcAft>
                      </a:pPr>
                      <a:r>
                        <a:rPr lang="uk-UA" sz="1200" b="1" dirty="0">
                          <a:effectLst/>
                          <a:latin typeface="Times New Roman" panose="02020603050405020304" pitchFamily="18" charset="0"/>
                          <a:cs typeface="Times New Roman" panose="02020603050405020304" pitchFamily="18" charset="0"/>
                        </a:rPr>
                        <a:t>п/п</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Тематика засідань</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Термін проведення</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Відповідальні </a:t>
                      </a:r>
                      <a:endParaRPr lang="uk-UA" sz="1800" dirty="0">
                        <a:effectLst/>
                        <a:latin typeface="Times New Roman" panose="02020603050405020304" pitchFamily="18" charset="0"/>
                        <a:cs typeface="Times New Roman" panose="02020603050405020304" pitchFamily="18" charset="0"/>
                      </a:endParaRPr>
                    </a:p>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за підготовку</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0451657"/>
                  </a:ext>
                </a:extLst>
              </a:tr>
              <a:tr h="397478">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1</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115000"/>
                        </a:lnSpc>
                        <a:spcAft>
                          <a:spcPts val="0"/>
                        </a:spcAft>
                      </a:pPr>
                      <a:r>
                        <a:rPr lang="uk-UA" sz="1400" b="1" dirty="0">
                          <a:effectLst/>
                          <a:latin typeface="Times New Roman" panose="02020603050405020304" pitchFamily="18" charset="0"/>
                          <a:cs typeface="Times New Roman" panose="02020603050405020304" pitchFamily="18" charset="0"/>
                        </a:rPr>
                        <a:t>2</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3</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4</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6402409"/>
                  </a:ext>
                </a:extLst>
              </a:tr>
              <a:tr h="397478">
                <a:tc gridSpan="4">
                  <a:txBody>
                    <a:bodyPr/>
                    <a:lstStyle/>
                    <a:p>
                      <a:pPr marL="457200" algn="l">
                        <a:lnSpc>
                          <a:spcPct val="115000"/>
                        </a:lnSpc>
                        <a:spcAft>
                          <a:spcPts val="0"/>
                        </a:spcAft>
                      </a:pPr>
                      <a:r>
                        <a:rPr lang="uk-UA" sz="1800" b="1" i="1" dirty="0">
                          <a:effectLst/>
                          <a:latin typeface="Times New Roman" panose="02020603050405020304" pitchFamily="18" charset="0"/>
                          <a:ea typeface="Calibri" panose="020F0502020204030204" pitchFamily="34" charset="0"/>
                          <a:cs typeface="Times New Roman" panose="02020603050405020304" pitchFamily="18" charset="0"/>
                        </a:rPr>
                        <a:t>                                                                             Засідання ІІ</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uk-UA"/>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752301413"/>
                  </a:ext>
                </a:extLst>
              </a:tr>
              <a:tr h="765556">
                <a:tc>
                  <a:txBody>
                    <a:bodyPr/>
                    <a:lstStyle/>
                    <a:p>
                      <a:pPr marL="457200" algn="just">
                        <a:lnSpc>
                          <a:spcPct val="115000"/>
                        </a:lnSpc>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marL="457200" algn="l">
                        <a:lnSpc>
                          <a:spcPct val="115000"/>
                        </a:lnSpc>
                        <a:spcAft>
                          <a:spcPts val="0"/>
                        </a:spcAft>
                      </a:pPr>
                      <a:r>
                        <a:rPr lang="uk-UA" sz="1600" noProof="0" dirty="0">
                          <a:latin typeface="Times New Roman" panose="02020603050405020304" pitchFamily="18" charset="0"/>
                          <a:cs typeface="Times New Roman" panose="02020603050405020304" pitchFamily="18" charset="0"/>
                        </a:rPr>
                        <a:t>Про підготовку до проходження акредитації ОПП «Облік і оподаткування»</a:t>
                      </a:r>
                      <a:endParaRPr lang="uk-UA" sz="1600" noProof="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rowSpan="3">
                  <a:txBody>
                    <a:bodyPr/>
                    <a:lstStyle/>
                    <a:p>
                      <a:pPr marL="457200" algn="just">
                        <a:lnSpc>
                          <a:spcPct val="115000"/>
                        </a:lnSpc>
                        <a:spcAft>
                          <a:spcPts val="0"/>
                        </a:spcAft>
                      </a:pPr>
                      <a:r>
                        <a:rPr lang="uk-UA" sz="1600" b="1" i="1" dirty="0">
                          <a:effectLst/>
                          <a:latin typeface="Times New Roman" panose="02020603050405020304" pitchFamily="18" charset="0"/>
                          <a:ea typeface="Calibri" panose="020F0502020204030204" pitchFamily="34" charset="0"/>
                          <a:cs typeface="Times New Roman" panose="02020603050405020304" pitchFamily="18" charset="0"/>
                        </a:rPr>
                        <a:t>жовтень</a:t>
                      </a:r>
                    </a:p>
                    <a:p>
                      <a:pPr marL="457200" algn="just">
                        <a:lnSpc>
                          <a:spcPct val="115000"/>
                        </a:lnSpc>
                        <a:spcAft>
                          <a:spcPts val="0"/>
                        </a:spcAft>
                      </a:pPr>
                      <a:r>
                        <a:rPr lang="uk-UA" sz="1600" b="1" i="1" dirty="0">
                          <a:effectLst/>
                          <a:latin typeface="Times New Roman" panose="02020603050405020304" pitchFamily="18" charset="0"/>
                          <a:ea typeface="Calibri" panose="020F0502020204030204" pitchFamily="34" charset="0"/>
                          <a:cs typeface="Times New Roman" panose="02020603050405020304" pitchFamily="18" charset="0"/>
                        </a:rPr>
                        <a:t>2026р.</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rowSpan="2">
                  <a:txBody>
                    <a:bodyPr/>
                    <a:lstStyle/>
                    <a:p>
                      <a:pPr algn="ctr">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Оксана РАТІ,</a:t>
                      </a:r>
                    </a:p>
                    <a:p>
                      <a:pPr algn="ctr">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Світлана Голубка, керівник робочої</a:t>
                      </a: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групи ОПП</a:t>
                      </a:r>
                      <a:endParaRPr lang="uk-UA" sz="1600" baseline="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spcAft>
                          <a:spcPts val="0"/>
                        </a:spcAft>
                      </a:pP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4118109"/>
                  </a:ext>
                </a:extLst>
              </a:tr>
              <a:tr h="209804">
                <a:tc rowSpan="2">
                  <a:txBody>
                    <a:bodyPr/>
                    <a:lstStyle/>
                    <a:p>
                      <a:pPr marL="457200" algn="just">
                        <a:lnSpc>
                          <a:spcPct val="115000"/>
                        </a:lnSpc>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2. </a:t>
                      </a:r>
                    </a:p>
                  </a:txBody>
                  <a:tcPr marL="68580" marR="68580" marT="0" marB="0">
                    <a:solidFill>
                      <a:schemeClr val="bg1">
                        <a:lumMod val="85000"/>
                      </a:schemeClr>
                    </a:solidFill>
                  </a:tcPr>
                </a:tc>
                <a:tc rowSpan="2">
                  <a:txBody>
                    <a:bodyPr/>
                    <a:lstStyle/>
                    <a:p>
                      <a:pPr marL="457200" algn="l">
                        <a:lnSpc>
                          <a:spcPct val="100000"/>
                        </a:lnSpc>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Розгляд</a:t>
                      </a: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 та затвердження  графіків проведення відкритих занять, </a:t>
                      </a:r>
                      <a:r>
                        <a:rPr lang="uk-UA" sz="1600" baseline="0" dirty="0" err="1">
                          <a:effectLst/>
                          <a:latin typeface="Times New Roman" panose="02020603050405020304" pitchFamily="18" charset="0"/>
                          <a:ea typeface="Calibri" panose="020F0502020204030204" pitchFamily="34" charset="0"/>
                          <a:cs typeface="Times New Roman" panose="02020603050405020304" pitchFamily="18" charset="0"/>
                        </a:rPr>
                        <a:t>позааудиторних</a:t>
                      </a: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 заходів та директорського контролю знань на 2026/2027н.р.</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lumMod val="85000"/>
                      </a:schemeClr>
                    </a:solidFill>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10004"/>
                  </a:ext>
                </a:extLst>
              </a:tr>
              <a:tr h="23325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Оксана</a:t>
                      </a: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 РАТІ,</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Голови циклових комісій</a:t>
                      </a:r>
                    </a:p>
                  </a:txBody>
                  <a:tcPr marL="68580" marR="68580" marT="0" marB="0"/>
                </a:tc>
                <a:extLst>
                  <a:ext uri="{0D108BD9-81ED-4DB2-BD59-A6C34878D82A}">
                    <a16:rowId xmlns:a16="http://schemas.microsoft.com/office/drawing/2014/main" val="10005"/>
                  </a:ext>
                </a:extLst>
              </a:tr>
              <a:tr h="483640">
                <a:tc>
                  <a:txBody>
                    <a:bodyPr/>
                    <a:lstStyle/>
                    <a:p>
                      <a:pPr marL="457200" algn="just">
                        <a:lnSpc>
                          <a:spcPct val="115000"/>
                        </a:lnSpc>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3.  </a:t>
                      </a:r>
                    </a:p>
                  </a:txBody>
                  <a:tcPr marL="68580" marR="68580" marT="0" marB="0"/>
                </a:tc>
                <a:tc>
                  <a:txBody>
                    <a:bodyPr/>
                    <a:lstStyle/>
                    <a:p>
                      <a:pPr marL="457200" algn="l">
                        <a:lnSpc>
                          <a:spcPct val="115000"/>
                        </a:lnSpc>
                        <a:spcAft>
                          <a:spcPts val="0"/>
                        </a:spcAft>
                      </a:pPr>
                      <a:r>
                        <a:rPr lang="ru-RU" sz="1600" dirty="0">
                          <a:latin typeface="Times New Roman" panose="02020603050405020304" pitchFamily="18" charset="0"/>
                          <a:cs typeface="Times New Roman" panose="02020603050405020304" pitchFamily="18" charset="0"/>
                        </a:rPr>
                        <a:t>Про </a:t>
                      </a:r>
                      <a:r>
                        <a:rPr lang="ru-RU" sz="1600" dirty="0" err="1">
                          <a:latin typeface="Times New Roman" panose="02020603050405020304" pitchFamily="18" charset="0"/>
                          <a:cs typeface="Times New Roman" panose="02020603050405020304" pitchFamily="18" charset="0"/>
                        </a:rPr>
                        <a:t>підготовку</a:t>
                      </a:r>
                      <a:r>
                        <a:rPr lang="ru-RU" sz="1600" dirty="0">
                          <a:latin typeface="Times New Roman" panose="02020603050405020304" pitchFamily="18" charset="0"/>
                          <a:cs typeface="Times New Roman" panose="02020603050405020304" pitchFamily="18" charset="0"/>
                        </a:rPr>
                        <a:t> до </a:t>
                      </a:r>
                      <a:r>
                        <a:rPr lang="ru-RU" sz="1600" dirty="0" err="1">
                          <a:latin typeface="Times New Roman" panose="02020603050405020304" pitchFamily="18" charset="0"/>
                          <a:cs typeface="Times New Roman" panose="02020603050405020304" pitchFamily="18" charset="0"/>
                        </a:rPr>
                        <a:t>атестації</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педагогічних</a:t>
                      </a:r>
                      <a:r>
                        <a:rPr lang="ru-RU" sz="1600" dirty="0">
                          <a:latin typeface="Times New Roman" panose="02020603050405020304" pitchFamily="18" charset="0"/>
                          <a:cs typeface="Times New Roman" panose="02020603050405020304" pitchFamily="18" charset="0"/>
                        </a:rPr>
                        <a:t> та </a:t>
                      </a:r>
                      <a:r>
                        <a:rPr lang="ru-RU" sz="1600" dirty="0" err="1">
                          <a:latin typeface="Times New Roman" panose="02020603050405020304" pitchFamily="18" charset="0"/>
                          <a:cs typeface="Times New Roman" panose="02020603050405020304" pitchFamily="18" charset="0"/>
                        </a:rPr>
                        <a:t>науково-педагогічних</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працівників</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коледжу</a:t>
                      </a:r>
                      <a:r>
                        <a:rPr lang="ru-RU" sz="1600" dirty="0">
                          <a:latin typeface="Times New Roman" panose="02020603050405020304" pitchFamily="18" charset="0"/>
                          <a:cs typeface="Times New Roman" panose="02020603050405020304" pitchFamily="18" charset="0"/>
                        </a:rPr>
                        <a:t> у 2026-2027 </a:t>
                      </a:r>
                      <a:r>
                        <a:rPr lang="ru-RU" sz="1600" dirty="0" err="1">
                          <a:latin typeface="Times New Roman" panose="02020603050405020304" pitchFamily="18" charset="0"/>
                          <a:cs typeface="Times New Roman" panose="02020603050405020304" pitchFamily="18" charset="0"/>
                        </a:rPr>
                        <a:t>н.р</a:t>
                      </a:r>
                      <a:r>
                        <a:rPr lang="ru-RU" sz="1600" dirty="0">
                          <a:latin typeface="Times New Roman" panose="02020603050405020304" pitchFamily="18" charset="0"/>
                          <a:cs typeface="Times New Roman" panose="02020603050405020304" pitchFamily="18" charset="0"/>
                        </a:rPr>
                        <a:t>.</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15000"/>
                        </a:lnSpc>
                        <a:spcAft>
                          <a:spcPts val="0"/>
                        </a:spcAft>
                      </a:pPr>
                      <a:r>
                        <a:rPr lang="uk-UA" sz="16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 Тамара</a:t>
                      </a: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 МУЛЕСА, </a:t>
                      </a:r>
                    </a:p>
                    <a:p>
                      <a:pPr algn="ctr">
                        <a:spcAft>
                          <a:spcPts val="0"/>
                        </a:spcAft>
                      </a:pP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Оксана РАТІ</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01986693"/>
                  </a:ext>
                </a:extLst>
              </a:tr>
              <a:tr h="483640">
                <a:tc>
                  <a:txBody>
                    <a:bodyPr/>
                    <a:lstStyle/>
                    <a:p>
                      <a:pPr marL="457200" algn="just">
                        <a:lnSpc>
                          <a:spcPct val="115000"/>
                        </a:lnSpc>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4.</a:t>
                      </a:r>
                    </a:p>
                    <a:p>
                      <a:pPr marL="457200" algn="just">
                        <a:lnSpc>
                          <a:spcPct val="115000"/>
                        </a:lnSpc>
                        <a:spcAft>
                          <a:spcPts val="0"/>
                        </a:spcAft>
                      </a:pP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tc>
                <a:tc>
                  <a:txBody>
                    <a:bodyPr/>
                    <a:lstStyle/>
                    <a:p>
                      <a:pPr marL="457200" algn="l">
                        <a:lnSpc>
                          <a:spcPct val="100000"/>
                        </a:lnSpc>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Адаптація студентів І курсу до освітнього</a:t>
                      </a: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 процесу.</a:t>
                      </a:r>
                    </a:p>
                    <a:p>
                      <a:pPr marL="457200" algn="l">
                        <a:lnSpc>
                          <a:spcPct val="100000"/>
                        </a:lnSpc>
                        <a:spcAft>
                          <a:spcPts val="0"/>
                        </a:spcAft>
                      </a:pPr>
                      <a:endParaRPr lang="uk-UA" sz="1600" baseline="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l">
                        <a:lnSpc>
                          <a:spcPct val="100000"/>
                        </a:lnSpc>
                        <a:spcAft>
                          <a:spcPts val="0"/>
                        </a:spcAft>
                      </a:pP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Розгляд рекомендацій щодо оптимізації та удосконалення навчального процесу.</a:t>
                      </a:r>
                    </a:p>
                  </a:txBody>
                  <a:tcPr marL="68580" marR="68580" marT="0" marB="0"/>
                </a:tc>
                <a:tc>
                  <a:txBody>
                    <a:bodyPr/>
                    <a:lstStyle/>
                    <a:p>
                      <a:endParaRPr lang="ru-RU"/>
                    </a:p>
                  </a:txBody>
                  <a:tcPr marL="68580" marR="68580" marT="0" marB="0"/>
                </a:tc>
                <a:tc>
                  <a:txBody>
                    <a:bodyPr/>
                    <a:lstStyle/>
                    <a:p>
                      <a:pPr algn="l">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Завідувачі відділень, Заступник з виховної роботи, практичний психолог, вихователь гуртожитку</a:t>
                      </a:r>
                    </a:p>
                    <a:p>
                      <a:pPr algn="l">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Завідувач навчально-методичним кабінетом Тамара МУЛЕСА,</a:t>
                      </a: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 методисти коледжу</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60079158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4">
            <a:extLst>
              <a:ext uri="{FF2B5EF4-FFF2-40B4-BE49-F238E27FC236}">
                <a16:creationId xmlns:a16="http://schemas.microsoft.com/office/drawing/2014/main" id="{3843E757-39DC-4F45-9C78-DCD2799AAE09}"/>
              </a:ext>
            </a:extLst>
          </p:cNvPr>
          <p:cNvGraphicFramePr>
            <a:graphicFrameLocks noGrp="1"/>
          </p:cNvGraphicFramePr>
          <p:nvPr>
            <p:extLst>
              <p:ext uri="{D42A27DB-BD31-4B8C-83A1-F6EECF244321}">
                <p14:modId xmlns:p14="http://schemas.microsoft.com/office/powerpoint/2010/main" val="1648225904"/>
              </p:ext>
            </p:extLst>
          </p:nvPr>
        </p:nvGraphicFramePr>
        <p:xfrm>
          <a:off x="1064021" y="913657"/>
          <a:ext cx="10611293" cy="5694436"/>
        </p:xfrm>
        <a:graphic>
          <a:graphicData uri="http://schemas.openxmlformats.org/drawingml/2006/table">
            <a:tbl>
              <a:tblPr firstRow="1" bandRow="1">
                <a:tableStyleId>{5C22544A-7EE6-4342-B048-85BDC9FD1C3A}</a:tableStyleId>
              </a:tblPr>
              <a:tblGrid>
                <a:gridCol w="914401">
                  <a:extLst>
                    <a:ext uri="{9D8B030D-6E8A-4147-A177-3AD203B41FA5}">
                      <a16:colId xmlns:a16="http://schemas.microsoft.com/office/drawing/2014/main" val="1580688675"/>
                    </a:ext>
                  </a:extLst>
                </a:gridCol>
                <a:gridCol w="4951186">
                  <a:extLst>
                    <a:ext uri="{9D8B030D-6E8A-4147-A177-3AD203B41FA5}">
                      <a16:colId xmlns:a16="http://schemas.microsoft.com/office/drawing/2014/main" val="3594249155"/>
                    </a:ext>
                  </a:extLst>
                </a:gridCol>
                <a:gridCol w="1874916">
                  <a:extLst>
                    <a:ext uri="{9D8B030D-6E8A-4147-A177-3AD203B41FA5}">
                      <a16:colId xmlns:a16="http://schemas.microsoft.com/office/drawing/2014/main" val="2755700712"/>
                    </a:ext>
                  </a:extLst>
                </a:gridCol>
                <a:gridCol w="2870790">
                  <a:extLst>
                    <a:ext uri="{9D8B030D-6E8A-4147-A177-3AD203B41FA5}">
                      <a16:colId xmlns:a16="http://schemas.microsoft.com/office/drawing/2014/main" val="2296465021"/>
                    </a:ext>
                  </a:extLst>
                </a:gridCol>
              </a:tblGrid>
              <a:tr h="503841">
                <a:tc>
                  <a:txBody>
                    <a:bodyPr/>
                    <a:lstStyle/>
                    <a:p>
                      <a:pPr marL="457200" algn="just">
                        <a:lnSpc>
                          <a:spcPct val="115000"/>
                        </a:lnSpc>
                        <a:spcAft>
                          <a:spcPts val="0"/>
                        </a:spcAft>
                      </a:pPr>
                      <a:r>
                        <a:rPr lang="uk-UA" sz="1200" b="1" dirty="0">
                          <a:effectLst/>
                          <a:latin typeface="Times New Roman" panose="02020603050405020304" pitchFamily="18" charset="0"/>
                          <a:cs typeface="Times New Roman" panose="02020603050405020304" pitchFamily="18" charset="0"/>
                        </a:rPr>
                        <a:t>№</a:t>
                      </a:r>
                      <a:endParaRPr lang="uk-UA" sz="1100" dirty="0">
                        <a:effectLst/>
                        <a:latin typeface="Times New Roman" panose="02020603050405020304" pitchFamily="18" charset="0"/>
                        <a:cs typeface="Times New Roman" panose="02020603050405020304" pitchFamily="18" charset="0"/>
                      </a:endParaRPr>
                    </a:p>
                    <a:p>
                      <a:pPr marL="457200" algn="just">
                        <a:lnSpc>
                          <a:spcPct val="115000"/>
                        </a:lnSpc>
                        <a:spcAft>
                          <a:spcPts val="0"/>
                        </a:spcAft>
                      </a:pPr>
                      <a:r>
                        <a:rPr lang="uk-UA" sz="1200" b="1" dirty="0">
                          <a:effectLst/>
                          <a:latin typeface="Times New Roman" panose="02020603050405020304" pitchFamily="18" charset="0"/>
                          <a:cs typeface="Times New Roman" panose="02020603050405020304" pitchFamily="18" charset="0"/>
                        </a:rPr>
                        <a:t>п/п</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Тематика засідань</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a:effectLst/>
                          <a:latin typeface="Times New Roman" panose="02020603050405020304" pitchFamily="18" charset="0"/>
                          <a:cs typeface="Times New Roman" panose="02020603050405020304" pitchFamily="18" charset="0"/>
                        </a:rPr>
                        <a:t>Термін проведення</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Відповідальні </a:t>
                      </a:r>
                      <a:endParaRPr lang="uk-UA" sz="1800" dirty="0">
                        <a:effectLst/>
                        <a:latin typeface="Times New Roman" panose="02020603050405020304" pitchFamily="18" charset="0"/>
                        <a:cs typeface="Times New Roman" panose="02020603050405020304" pitchFamily="18" charset="0"/>
                      </a:endParaRPr>
                    </a:p>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за підготовку</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0451657"/>
                  </a:ext>
                </a:extLst>
              </a:tr>
              <a:tr h="399408">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1</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2</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3</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4</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6402409"/>
                  </a:ext>
                </a:extLst>
              </a:tr>
              <a:tr h="399408">
                <a:tc gridSpan="4">
                  <a:txBody>
                    <a:bodyPr/>
                    <a:lstStyle/>
                    <a:p>
                      <a:pPr marL="457200" algn="ctr">
                        <a:lnSpc>
                          <a:spcPct val="115000"/>
                        </a:lnSpc>
                        <a:spcAft>
                          <a:spcPts val="0"/>
                        </a:spcAft>
                      </a:pPr>
                      <a:r>
                        <a:rPr lang="uk-UA" sz="1800" b="1" i="1" kern="1200" dirty="0">
                          <a:solidFill>
                            <a:schemeClr val="dk1"/>
                          </a:solidFill>
                          <a:effectLst/>
                          <a:latin typeface="Times New Roman" panose="02020603050405020304" pitchFamily="18" charset="0"/>
                          <a:ea typeface="+mn-ea"/>
                          <a:cs typeface="Times New Roman" panose="02020603050405020304" pitchFamily="18" charset="0"/>
                        </a:rPr>
                        <a:t>Засідання ІІІ</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uk-UA"/>
                    </a:p>
                  </a:txBody>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752301413"/>
                  </a:ext>
                </a:extLst>
              </a:tr>
              <a:tr h="1665883">
                <a:tc rowSpan="2">
                  <a:txBody>
                    <a:bodyPr/>
                    <a:lstStyle/>
                    <a:p>
                      <a:pPr marL="457200" algn="just">
                        <a:lnSpc>
                          <a:spcPct val="115000"/>
                        </a:lnSpc>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1.</a:t>
                      </a:r>
                    </a:p>
                    <a:p>
                      <a:pPr marL="457200" algn="just">
                        <a:lnSpc>
                          <a:spcPct val="115000"/>
                        </a:lnSpc>
                        <a:spcAft>
                          <a:spcPts val="0"/>
                        </a:spcAft>
                      </a:pP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tc rowSpan="2">
                  <a:txBody>
                    <a:bodyPr/>
                    <a:lstStyle/>
                    <a:p>
                      <a:pPr marL="457200" algn="just">
                        <a:lnSpc>
                          <a:spcPct val="100000"/>
                        </a:lnSpc>
                        <a:spcAft>
                          <a:spcPts val="0"/>
                        </a:spcAft>
                      </a:pPr>
                      <a:r>
                        <a:rPr lang="uk-UA" sz="1600" dirty="0">
                          <a:latin typeface="Times New Roman" panose="02020603050405020304" pitchFamily="18" charset="0"/>
                          <a:cs typeface="Times New Roman" panose="02020603050405020304" pitchFamily="18" charset="0"/>
                        </a:rPr>
                        <a:t>Забезпечення системного партнерства з Радою роботодавців коледжу.</a:t>
                      </a:r>
                    </a:p>
                    <a:p>
                      <a:pPr marL="457200" algn="just">
                        <a:lnSpc>
                          <a:spcPct val="100000"/>
                        </a:lnSpc>
                        <a:spcAft>
                          <a:spcPts val="0"/>
                        </a:spcAft>
                      </a:pP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00000"/>
                        </a:lnSpc>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Удосконалення механізмів визнання результатів неформальної та </a:t>
                      </a:r>
                      <a:r>
                        <a:rPr lang="uk-UA" sz="1600" dirty="0" err="1">
                          <a:effectLst/>
                          <a:latin typeface="Times New Roman" panose="02020603050405020304" pitchFamily="18" charset="0"/>
                          <a:ea typeface="Calibri" panose="020F0502020204030204" pitchFamily="34" charset="0"/>
                          <a:cs typeface="Times New Roman" panose="02020603050405020304" pitchFamily="18" charset="0"/>
                        </a:rPr>
                        <a:t>інформальної</a:t>
                      </a: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 освіти здобувачів освіти.</a:t>
                      </a:r>
                    </a:p>
                  </a:txBody>
                  <a:tcPr marL="68580" marR="68580" marT="0" marB="0">
                    <a:solidFill>
                      <a:schemeClr val="bg1">
                        <a:lumMod val="85000"/>
                      </a:schemeClr>
                    </a:solidFill>
                  </a:tcPr>
                </a:tc>
                <a:tc rowSpan="4">
                  <a:txBody>
                    <a:bodyPr/>
                    <a:lstStyle/>
                    <a:p>
                      <a:pPr marL="457200" algn="just">
                        <a:lnSpc>
                          <a:spcPct val="115000"/>
                        </a:lnSpc>
                        <a:spcAft>
                          <a:spcPts val="0"/>
                        </a:spcAft>
                      </a:pPr>
                      <a:r>
                        <a:rPr lang="uk-UA" sz="1600" b="1" i="1" dirty="0">
                          <a:effectLst/>
                          <a:latin typeface="Times New Roman" panose="02020603050405020304" pitchFamily="18" charset="0"/>
                          <a:ea typeface="Calibri" panose="020F0502020204030204" pitchFamily="34" charset="0"/>
                          <a:cs typeface="Times New Roman" panose="02020603050405020304" pitchFamily="18" charset="0"/>
                        </a:rPr>
                        <a:t>листопад</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r>
                        <a:rPr lang="uk-UA" sz="1600" b="1" i="1" dirty="0">
                          <a:effectLst/>
                          <a:latin typeface="Times New Roman" panose="02020603050405020304" pitchFamily="18" charset="0"/>
                          <a:ea typeface="Calibri" panose="020F0502020204030204" pitchFamily="34" charset="0"/>
                          <a:cs typeface="Times New Roman" panose="02020603050405020304" pitchFamily="18" charset="0"/>
                        </a:rPr>
                        <a:t>2026 р.</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Оксана</a:t>
                      </a: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 РАТІ, Ірина </a:t>
                      </a:r>
                      <a:r>
                        <a:rPr lang="uk-UA" sz="1600" baseline="0" dirty="0" err="1">
                          <a:effectLst/>
                          <a:latin typeface="Times New Roman" panose="02020603050405020304" pitchFamily="18" charset="0"/>
                          <a:ea typeface="Calibri" panose="020F0502020204030204" pitchFamily="34" charset="0"/>
                          <a:cs typeface="Times New Roman" panose="02020603050405020304" pitchFamily="18" charset="0"/>
                        </a:rPr>
                        <a:t>Ірчак</a:t>
                      </a: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 голова Ради роботодавців; керівники робочих груп ОПП.</a:t>
                      </a:r>
                    </a:p>
                    <a:p>
                      <a:pPr algn="ctr">
                        <a:spcAft>
                          <a:spcPts val="0"/>
                        </a:spcAft>
                      </a:pP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Голови ц/к</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4118109"/>
                  </a:ext>
                </a:extLst>
              </a:tr>
              <a:tr h="125403">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marL="457200" algn="l">
                        <a:lnSpc>
                          <a:spcPct val="100000"/>
                        </a:lnSpc>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Оксана РАТІ, Тамара МУЛЕСА, Ганна ДЕНЧИЛЯ-САКАЛЬ.</a:t>
                      </a:r>
                    </a:p>
                  </a:txBody>
                  <a:tcPr marL="0" marR="0" marT="0" marB="0">
                    <a:solidFill>
                      <a:schemeClr val="bg1">
                        <a:lumMod val="85000"/>
                      </a:schemeClr>
                    </a:solidFill>
                  </a:tcPr>
                </a:tc>
                <a:extLst>
                  <a:ext uri="{0D108BD9-81ED-4DB2-BD59-A6C34878D82A}">
                    <a16:rowId xmlns:a16="http://schemas.microsoft.com/office/drawing/2014/main" val="10004"/>
                  </a:ext>
                </a:extLst>
              </a:tr>
              <a:tr h="566259">
                <a:tc>
                  <a:txBody>
                    <a:bodyPr/>
                    <a:lstStyle/>
                    <a:p>
                      <a:pPr marL="457200" algn="just">
                        <a:lnSpc>
                          <a:spcPct val="115000"/>
                        </a:lnSpc>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solidFill>
                      <a:schemeClr val="bg1">
                        <a:lumMod val="85000"/>
                      </a:schemeClr>
                    </a:solidFill>
                  </a:tcPr>
                </a:tc>
                <a:tc>
                  <a:txBody>
                    <a:bodyPr/>
                    <a:lstStyle/>
                    <a:p>
                      <a:pPr marL="457200" algn="just">
                        <a:lnSpc>
                          <a:spcPct val="100000"/>
                        </a:lnSpc>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Стан ведення навчальної документації</a:t>
                      </a: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 відділення бізнесу, адміністрування та права</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lumMod val="85000"/>
                      </a:schemeClr>
                    </a:solidFill>
                  </a:tcPr>
                </a:tc>
                <a:tc vMerge="1">
                  <a:txBody>
                    <a:bodyPr/>
                    <a:lstStyle/>
                    <a:p>
                      <a:endParaRPr lang="ru-RU"/>
                    </a:p>
                  </a:txBody>
                  <a:tcPr/>
                </a:tc>
                <a:tc vMerge="1">
                  <a:txBody>
                    <a:bodyPr/>
                    <a:lstStyle/>
                    <a:p>
                      <a:pPr marL="457200" algn="l">
                        <a:lnSpc>
                          <a:spcPct val="100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005"/>
                  </a:ext>
                </a:extLst>
              </a:tr>
              <a:tr h="1044842">
                <a:tc>
                  <a:txBody>
                    <a:bodyPr/>
                    <a:lstStyle/>
                    <a:p>
                      <a:pPr marL="457200" algn="just">
                        <a:lnSpc>
                          <a:spcPct val="115000"/>
                        </a:lnSpc>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4.</a:t>
                      </a:r>
                    </a:p>
                    <a:p>
                      <a:pPr marL="457200" algn="just">
                        <a:lnSpc>
                          <a:spcPct val="115000"/>
                        </a:lnSpc>
                        <a:spcAft>
                          <a:spcPts val="0"/>
                        </a:spcAft>
                      </a:pP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5.</a:t>
                      </a:r>
                    </a:p>
                    <a:p>
                      <a:pPr marL="457200" algn="just">
                        <a:lnSpc>
                          <a:spcPct val="115000"/>
                        </a:lnSpc>
                        <a:spcAft>
                          <a:spcPts val="0"/>
                        </a:spcAft>
                      </a:pP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r>
                        <a:rPr lang="uk-UA" sz="16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noFill/>
                  </a:tcPr>
                </a:tc>
                <a:tc>
                  <a:txBody>
                    <a:bodyPr/>
                    <a:lstStyle/>
                    <a:p>
                      <a:pPr marL="457200" algn="just">
                        <a:lnSpc>
                          <a:spcPct val="100000"/>
                        </a:lnSpc>
                        <a:spcAft>
                          <a:spcPts val="0"/>
                        </a:spcAft>
                      </a:pPr>
                      <a:r>
                        <a:rPr lang="uk-UA" sz="1600" noProof="0" dirty="0">
                          <a:latin typeface="Times New Roman" panose="02020603050405020304" pitchFamily="18" charset="0"/>
                          <a:cs typeface="Times New Roman" panose="02020603050405020304" pitchFamily="18" charset="0"/>
                        </a:rPr>
                        <a:t>Реалізація принципів</a:t>
                      </a:r>
                      <a:r>
                        <a:rPr lang="uk-UA" sz="1600" baseline="0" noProof="0" dirty="0">
                          <a:latin typeface="Times New Roman" panose="02020603050405020304" pitchFamily="18" charset="0"/>
                          <a:cs typeface="Times New Roman" panose="02020603050405020304" pitchFamily="18" charset="0"/>
                        </a:rPr>
                        <a:t> </a:t>
                      </a:r>
                      <a:r>
                        <a:rPr lang="uk-UA" sz="1600" noProof="0" dirty="0">
                          <a:latin typeface="Times New Roman" panose="02020603050405020304" pitchFamily="18" charset="0"/>
                          <a:cs typeface="Times New Roman" panose="02020603050405020304" pitchFamily="18" charset="0"/>
                        </a:rPr>
                        <a:t>Академічної</a:t>
                      </a:r>
                      <a:r>
                        <a:rPr lang="uk-UA" sz="1600" baseline="0" noProof="0" dirty="0">
                          <a:latin typeface="Times New Roman" panose="02020603050405020304" pitchFamily="18" charset="0"/>
                          <a:cs typeface="Times New Roman" panose="02020603050405020304" pitchFamily="18" charset="0"/>
                        </a:rPr>
                        <a:t> доброчесності  в освітньому процесі .</a:t>
                      </a:r>
                      <a:endParaRPr lang="uk-UA" sz="1600" noProof="0" dirty="0">
                        <a:latin typeface="Times New Roman" panose="02020603050405020304" pitchFamily="18" charset="0"/>
                        <a:cs typeface="Times New Roman" panose="02020603050405020304" pitchFamily="18" charset="0"/>
                      </a:endParaRPr>
                    </a:p>
                    <a:p>
                      <a:pPr marL="457200" algn="just">
                        <a:lnSpc>
                          <a:spcPct val="115000"/>
                        </a:lnSpc>
                        <a:spcAft>
                          <a:spcPts val="0"/>
                        </a:spcAft>
                      </a:pP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Про підготовку до проведення підсумкового контролю знань за І сем. 2026/2027 </a:t>
                      </a:r>
                      <a:r>
                        <a:rPr lang="uk-UA" sz="1600" baseline="0" dirty="0" err="1">
                          <a:effectLst/>
                          <a:latin typeface="Times New Roman" panose="02020603050405020304" pitchFamily="18" charset="0"/>
                          <a:ea typeface="Calibri" panose="020F0502020204030204" pitchFamily="34" charset="0"/>
                          <a:cs typeface="Times New Roman" panose="02020603050405020304" pitchFamily="18" charset="0"/>
                        </a:rPr>
                        <a:t>н.р</a:t>
                      </a: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a:t>
                      </a:r>
                    </a:p>
                    <a:p>
                      <a:pPr marL="457200" algn="just">
                        <a:lnSpc>
                          <a:spcPct val="115000"/>
                        </a:lnSpc>
                        <a:spcAft>
                          <a:spcPts val="0"/>
                        </a:spcAft>
                      </a:pP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Розгляд навчально-методичних матеріалів.</a:t>
                      </a:r>
                    </a:p>
                    <a:p>
                      <a:pPr marL="457200" algn="just">
                        <a:lnSpc>
                          <a:spcPct val="115000"/>
                        </a:lnSpc>
                        <a:spcAft>
                          <a:spcPts val="0"/>
                        </a:spcAft>
                      </a:pPr>
                      <a:endParaRPr lang="uk-UA" sz="1600" baseline="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ru-RU"/>
                    </a:p>
                  </a:txBody>
                  <a:tcPr/>
                </a:tc>
                <a:tc>
                  <a:txBody>
                    <a:bodyPr/>
                    <a:lstStyle/>
                    <a:p>
                      <a:pPr algn="ctr">
                        <a:spcAft>
                          <a:spcPts val="0"/>
                        </a:spcAft>
                      </a:pP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Оксана ФРЕЧКА, Алла ДОМИЩЕ-МЕДЯНИК, голови випускових ц/к.</a:t>
                      </a:r>
                    </a:p>
                    <a:p>
                      <a:pPr algn="ctr">
                        <a:spcAft>
                          <a:spcPts val="0"/>
                        </a:spcAft>
                      </a:pP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Завідувачі відділень.</a:t>
                      </a:r>
                    </a:p>
                    <a:p>
                      <a:pPr algn="ctr">
                        <a:spcAft>
                          <a:spcPts val="0"/>
                        </a:spcAft>
                      </a:pPr>
                      <a:r>
                        <a:rPr lang="uk-UA" sz="1600" baseline="0" dirty="0">
                          <a:effectLst/>
                          <a:latin typeface="Times New Roman" panose="02020603050405020304" pitchFamily="18" charset="0"/>
                          <a:ea typeface="Calibri" panose="020F0502020204030204" pitchFamily="34" charset="0"/>
                          <a:cs typeface="Times New Roman" panose="02020603050405020304" pitchFamily="18" charset="0"/>
                        </a:rPr>
                        <a:t>Оксана РАТІ</a:t>
                      </a:r>
                      <a:endParaRPr lang="uk-UA"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71211505"/>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4">
            <a:extLst>
              <a:ext uri="{FF2B5EF4-FFF2-40B4-BE49-F238E27FC236}">
                <a16:creationId xmlns:a16="http://schemas.microsoft.com/office/drawing/2014/main" id="{3843E757-39DC-4F45-9C78-DCD2799AAE09}"/>
              </a:ext>
            </a:extLst>
          </p:cNvPr>
          <p:cNvGraphicFramePr>
            <a:graphicFrameLocks noGrp="1"/>
          </p:cNvGraphicFramePr>
          <p:nvPr>
            <p:extLst>
              <p:ext uri="{D42A27DB-BD31-4B8C-83A1-F6EECF244321}">
                <p14:modId xmlns:p14="http://schemas.microsoft.com/office/powerpoint/2010/main" val="1163996975"/>
              </p:ext>
            </p:extLst>
          </p:nvPr>
        </p:nvGraphicFramePr>
        <p:xfrm>
          <a:off x="1030972" y="314764"/>
          <a:ext cx="10611292" cy="6585092"/>
        </p:xfrm>
        <a:graphic>
          <a:graphicData uri="http://schemas.openxmlformats.org/drawingml/2006/table">
            <a:tbl>
              <a:tblPr firstRow="1" bandRow="1">
                <a:tableStyleId>{5C22544A-7EE6-4342-B048-85BDC9FD1C3A}</a:tableStyleId>
              </a:tblPr>
              <a:tblGrid>
                <a:gridCol w="914401">
                  <a:extLst>
                    <a:ext uri="{9D8B030D-6E8A-4147-A177-3AD203B41FA5}">
                      <a16:colId xmlns:a16="http://schemas.microsoft.com/office/drawing/2014/main" val="1580688675"/>
                    </a:ext>
                  </a:extLst>
                </a:gridCol>
                <a:gridCol w="4962203">
                  <a:extLst>
                    <a:ext uri="{9D8B030D-6E8A-4147-A177-3AD203B41FA5}">
                      <a16:colId xmlns:a16="http://schemas.microsoft.com/office/drawing/2014/main" val="3594249155"/>
                    </a:ext>
                  </a:extLst>
                </a:gridCol>
                <a:gridCol w="1863899">
                  <a:extLst>
                    <a:ext uri="{9D8B030D-6E8A-4147-A177-3AD203B41FA5}">
                      <a16:colId xmlns:a16="http://schemas.microsoft.com/office/drawing/2014/main" val="147290338"/>
                    </a:ext>
                  </a:extLst>
                </a:gridCol>
                <a:gridCol w="2870789">
                  <a:extLst>
                    <a:ext uri="{9D8B030D-6E8A-4147-A177-3AD203B41FA5}">
                      <a16:colId xmlns:a16="http://schemas.microsoft.com/office/drawing/2014/main" val="2296465021"/>
                    </a:ext>
                  </a:extLst>
                </a:gridCol>
              </a:tblGrid>
              <a:tr h="506463">
                <a:tc>
                  <a:txBody>
                    <a:bodyPr/>
                    <a:lstStyle/>
                    <a:p>
                      <a:pPr marL="457200" algn="just">
                        <a:lnSpc>
                          <a:spcPct val="115000"/>
                        </a:lnSpc>
                        <a:spcAft>
                          <a:spcPts val="0"/>
                        </a:spcAft>
                      </a:pPr>
                      <a:r>
                        <a:rPr lang="uk-UA" sz="1200" b="1" dirty="0">
                          <a:effectLst/>
                          <a:latin typeface="Times New Roman" panose="02020603050405020304" pitchFamily="18" charset="0"/>
                          <a:cs typeface="Times New Roman" panose="02020603050405020304" pitchFamily="18" charset="0"/>
                        </a:rPr>
                        <a:t>№</a:t>
                      </a:r>
                      <a:endParaRPr lang="uk-UA" sz="1100" dirty="0">
                        <a:effectLst/>
                        <a:latin typeface="Times New Roman" panose="02020603050405020304" pitchFamily="18" charset="0"/>
                        <a:cs typeface="Times New Roman" panose="02020603050405020304" pitchFamily="18" charset="0"/>
                      </a:endParaRPr>
                    </a:p>
                    <a:p>
                      <a:pPr marL="457200" algn="just">
                        <a:lnSpc>
                          <a:spcPct val="115000"/>
                        </a:lnSpc>
                        <a:spcAft>
                          <a:spcPts val="0"/>
                        </a:spcAft>
                      </a:pPr>
                      <a:r>
                        <a:rPr lang="uk-UA" sz="1200" b="1" dirty="0">
                          <a:effectLst/>
                          <a:latin typeface="Times New Roman" panose="02020603050405020304" pitchFamily="18" charset="0"/>
                          <a:cs typeface="Times New Roman" panose="02020603050405020304" pitchFamily="18" charset="0"/>
                        </a:rPr>
                        <a:t>п/п</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Тематика засідань</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a:effectLst/>
                          <a:latin typeface="Times New Roman" panose="02020603050405020304" pitchFamily="18" charset="0"/>
                          <a:cs typeface="Times New Roman" panose="02020603050405020304" pitchFamily="18" charset="0"/>
                        </a:rPr>
                        <a:t>Термін проведення</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Відповідальні </a:t>
                      </a:r>
                      <a:endParaRPr lang="uk-UA" sz="1800" dirty="0">
                        <a:effectLst/>
                        <a:latin typeface="Times New Roman" panose="02020603050405020304" pitchFamily="18" charset="0"/>
                        <a:cs typeface="Times New Roman" panose="02020603050405020304" pitchFamily="18" charset="0"/>
                      </a:endParaRPr>
                    </a:p>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за підготовку</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0451657"/>
                  </a:ext>
                </a:extLst>
              </a:tr>
              <a:tr h="399408">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1</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2</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3</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4</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6402409"/>
                  </a:ext>
                </a:extLst>
              </a:tr>
              <a:tr h="399408">
                <a:tc gridSpan="4">
                  <a:txBody>
                    <a:bodyPr/>
                    <a:lstStyle/>
                    <a:p>
                      <a:pPr marL="457200" algn="ctr">
                        <a:lnSpc>
                          <a:spcPct val="115000"/>
                        </a:lnSpc>
                        <a:spcAft>
                          <a:spcPts val="0"/>
                        </a:spcAft>
                      </a:pPr>
                      <a:r>
                        <a:rPr lang="uk-UA" sz="1800" b="1" i="1" kern="1200" dirty="0">
                          <a:solidFill>
                            <a:schemeClr val="dk1"/>
                          </a:solidFill>
                          <a:effectLst/>
                          <a:latin typeface="Times New Roman" panose="02020603050405020304" pitchFamily="18" charset="0"/>
                          <a:ea typeface="+mn-ea"/>
                          <a:cs typeface="Times New Roman" panose="02020603050405020304" pitchFamily="18" charset="0"/>
                        </a:rPr>
                        <a:t>Засідання І</a:t>
                      </a:r>
                      <a:r>
                        <a:rPr lang="en-US" sz="1800" b="1" i="1" kern="1200" dirty="0">
                          <a:solidFill>
                            <a:schemeClr val="dk1"/>
                          </a:solidFill>
                          <a:effectLst/>
                          <a:latin typeface="Times New Roman" panose="02020603050405020304" pitchFamily="18" charset="0"/>
                          <a:ea typeface="+mn-ea"/>
                          <a:cs typeface="Times New Roman" panose="02020603050405020304" pitchFamily="18" charset="0"/>
                        </a:rPr>
                        <a:t>V</a:t>
                      </a:r>
                      <a:endParaRPr lang="uk-UA" sz="14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uk-UA"/>
                    </a:p>
                  </a:txBody>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752301413"/>
                  </a:ext>
                </a:extLst>
              </a:tr>
              <a:tr h="822838">
                <a:tc>
                  <a:txBody>
                    <a:bodyPr/>
                    <a:lstStyle/>
                    <a:p>
                      <a:pPr marL="457200" algn="just">
                        <a:lnSpc>
                          <a:spcPct val="115000"/>
                        </a:lnSpc>
                        <a:spcAft>
                          <a:spcPts val="0"/>
                        </a:spcAft>
                      </a:pPr>
                      <a:r>
                        <a:rPr lang="uk-UA" sz="180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marL="457200" algn="l">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Про</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 результати підсумкового контролю знань за 1-й семестр 2026/2027 </a:t>
                      </a:r>
                      <a:r>
                        <a:rPr lang="uk-UA" sz="1800" baseline="0" dirty="0" err="1">
                          <a:effectLst/>
                          <a:latin typeface="Times New Roman" panose="02020603050405020304" pitchFamily="18" charset="0"/>
                          <a:ea typeface="Calibri" panose="020F0502020204030204" pitchFamily="34" charset="0"/>
                          <a:cs typeface="Times New Roman" panose="02020603050405020304" pitchFamily="18" charset="0"/>
                        </a:rPr>
                        <a:t>н.р</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 Атестація здобувачів освіти І</a:t>
                      </a:r>
                      <a:r>
                        <a:rPr lang="en-US" sz="1800" baseline="0" dirty="0">
                          <a:effectLst/>
                          <a:latin typeface="Times New Roman" panose="02020603050405020304" pitchFamily="18" charset="0"/>
                          <a:ea typeface="Calibri" panose="020F0502020204030204" pitchFamily="34" charset="0"/>
                          <a:cs typeface="Times New Roman" panose="02020603050405020304" pitchFamily="18" charset="0"/>
                        </a:rPr>
                        <a:t>V </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курсів спеціальності «Харчові технології».</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rowSpan="4">
                  <a:txBody>
                    <a:bodyPr/>
                    <a:lstStyle/>
                    <a:p>
                      <a:pPr marL="457200" algn="just">
                        <a:lnSpc>
                          <a:spcPct val="115000"/>
                        </a:lnSpc>
                        <a:spcAft>
                          <a:spcPts val="0"/>
                        </a:spcAft>
                      </a:pPr>
                      <a:r>
                        <a:rPr lang="uk-UA" sz="1800" b="1" i="1" dirty="0">
                          <a:effectLst/>
                          <a:latin typeface="Times New Roman" panose="02020603050405020304" pitchFamily="18" charset="0"/>
                          <a:ea typeface="Calibri" panose="020F0502020204030204" pitchFamily="34" charset="0"/>
                          <a:cs typeface="Times New Roman" panose="02020603050405020304" pitchFamily="18" charset="0"/>
                        </a:rPr>
                        <a:t>січень</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r>
                        <a:rPr lang="uk-UA" sz="1800" b="1" i="1" dirty="0">
                          <a:effectLst/>
                          <a:latin typeface="Times New Roman" panose="02020603050405020304" pitchFamily="18" charset="0"/>
                          <a:ea typeface="Calibri" panose="020F0502020204030204" pitchFamily="34" charset="0"/>
                          <a:cs typeface="Times New Roman" panose="02020603050405020304" pitchFamily="18" charset="0"/>
                        </a:rPr>
                        <a:t> 2027 р</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a:t>
                      </a:r>
                    </a:p>
                  </a:txBody>
                  <a:tcPr marL="68580" marR="68580" marT="0" marB="0"/>
                </a:tc>
                <a:tc>
                  <a:txBody>
                    <a:bodyPr/>
                    <a:lstStyle/>
                    <a:p>
                      <a:pPr algn="ctr">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Завідувачі відділень</a:t>
                      </a:r>
                    </a:p>
                  </a:txBody>
                  <a:tcPr marL="68580" marR="68580" marT="0" marB="0"/>
                </a:tc>
                <a:extLst>
                  <a:ext uri="{0D108BD9-81ED-4DB2-BD59-A6C34878D82A}">
                    <a16:rowId xmlns:a16="http://schemas.microsoft.com/office/drawing/2014/main" val="3014118109"/>
                  </a:ext>
                </a:extLst>
              </a:tr>
              <a:tr h="914400">
                <a:tc>
                  <a:txBody>
                    <a:bodyPr/>
                    <a:lstStyle/>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tc>
                  <a:txBody>
                    <a:bodyPr/>
                    <a:lstStyle/>
                    <a:p>
                      <a:pPr marL="457200" algn="l">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Про результати проходження акредитації ОПП «Облік і оподаткування».</a:t>
                      </a:r>
                    </a:p>
                  </a:txBody>
                  <a:tcPr marL="68580" marR="68580" marT="0" marB="0"/>
                </a:tc>
                <a:tc vMerge="1">
                  <a:txBody>
                    <a:bodyPr/>
                    <a:lstStyle/>
                    <a:p>
                      <a:endParaRPr lang="ru-RU"/>
                    </a:p>
                  </a:txBody>
                  <a:tcPr/>
                </a:tc>
                <a:tc>
                  <a:txBody>
                    <a:bodyPr/>
                    <a:lstStyle/>
                    <a:p>
                      <a:pPr algn="ctr">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Оксана РАТІ.</a:t>
                      </a:r>
                    </a:p>
                  </a:txBody>
                  <a:tcPr marL="68580" marR="68580" marT="0" marB="0"/>
                </a:tc>
                <a:extLst>
                  <a:ext uri="{0D108BD9-81ED-4DB2-BD59-A6C34878D82A}">
                    <a16:rowId xmlns:a16="http://schemas.microsoft.com/office/drawing/2014/main" val="10004"/>
                  </a:ext>
                </a:extLst>
              </a:tr>
              <a:tr h="747879">
                <a:tc>
                  <a:txBody>
                    <a:bodyPr/>
                    <a:lstStyle/>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tc>
                <a:tc>
                  <a:txBody>
                    <a:bodyPr/>
                    <a:lstStyle/>
                    <a:p>
                      <a:pPr marL="457200" algn="l">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Внутрішній моніторинг якості</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 освіти. Результати анкетування щодо задоволеності освітнім процесом у коледжі.</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ru-RU"/>
                    </a:p>
                  </a:txBody>
                  <a:tcPr/>
                </a:tc>
                <a:tc>
                  <a:txBody>
                    <a:bodyPr/>
                    <a:lstStyle/>
                    <a:p>
                      <a:pPr algn="ctr">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Керівники робочих груп</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 ОПП</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2032664">
                <a:tc>
                  <a:txBody>
                    <a:bodyPr/>
                    <a:lstStyle/>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4.</a:t>
                      </a:r>
                    </a:p>
                    <a:p>
                      <a:pPr marL="457200" algn="just">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5. </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Обговорення плану профорієнтаційної роботи</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 на 2027 рік.</a:t>
                      </a:r>
                    </a:p>
                    <a:p>
                      <a:pPr marL="457200" algn="just">
                        <a:lnSpc>
                          <a:spcPct val="115000"/>
                        </a:lnSpc>
                        <a:spcAft>
                          <a:spcPts val="0"/>
                        </a:spcAft>
                      </a:pP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Розгляд навчально-методичних матеріалів.</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ru-RU"/>
                    </a:p>
                  </a:txBody>
                  <a:tcPr/>
                </a:tc>
                <a:tc>
                  <a:txBody>
                    <a:bodyPr/>
                    <a:lstStyle/>
                    <a:p>
                      <a:pPr marL="457200" algn="ctr">
                        <a:lnSpc>
                          <a:spcPct val="100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Відповідальний секретар ПК</a:t>
                      </a:r>
                    </a:p>
                    <a:p>
                      <a:pPr marL="457200" algn="ctr">
                        <a:lnSpc>
                          <a:spcPct val="100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ctr">
                        <a:lnSpc>
                          <a:spcPct val="100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Оксана РАТІ</a:t>
                      </a:r>
                    </a:p>
                  </a:txBody>
                  <a:tcPr marL="68580" marR="6858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229069223"/>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4">
            <a:extLst>
              <a:ext uri="{FF2B5EF4-FFF2-40B4-BE49-F238E27FC236}">
                <a16:creationId xmlns:a16="http://schemas.microsoft.com/office/drawing/2014/main" id="{3843E757-39DC-4F45-9C78-DCD2799AAE09}"/>
              </a:ext>
            </a:extLst>
          </p:cNvPr>
          <p:cNvGraphicFramePr>
            <a:graphicFrameLocks noGrp="1"/>
          </p:cNvGraphicFramePr>
          <p:nvPr>
            <p:extLst>
              <p:ext uri="{D42A27DB-BD31-4B8C-83A1-F6EECF244321}">
                <p14:modId xmlns:p14="http://schemas.microsoft.com/office/powerpoint/2010/main" val="1249773705"/>
              </p:ext>
            </p:extLst>
          </p:nvPr>
        </p:nvGraphicFramePr>
        <p:xfrm>
          <a:off x="1053005" y="61748"/>
          <a:ext cx="10611292" cy="5538788"/>
        </p:xfrm>
        <a:graphic>
          <a:graphicData uri="http://schemas.openxmlformats.org/drawingml/2006/table">
            <a:tbl>
              <a:tblPr firstRow="1" bandRow="1">
                <a:tableStyleId>{5C22544A-7EE6-4342-B048-85BDC9FD1C3A}</a:tableStyleId>
              </a:tblPr>
              <a:tblGrid>
                <a:gridCol w="914401">
                  <a:extLst>
                    <a:ext uri="{9D8B030D-6E8A-4147-A177-3AD203B41FA5}">
                      <a16:colId xmlns:a16="http://schemas.microsoft.com/office/drawing/2014/main" val="1580688675"/>
                    </a:ext>
                  </a:extLst>
                </a:gridCol>
                <a:gridCol w="4962203">
                  <a:extLst>
                    <a:ext uri="{9D8B030D-6E8A-4147-A177-3AD203B41FA5}">
                      <a16:colId xmlns:a16="http://schemas.microsoft.com/office/drawing/2014/main" val="3594249155"/>
                    </a:ext>
                  </a:extLst>
                </a:gridCol>
                <a:gridCol w="1863899">
                  <a:extLst>
                    <a:ext uri="{9D8B030D-6E8A-4147-A177-3AD203B41FA5}">
                      <a16:colId xmlns:a16="http://schemas.microsoft.com/office/drawing/2014/main" val="147290338"/>
                    </a:ext>
                  </a:extLst>
                </a:gridCol>
                <a:gridCol w="2870789">
                  <a:extLst>
                    <a:ext uri="{9D8B030D-6E8A-4147-A177-3AD203B41FA5}">
                      <a16:colId xmlns:a16="http://schemas.microsoft.com/office/drawing/2014/main" val="2296465021"/>
                    </a:ext>
                  </a:extLst>
                </a:gridCol>
              </a:tblGrid>
              <a:tr h="506463">
                <a:tc>
                  <a:txBody>
                    <a:bodyPr/>
                    <a:lstStyle/>
                    <a:p>
                      <a:pPr marL="457200" algn="just">
                        <a:lnSpc>
                          <a:spcPct val="115000"/>
                        </a:lnSpc>
                        <a:spcAft>
                          <a:spcPts val="0"/>
                        </a:spcAft>
                      </a:pPr>
                      <a:r>
                        <a:rPr lang="uk-UA" sz="1200" b="1" dirty="0">
                          <a:effectLst/>
                          <a:latin typeface="Times New Roman" panose="02020603050405020304" pitchFamily="18" charset="0"/>
                          <a:cs typeface="Times New Roman" panose="02020603050405020304" pitchFamily="18" charset="0"/>
                        </a:rPr>
                        <a:t>№</a:t>
                      </a:r>
                      <a:endParaRPr lang="uk-UA" sz="1100" dirty="0">
                        <a:effectLst/>
                        <a:latin typeface="Times New Roman" panose="02020603050405020304" pitchFamily="18" charset="0"/>
                        <a:cs typeface="Times New Roman" panose="02020603050405020304" pitchFamily="18" charset="0"/>
                      </a:endParaRPr>
                    </a:p>
                    <a:p>
                      <a:pPr marL="457200" algn="just">
                        <a:lnSpc>
                          <a:spcPct val="115000"/>
                        </a:lnSpc>
                        <a:spcAft>
                          <a:spcPts val="0"/>
                        </a:spcAft>
                      </a:pPr>
                      <a:r>
                        <a:rPr lang="uk-UA" sz="1200" b="1" dirty="0">
                          <a:effectLst/>
                          <a:latin typeface="Times New Roman" panose="02020603050405020304" pitchFamily="18" charset="0"/>
                          <a:cs typeface="Times New Roman" panose="02020603050405020304" pitchFamily="18" charset="0"/>
                        </a:rPr>
                        <a:t>п/п</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Тематика засідань</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a:effectLst/>
                          <a:latin typeface="Times New Roman" panose="02020603050405020304" pitchFamily="18" charset="0"/>
                          <a:cs typeface="Times New Roman" panose="02020603050405020304" pitchFamily="18" charset="0"/>
                        </a:rPr>
                        <a:t>Термін проведення</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Відповідальні </a:t>
                      </a:r>
                      <a:endParaRPr lang="uk-UA" sz="1800" dirty="0">
                        <a:effectLst/>
                        <a:latin typeface="Times New Roman" panose="02020603050405020304" pitchFamily="18" charset="0"/>
                        <a:cs typeface="Times New Roman" panose="02020603050405020304" pitchFamily="18" charset="0"/>
                      </a:endParaRPr>
                    </a:p>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за підготовку</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0451657"/>
                  </a:ext>
                </a:extLst>
              </a:tr>
              <a:tr h="399408">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1</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2</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3</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4</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6402409"/>
                  </a:ext>
                </a:extLst>
              </a:tr>
              <a:tr h="399408">
                <a:tc gridSpan="4">
                  <a:txBody>
                    <a:bodyPr/>
                    <a:lstStyle/>
                    <a:p>
                      <a:pPr marL="457200" algn="ctr">
                        <a:lnSpc>
                          <a:spcPct val="115000"/>
                        </a:lnSpc>
                        <a:spcAft>
                          <a:spcPts val="0"/>
                        </a:spcAft>
                      </a:pPr>
                      <a:r>
                        <a:rPr lang="uk-UA" sz="1800" b="1" i="1" kern="1200" dirty="0">
                          <a:solidFill>
                            <a:schemeClr val="dk1"/>
                          </a:solidFill>
                          <a:effectLst/>
                          <a:latin typeface="Times New Roman" panose="02020603050405020304" pitchFamily="18" charset="0"/>
                          <a:ea typeface="+mn-ea"/>
                          <a:cs typeface="Times New Roman" panose="02020603050405020304" pitchFamily="18" charset="0"/>
                        </a:rPr>
                        <a:t>Засідання </a:t>
                      </a:r>
                      <a:r>
                        <a:rPr lang="en-US" sz="1800" b="1" i="1" kern="1200" dirty="0">
                          <a:solidFill>
                            <a:schemeClr val="dk1"/>
                          </a:solidFill>
                          <a:effectLst/>
                          <a:latin typeface="Times New Roman" panose="02020603050405020304" pitchFamily="18" charset="0"/>
                          <a:ea typeface="+mn-ea"/>
                          <a:cs typeface="Times New Roman" panose="02020603050405020304" pitchFamily="18" charset="0"/>
                        </a:rPr>
                        <a:t>V</a:t>
                      </a:r>
                      <a:endParaRPr lang="uk-UA" sz="14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uk-UA"/>
                    </a:p>
                  </a:txBody>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752301413"/>
                  </a:ext>
                </a:extLst>
              </a:tr>
              <a:tr h="1107012">
                <a:tc>
                  <a:txBody>
                    <a:bodyPr/>
                    <a:lstStyle/>
                    <a:p>
                      <a:pPr marL="457200" algn="just">
                        <a:lnSpc>
                          <a:spcPct val="115000"/>
                        </a:lnSpc>
                        <a:spcAft>
                          <a:spcPts val="0"/>
                        </a:spcAft>
                      </a:pPr>
                      <a:r>
                        <a:rPr lang="uk-UA" sz="180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l">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Про </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оновлення та удосконалення освітньо-професійних програм та навчальних планів на 2027 рік.</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rowSpan="4">
                  <a:txBody>
                    <a:bodyPr/>
                    <a:lstStyle/>
                    <a:p>
                      <a:pPr marL="457200" algn="just">
                        <a:lnSpc>
                          <a:spcPct val="115000"/>
                        </a:lnSpc>
                        <a:spcAft>
                          <a:spcPts val="0"/>
                        </a:spcAft>
                      </a:pPr>
                      <a:r>
                        <a:rPr lang="uk-UA" sz="1800" b="1" i="1" dirty="0">
                          <a:effectLst/>
                          <a:latin typeface="Times New Roman" panose="02020603050405020304" pitchFamily="18" charset="0"/>
                          <a:ea typeface="Calibri" panose="020F0502020204030204" pitchFamily="34" charset="0"/>
                          <a:cs typeface="Times New Roman" panose="02020603050405020304" pitchFamily="18" charset="0"/>
                        </a:rPr>
                        <a:t>лютий 2027р.</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Голова методичної ради, керівники робочих</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 груп з розробки ОПП.</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4118109"/>
                  </a:ext>
                </a:extLst>
              </a:tr>
              <a:tr h="1109216">
                <a:tc>
                  <a:txBody>
                    <a:bodyPr/>
                    <a:lstStyle/>
                    <a:p>
                      <a:pPr marL="457200" algn="just">
                        <a:lnSpc>
                          <a:spcPct val="115000"/>
                        </a:lnSpc>
                        <a:spcAft>
                          <a:spcPts val="0"/>
                        </a:spcAft>
                      </a:pPr>
                      <a:r>
                        <a:rPr lang="uk-UA" sz="180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tc>
                  <a:txBody>
                    <a:bodyPr/>
                    <a:lstStyle/>
                    <a:p>
                      <a:pPr algn="l">
                        <a:spcAft>
                          <a:spcPts val="0"/>
                        </a:spcAft>
                      </a:pPr>
                      <a:r>
                        <a:rPr lang="uk-UA" noProof="0" dirty="0">
                          <a:latin typeface="Times New Roman" panose="02020603050405020304" pitchFamily="18" charset="0"/>
                          <a:cs typeface="Times New Roman" panose="02020603050405020304" pitchFamily="18" charset="0"/>
                        </a:rPr>
                        <a:t>Аналіз працевлаштування випускників коледжу. Кар'єрний шлях.</a:t>
                      </a:r>
                      <a:endParaRPr lang="uk-UA" sz="1800" noProof="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uk-UA"/>
                    </a:p>
                  </a:txBody>
                  <a:tcPr/>
                </a:tc>
                <a:tc>
                  <a:txBody>
                    <a:bodyPr/>
                    <a:lstStyle/>
                    <a:p>
                      <a:pPr algn="ctr">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Ірина ПОП, голови випускових ц/к</a:t>
                      </a:r>
                    </a:p>
                  </a:txBody>
                  <a:tcPr marL="68580" marR="68580" marT="0" marB="0"/>
                </a:tc>
                <a:extLst>
                  <a:ext uri="{0D108BD9-81ED-4DB2-BD59-A6C34878D82A}">
                    <a16:rowId xmlns:a16="http://schemas.microsoft.com/office/drawing/2014/main" val="957841590"/>
                  </a:ext>
                </a:extLst>
              </a:tr>
              <a:tr h="1383323">
                <a:tc>
                  <a:txBody>
                    <a:bodyPr/>
                    <a:lstStyle/>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3.</a:t>
                      </a:r>
                    </a:p>
                    <a:p>
                      <a:pPr marL="457200" algn="just">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tc>
                <a:tc>
                  <a:txBody>
                    <a:bodyPr/>
                    <a:lstStyle/>
                    <a:p>
                      <a:pPr marL="457200" marR="0" indent="0" algn="l" defTabSz="914400" rtl="0" eaLnBrk="1" fontAlgn="auto" latinLnBrk="0" hangingPunct="1">
                        <a:lnSpc>
                          <a:spcPct val="115000"/>
                        </a:lnSpc>
                        <a:spcBef>
                          <a:spcPts val="0"/>
                        </a:spcBef>
                        <a:spcAft>
                          <a:spcPts val="0"/>
                        </a:spcAft>
                        <a:buClrTx/>
                        <a:buSzTx/>
                        <a:buFontTx/>
                        <a:buNone/>
                        <a:tabLst/>
                        <a:defRPr/>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Про створення робочої групи з вивчення стану реалізації освітньої</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 діяльності за ОПП «Фінанси та кредит». </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indent="0" algn="l" defTabSz="914400" rtl="0" eaLnBrk="1" fontAlgn="auto" latinLnBrk="0" hangingPunct="1">
                        <a:lnSpc>
                          <a:spcPct val="115000"/>
                        </a:lnSpc>
                        <a:spcBef>
                          <a:spcPts val="0"/>
                        </a:spcBef>
                        <a:spcAft>
                          <a:spcPts val="0"/>
                        </a:spcAft>
                        <a:buClrTx/>
                        <a:buSzTx/>
                        <a:buFontTx/>
                        <a:buNone/>
                        <a:tabLst/>
                        <a:defRPr/>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Різне.</a:t>
                      </a:r>
                    </a:p>
                    <a:p>
                      <a:pPr marL="457200" algn="l">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ru-RU"/>
                    </a:p>
                  </a:txBody>
                  <a:tcPr/>
                </a:tc>
                <a:tc>
                  <a:txBody>
                    <a:bodyPr/>
                    <a:lstStyle/>
                    <a:p>
                      <a:pPr algn="ctr">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Оксана РАТІ, голова методичної ради</a:t>
                      </a:r>
                    </a:p>
                  </a:txBody>
                  <a:tcPr marL="68580" marR="68580" marT="0" marB="0"/>
                </a:tc>
                <a:extLst>
                  <a:ext uri="{0D108BD9-81ED-4DB2-BD59-A6C34878D82A}">
                    <a16:rowId xmlns:a16="http://schemas.microsoft.com/office/drawing/2014/main" val="10005"/>
                  </a:ext>
                </a:extLst>
              </a:tr>
              <a:tr h="39391">
                <a:tc>
                  <a:txBody>
                    <a:bodyPr/>
                    <a:lstStyle/>
                    <a:p>
                      <a:pPr marL="457200" algn="just">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ru-RU"/>
                    </a:p>
                  </a:txBody>
                  <a:tcPr/>
                </a:tc>
                <a:tc>
                  <a:txBody>
                    <a:bodyPr/>
                    <a:lstStyle/>
                    <a:p>
                      <a:pPr>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895431137"/>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4">
            <a:extLst>
              <a:ext uri="{FF2B5EF4-FFF2-40B4-BE49-F238E27FC236}">
                <a16:creationId xmlns:a16="http://schemas.microsoft.com/office/drawing/2014/main" id="{3843E757-39DC-4F45-9C78-DCD2799AAE09}"/>
              </a:ext>
            </a:extLst>
          </p:cNvPr>
          <p:cNvGraphicFramePr>
            <a:graphicFrameLocks noGrp="1"/>
          </p:cNvGraphicFramePr>
          <p:nvPr>
            <p:extLst>
              <p:ext uri="{D42A27DB-BD31-4B8C-83A1-F6EECF244321}">
                <p14:modId xmlns:p14="http://schemas.microsoft.com/office/powerpoint/2010/main" val="2841775907"/>
              </p:ext>
            </p:extLst>
          </p:nvPr>
        </p:nvGraphicFramePr>
        <p:xfrm>
          <a:off x="1053005" y="61748"/>
          <a:ext cx="10611292" cy="5733440"/>
        </p:xfrm>
        <a:graphic>
          <a:graphicData uri="http://schemas.openxmlformats.org/drawingml/2006/table">
            <a:tbl>
              <a:tblPr firstRow="1" bandRow="1">
                <a:tableStyleId>{5C22544A-7EE6-4342-B048-85BDC9FD1C3A}</a:tableStyleId>
              </a:tblPr>
              <a:tblGrid>
                <a:gridCol w="914401">
                  <a:extLst>
                    <a:ext uri="{9D8B030D-6E8A-4147-A177-3AD203B41FA5}">
                      <a16:colId xmlns:a16="http://schemas.microsoft.com/office/drawing/2014/main" val="1580688675"/>
                    </a:ext>
                  </a:extLst>
                </a:gridCol>
                <a:gridCol w="4962203">
                  <a:extLst>
                    <a:ext uri="{9D8B030D-6E8A-4147-A177-3AD203B41FA5}">
                      <a16:colId xmlns:a16="http://schemas.microsoft.com/office/drawing/2014/main" val="3594249155"/>
                    </a:ext>
                  </a:extLst>
                </a:gridCol>
                <a:gridCol w="1863899">
                  <a:extLst>
                    <a:ext uri="{9D8B030D-6E8A-4147-A177-3AD203B41FA5}">
                      <a16:colId xmlns:a16="http://schemas.microsoft.com/office/drawing/2014/main" val="147290338"/>
                    </a:ext>
                  </a:extLst>
                </a:gridCol>
                <a:gridCol w="2870789">
                  <a:extLst>
                    <a:ext uri="{9D8B030D-6E8A-4147-A177-3AD203B41FA5}">
                      <a16:colId xmlns:a16="http://schemas.microsoft.com/office/drawing/2014/main" val="2296465021"/>
                    </a:ext>
                  </a:extLst>
                </a:gridCol>
              </a:tblGrid>
              <a:tr h="506463">
                <a:tc>
                  <a:txBody>
                    <a:bodyPr/>
                    <a:lstStyle/>
                    <a:p>
                      <a:pPr marL="457200" algn="just">
                        <a:lnSpc>
                          <a:spcPct val="115000"/>
                        </a:lnSpc>
                        <a:spcAft>
                          <a:spcPts val="0"/>
                        </a:spcAft>
                      </a:pPr>
                      <a:r>
                        <a:rPr lang="uk-UA" sz="1200" b="1" dirty="0">
                          <a:effectLst/>
                          <a:latin typeface="Times New Roman" panose="02020603050405020304" pitchFamily="18" charset="0"/>
                          <a:cs typeface="Times New Roman" panose="02020603050405020304" pitchFamily="18" charset="0"/>
                        </a:rPr>
                        <a:t>№</a:t>
                      </a:r>
                      <a:endParaRPr lang="uk-UA" sz="1100" dirty="0">
                        <a:effectLst/>
                        <a:latin typeface="Times New Roman" panose="02020603050405020304" pitchFamily="18" charset="0"/>
                        <a:cs typeface="Times New Roman" panose="02020603050405020304" pitchFamily="18" charset="0"/>
                      </a:endParaRPr>
                    </a:p>
                    <a:p>
                      <a:pPr marL="457200" algn="just">
                        <a:lnSpc>
                          <a:spcPct val="115000"/>
                        </a:lnSpc>
                        <a:spcAft>
                          <a:spcPts val="0"/>
                        </a:spcAft>
                      </a:pPr>
                      <a:r>
                        <a:rPr lang="uk-UA" sz="1200" b="1" dirty="0">
                          <a:effectLst/>
                          <a:latin typeface="Times New Roman" panose="02020603050405020304" pitchFamily="18" charset="0"/>
                          <a:cs typeface="Times New Roman" panose="02020603050405020304" pitchFamily="18" charset="0"/>
                        </a:rPr>
                        <a:t>п/п</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Тематика засідань</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a:effectLst/>
                          <a:latin typeface="Times New Roman" panose="02020603050405020304" pitchFamily="18" charset="0"/>
                          <a:cs typeface="Times New Roman" panose="02020603050405020304" pitchFamily="18" charset="0"/>
                        </a:rPr>
                        <a:t>Термін проведення</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Відповідальні </a:t>
                      </a:r>
                      <a:endParaRPr lang="uk-UA" sz="1800" dirty="0">
                        <a:effectLst/>
                        <a:latin typeface="Times New Roman" panose="02020603050405020304" pitchFamily="18" charset="0"/>
                        <a:cs typeface="Times New Roman" panose="02020603050405020304" pitchFamily="18" charset="0"/>
                      </a:endParaRPr>
                    </a:p>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за підготовку</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0451657"/>
                  </a:ext>
                </a:extLst>
              </a:tr>
              <a:tr h="399408">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1</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2</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3</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4</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6402409"/>
                  </a:ext>
                </a:extLst>
              </a:tr>
              <a:tr h="525693">
                <a:tc gridSpan="4">
                  <a:txBody>
                    <a:bodyPr/>
                    <a:lstStyle/>
                    <a:p>
                      <a:pPr marL="457200" algn="ctr">
                        <a:lnSpc>
                          <a:spcPct val="115000"/>
                        </a:lnSpc>
                        <a:spcAft>
                          <a:spcPts val="0"/>
                        </a:spcAft>
                      </a:pPr>
                      <a:r>
                        <a:rPr lang="uk-UA" sz="1800" b="1" i="1" kern="1200" dirty="0">
                          <a:solidFill>
                            <a:schemeClr val="dk1"/>
                          </a:solidFill>
                          <a:effectLst/>
                          <a:latin typeface="Times New Roman" panose="02020603050405020304" pitchFamily="18" charset="0"/>
                          <a:ea typeface="+mn-ea"/>
                          <a:cs typeface="Times New Roman" panose="02020603050405020304" pitchFamily="18" charset="0"/>
                        </a:rPr>
                        <a:t>Засідання </a:t>
                      </a:r>
                      <a:r>
                        <a:rPr lang="en-US" sz="1800" b="1" i="1" kern="1200" dirty="0">
                          <a:solidFill>
                            <a:schemeClr val="dk1"/>
                          </a:solidFill>
                          <a:effectLst/>
                          <a:latin typeface="Times New Roman" panose="02020603050405020304" pitchFamily="18" charset="0"/>
                          <a:ea typeface="+mn-ea"/>
                          <a:cs typeface="Times New Roman" panose="02020603050405020304" pitchFamily="18" charset="0"/>
                        </a:rPr>
                        <a:t>V</a:t>
                      </a:r>
                      <a:r>
                        <a:rPr lang="uk-UA" sz="1800" b="1" i="1" kern="1200" dirty="0">
                          <a:solidFill>
                            <a:schemeClr val="dk1"/>
                          </a:solidFill>
                          <a:effectLst/>
                          <a:latin typeface="Times New Roman" panose="02020603050405020304" pitchFamily="18" charset="0"/>
                          <a:ea typeface="+mn-ea"/>
                          <a:cs typeface="Times New Roman" panose="02020603050405020304" pitchFamily="18" charset="0"/>
                        </a:rPr>
                        <a:t>І</a:t>
                      </a:r>
                      <a:endParaRPr lang="uk-UA" sz="14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uk-UA"/>
                    </a:p>
                  </a:txBody>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752301413"/>
                  </a:ext>
                </a:extLst>
              </a:tr>
              <a:tr h="1107012">
                <a:tc>
                  <a:txBody>
                    <a:bodyPr/>
                    <a:lstStyle/>
                    <a:p>
                      <a:pPr marL="457200" algn="just">
                        <a:lnSpc>
                          <a:spcPct val="115000"/>
                        </a:lnSpc>
                        <a:spcAft>
                          <a:spcPts val="0"/>
                        </a:spcAft>
                      </a:pPr>
                      <a:r>
                        <a:rPr lang="uk-UA" sz="180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just">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Про стан навчальної документації з організації та проведення практики здобувачів освіти.</a:t>
                      </a:r>
                    </a:p>
                  </a:txBody>
                  <a:tcPr marL="68580" marR="68580" marT="0" marB="0"/>
                </a:tc>
                <a:tc rowSpan="5">
                  <a:txBody>
                    <a:bodyPr/>
                    <a:lstStyle/>
                    <a:p>
                      <a:pPr marL="457200" algn="just">
                        <a:lnSpc>
                          <a:spcPct val="115000"/>
                        </a:lnSpc>
                        <a:spcAft>
                          <a:spcPts val="0"/>
                        </a:spcAft>
                      </a:pPr>
                      <a:r>
                        <a:rPr lang="uk-UA" sz="1800" b="1" i="1" dirty="0">
                          <a:effectLst/>
                          <a:latin typeface="Times New Roman" panose="02020603050405020304" pitchFamily="18" charset="0"/>
                          <a:ea typeface="Calibri" panose="020F0502020204030204" pitchFamily="34" charset="0"/>
                          <a:cs typeface="Times New Roman" panose="02020603050405020304" pitchFamily="18" charset="0"/>
                        </a:rPr>
                        <a:t>березень</a:t>
                      </a:r>
                    </a:p>
                    <a:p>
                      <a:pPr marL="457200" algn="just">
                        <a:lnSpc>
                          <a:spcPct val="115000"/>
                        </a:lnSpc>
                        <a:spcAft>
                          <a:spcPts val="0"/>
                        </a:spcAft>
                      </a:pPr>
                      <a:r>
                        <a:rPr lang="uk-UA" sz="1800" b="1" i="1" dirty="0">
                          <a:effectLst/>
                          <a:latin typeface="Times New Roman" panose="02020603050405020304" pitchFamily="18" charset="0"/>
                          <a:ea typeface="Calibri" panose="020F0502020204030204" pitchFamily="34" charset="0"/>
                          <a:cs typeface="Times New Roman" panose="02020603050405020304" pitchFamily="18" charset="0"/>
                        </a:rPr>
                        <a:t>2027р.</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Завідувач з практики Ірина ПОП</a:t>
                      </a:r>
                    </a:p>
                  </a:txBody>
                  <a:tcPr marL="68580" marR="68580" marT="0" marB="0"/>
                </a:tc>
                <a:extLst>
                  <a:ext uri="{0D108BD9-81ED-4DB2-BD59-A6C34878D82A}">
                    <a16:rowId xmlns:a16="http://schemas.microsoft.com/office/drawing/2014/main" val="3014118109"/>
                  </a:ext>
                </a:extLst>
              </a:tr>
              <a:tr h="848073">
                <a:tc>
                  <a:txBody>
                    <a:bodyPr/>
                    <a:lstStyle/>
                    <a:p>
                      <a:pPr marL="457200" algn="just">
                        <a:lnSpc>
                          <a:spcPct val="115000"/>
                        </a:lnSpc>
                        <a:spcAft>
                          <a:spcPts val="0"/>
                        </a:spcAft>
                      </a:pPr>
                      <a:r>
                        <a:rPr lang="uk-UA" sz="180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tc>
                  <a:txBody>
                    <a:bodyPr/>
                    <a:lstStyle/>
                    <a:p>
                      <a:pPr algn="just">
                        <a:spcAft>
                          <a:spcPts val="0"/>
                        </a:spcAft>
                      </a:pPr>
                      <a:r>
                        <a:rPr lang="uk-UA" noProof="0" dirty="0">
                          <a:latin typeface="Times New Roman" panose="02020603050405020304" pitchFamily="18" charset="0"/>
                          <a:cs typeface="Times New Roman" panose="02020603050405020304" pitchFamily="18" charset="0"/>
                        </a:rPr>
                        <a:t>Про хід підготовки до атестації педагогічних працівників та аналіз їх професійної компетентності.</a:t>
                      </a:r>
                      <a:endParaRPr lang="uk-UA" sz="1800" noProof="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uk-UA"/>
                    </a:p>
                  </a:txBody>
                  <a:tcPr/>
                </a:tc>
                <a:tc rowSpan="2">
                  <a:txBody>
                    <a:bodyPr/>
                    <a:lstStyle/>
                    <a:p>
                      <a:pPr algn="ctr">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Тамара</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 МУЛЕСА,</a:t>
                      </a:r>
                    </a:p>
                    <a:p>
                      <a:pPr algn="ctr">
                        <a:spcAft>
                          <a:spcPts val="0"/>
                        </a:spcAft>
                      </a:pP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Викладачі, які атестуються</a:t>
                      </a:r>
                    </a:p>
                    <a:p>
                      <a:pPr algn="ctr">
                        <a:spcAft>
                          <a:spcPts val="0"/>
                        </a:spcAft>
                      </a:pPr>
                      <a:endParaRPr lang="uk-UA" sz="1800" baseline="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spcAft>
                          <a:spcPts val="0"/>
                        </a:spcAft>
                      </a:pP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Тамара МУЛЕСА, Віталія КАНЧІ, Оксана ФРЕЧКА</a:t>
                      </a:r>
                    </a:p>
                  </a:txBody>
                  <a:tcPr marL="68580" marR="68580" marT="0" marB="0"/>
                </a:tc>
                <a:extLst>
                  <a:ext uri="{0D108BD9-81ED-4DB2-BD59-A6C34878D82A}">
                    <a16:rowId xmlns:a16="http://schemas.microsoft.com/office/drawing/2014/main" val="957841590"/>
                  </a:ext>
                </a:extLst>
              </a:tr>
              <a:tr h="261143">
                <a:tc rowSpan="2">
                  <a:txBody>
                    <a:bodyPr/>
                    <a:lstStyle/>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3.</a:t>
                      </a:r>
                    </a:p>
                    <a:p>
                      <a:pPr marL="457200" algn="just">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tc>
                <a:tc rowSpan="2">
                  <a:txBody>
                    <a:bodyPr/>
                    <a:lstStyle/>
                    <a:p>
                      <a:pPr marL="457200" marR="0" indent="0" algn="just" defTabSz="914400" rtl="0" eaLnBrk="1" fontAlgn="auto" latinLnBrk="0" hangingPunct="1">
                        <a:lnSpc>
                          <a:spcPct val="115000"/>
                        </a:lnSpc>
                        <a:spcBef>
                          <a:spcPts val="0"/>
                        </a:spcBef>
                        <a:spcAft>
                          <a:spcPts val="0"/>
                        </a:spcAft>
                        <a:buClrTx/>
                        <a:buSzTx/>
                        <a:buFontTx/>
                        <a:buNone/>
                        <a:tabLst/>
                        <a:defRPr/>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Якість</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ведення навчальної документації.</a:t>
                      </a:r>
                    </a:p>
                    <a:p>
                      <a:pPr marL="457200" marR="0" indent="0" algn="just" defTabSz="914400" rtl="0" eaLnBrk="1" fontAlgn="auto" latinLnBrk="0" hangingPunct="1">
                        <a:lnSpc>
                          <a:spcPct val="115000"/>
                        </a:lnSpc>
                        <a:spcBef>
                          <a:spcPts val="0"/>
                        </a:spcBef>
                        <a:spcAft>
                          <a:spcPts val="0"/>
                        </a:spcAft>
                        <a:buClrTx/>
                        <a:buSzTx/>
                        <a:buFontTx/>
                        <a:buNone/>
                        <a:tabLst/>
                        <a:defRPr/>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indent="0" algn="just" defTabSz="914400" rtl="0" eaLnBrk="1" fontAlgn="auto" latinLnBrk="0" hangingPunct="1">
                        <a:lnSpc>
                          <a:spcPct val="115000"/>
                        </a:lnSpc>
                        <a:spcBef>
                          <a:spcPts val="0"/>
                        </a:spcBef>
                        <a:spcAft>
                          <a:spcPts val="0"/>
                        </a:spcAft>
                        <a:buClrTx/>
                        <a:buSzTx/>
                        <a:buFontTx/>
                        <a:buNone/>
                        <a:tabLst/>
                        <a:defRPr/>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Різне.</a:t>
                      </a:r>
                    </a:p>
                    <a:p>
                      <a:pPr marL="457200" algn="just">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10005"/>
                  </a:ext>
                </a:extLst>
              </a:tr>
              <a:tr h="1383323">
                <a:tc vMerge="1">
                  <a:txBody>
                    <a:bodyPr/>
                    <a:lstStyle/>
                    <a:p>
                      <a:pPr marL="457200" algn="just">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pPr marL="457200" algn="l">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ru-RU"/>
                    </a:p>
                  </a:txBody>
                  <a:tcPr/>
                </a:tc>
                <a:tc>
                  <a:txBody>
                    <a:bodyPr/>
                    <a:lstStyle/>
                    <a:p>
                      <a:pPr algn="ctr">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39391">
                <a:tc>
                  <a:txBody>
                    <a:bodyPr/>
                    <a:lstStyle/>
                    <a:p>
                      <a:pPr marL="457200" algn="just">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ru-RU"/>
                    </a:p>
                  </a:txBody>
                  <a:tcPr/>
                </a:tc>
                <a:tc>
                  <a:txBody>
                    <a:bodyPr/>
                    <a:lstStyle/>
                    <a:p>
                      <a:pPr>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875679262"/>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4">
            <a:extLst>
              <a:ext uri="{FF2B5EF4-FFF2-40B4-BE49-F238E27FC236}">
                <a16:creationId xmlns:a16="http://schemas.microsoft.com/office/drawing/2014/main" id="{3843E757-39DC-4F45-9C78-DCD2799AAE09}"/>
              </a:ext>
            </a:extLst>
          </p:cNvPr>
          <p:cNvGraphicFramePr>
            <a:graphicFrameLocks noGrp="1"/>
          </p:cNvGraphicFramePr>
          <p:nvPr>
            <p:extLst>
              <p:ext uri="{D42A27DB-BD31-4B8C-83A1-F6EECF244321}">
                <p14:modId xmlns:p14="http://schemas.microsoft.com/office/powerpoint/2010/main" val="3817664120"/>
              </p:ext>
            </p:extLst>
          </p:nvPr>
        </p:nvGraphicFramePr>
        <p:xfrm>
          <a:off x="1008938" y="-38949"/>
          <a:ext cx="10611292" cy="5207771"/>
        </p:xfrm>
        <a:graphic>
          <a:graphicData uri="http://schemas.openxmlformats.org/drawingml/2006/table">
            <a:tbl>
              <a:tblPr firstRow="1" bandRow="1">
                <a:tableStyleId>{5C22544A-7EE6-4342-B048-85BDC9FD1C3A}</a:tableStyleId>
              </a:tblPr>
              <a:tblGrid>
                <a:gridCol w="914401">
                  <a:extLst>
                    <a:ext uri="{9D8B030D-6E8A-4147-A177-3AD203B41FA5}">
                      <a16:colId xmlns:a16="http://schemas.microsoft.com/office/drawing/2014/main" val="1580688675"/>
                    </a:ext>
                  </a:extLst>
                </a:gridCol>
                <a:gridCol w="4962203">
                  <a:extLst>
                    <a:ext uri="{9D8B030D-6E8A-4147-A177-3AD203B41FA5}">
                      <a16:colId xmlns:a16="http://schemas.microsoft.com/office/drawing/2014/main" val="3594249155"/>
                    </a:ext>
                  </a:extLst>
                </a:gridCol>
                <a:gridCol w="1863899">
                  <a:extLst>
                    <a:ext uri="{9D8B030D-6E8A-4147-A177-3AD203B41FA5}">
                      <a16:colId xmlns:a16="http://schemas.microsoft.com/office/drawing/2014/main" val="147290338"/>
                    </a:ext>
                  </a:extLst>
                </a:gridCol>
                <a:gridCol w="2870789">
                  <a:extLst>
                    <a:ext uri="{9D8B030D-6E8A-4147-A177-3AD203B41FA5}">
                      <a16:colId xmlns:a16="http://schemas.microsoft.com/office/drawing/2014/main" val="2296465021"/>
                    </a:ext>
                  </a:extLst>
                </a:gridCol>
              </a:tblGrid>
              <a:tr h="617827">
                <a:tc>
                  <a:txBody>
                    <a:bodyPr/>
                    <a:lstStyle/>
                    <a:p>
                      <a:pPr marL="457200" algn="just">
                        <a:lnSpc>
                          <a:spcPct val="115000"/>
                        </a:lnSpc>
                        <a:spcAft>
                          <a:spcPts val="0"/>
                        </a:spcAft>
                      </a:pPr>
                      <a:r>
                        <a:rPr lang="uk-UA" sz="1200" b="1" dirty="0">
                          <a:effectLst/>
                          <a:latin typeface="Times New Roman" panose="02020603050405020304" pitchFamily="18" charset="0"/>
                          <a:cs typeface="Times New Roman" panose="02020603050405020304" pitchFamily="18" charset="0"/>
                        </a:rPr>
                        <a:t>№</a:t>
                      </a:r>
                      <a:endParaRPr lang="uk-UA" sz="1100" dirty="0">
                        <a:effectLst/>
                        <a:latin typeface="Times New Roman" panose="02020603050405020304" pitchFamily="18" charset="0"/>
                        <a:cs typeface="Times New Roman" panose="02020603050405020304" pitchFamily="18" charset="0"/>
                      </a:endParaRPr>
                    </a:p>
                    <a:p>
                      <a:pPr marL="457200" algn="just">
                        <a:lnSpc>
                          <a:spcPct val="115000"/>
                        </a:lnSpc>
                        <a:spcAft>
                          <a:spcPts val="0"/>
                        </a:spcAft>
                      </a:pPr>
                      <a:r>
                        <a:rPr lang="uk-UA" sz="1200" b="1" dirty="0">
                          <a:effectLst/>
                          <a:latin typeface="Times New Roman" panose="02020603050405020304" pitchFamily="18" charset="0"/>
                          <a:cs typeface="Times New Roman" panose="02020603050405020304" pitchFamily="18" charset="0"/>
                        </a:rPr>
                        <a:t>п/п</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Тематика засідань</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a:effectLst/>
                          <a:latin typeface="Times New Roman" panose="02020603050405020304" pitchFamily="18" charset="0"/>
                          <a:cs typeface="Times New Roman" panose="02020603050405020304" pitchFamily="18" charset="0"/>
                        </a:rPr>
                        <a:t>Термін проведення</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Відповідальні </a:t>
                      </a:r>
                      <a:endParaRPr lang="uk-UA" sz="1800" dirty="0">
                        <a:effectLst/>
                        <a:latin typeface="Times New Roman" panose="02020603050405020304" pitchFamily="18" charset="0"/>
                        <a:cs typeface="Times New Roman" panose="02020603050405020304" pitchFamily="18" charset="0"/>
                      </a:endParaRPr>
                    </a:p>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за підготовку</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0451657"/>
                  </a:ext>
                </a:extLst>
              </a:tr>
              <a:tr h="404041">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1</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2</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3</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4</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6402409"/>
                  </a:ext>
                </a:extLst>
              </a:tr>
              <a:tr h="404041">
                <a:tc gridSpan="4">
                  <a:txBody>
                    <a:bodyPr/>
                    <a:lstStyle/>
                    <a:p>
                      <a:pPr marL="457200" algn="ctr">
                        <a:lnSpc>
                          <a:spcPct val="115000"/>
                        </a:lnSpc>
                        <a:spcAft>
                          <a:spcPts val="0"/>
                        </a:spcAft>
                      </a:pPr>
                      <a:r>
                        <a:rPr lang="uk-UA" sz="1800" b="1" i="1" kern="1200" dirty="0">
                          <a:solidFill>
                            <a:schemeClr val="dk1"/>
                          </a:solidFill>
                          <a:effectLst/>
                          <a:latin typeface="Times New Roman" panose="02020603050405020304" pitchFamily="18" charset="0"/>
                          <a:ea typeface="+mn-ea"/>
                          <a:cs typeface="Times New Roman" panose="02020603050405020304" pitchFamily="18" charset="0"/>
                        </a:rPr>
                        <a:t>Засідання </a:t>
                      </a:r>
                      <a:r>
                        <a:rPr lang="en-US" sz="1800" b="1" i="1" kern="1200" dirty="0">
                          <a:solidFill>
                            <a:schemeClr val="dk1"/>
                          </a:solidFill>
                          <a:effectLst/>
                          <a:latin typeface="Times New Roman" panose="02020603050405020304" pitchFamily="18" charset="0"/>
                          <a:ea typeface="+mn-ea"/>
                          <a:cs typeface="Times New Roman" panose="02020603050405020304" pitchFamily="18" charset="0"/>
                        </a:rPr>
                        <a:t>V</a:t>
                      </a:r>
                      <a:r>
                        <a:rPr lang="uk-UA" sz="1800" b="1" i="1" kern="1200" dirty="0">
                          <a:solidFill>
                            <a:schemeClr val="dk1"/>
                          </a:solidFill>
                          <a:effectLst/>
                          <a:latin typeface="Times New Roman" panose="02020603050405020304" pitchFamily="18" charset="0"/>
                          <a:ea typeface="+mn-ea"/>
                          <a:cs typeface="Times New Roman" panose="02020603050405020304" pitchFamily="18" charset="0"/>
                        </a:rPr>
                        <a:t>ІІ</a:t>
                      </a:r>
                      <a:endParaRPr lang="uk-UA" sz="14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uk-UA"/>
                    </a:p>
                  </a:txBody>
                  <a:tcPr/>
                </a:tc>
                <a:tc hMerge="1">
                  <a:txBody>
                    <a:bodyPr/>
                    <a:lstStyle/>
                    <a:p>
                      <a:endParaRPr lang="uk-UA"/>
                    </a:p>
                  </a:txBody>
                  <a:tcPr/>
                </a:tc>
                <a:tc hMerge="1">
                  <a:txBody>
                    <a:bodyPr/>
                    <a:lstStyle/>
                    <a:p>
                      <a:endParaRPr lang="uk-UA" dirty="0"/>
                    </a:p>
                  </a:txBody>
                  <a:tcPr/>
                </a:tc>
                <a:extLst>
                  <a:ext uri="{0D108BD9-81ED-4DB2-BD59-A6C34878D82A}">
                    <a16:rowId xmlns:a16="http://schemas.microsoft.com/office/drawing/2014/main" val="1752301413"/>
                  </a:ext>
                </a:extLst>
              </a:tr>
              <a:tr h="710085">
                <a:tc>
                  <a:txBody>
                    <a:bodyPr/>
                    <a:lstStyle/>
                    <a:p>
                      <a:pPr marL="457200" algn="just">
                        <a:lnSpc>
                          <a:spcPct val="115000"/>
                        </a:lnSpc>
                        <a:spcAft>
                          <a:spcPts val="0"/>
                        </a:spcAft>
                      </a:pPr>
                      <a:r>
                        <a:rPr lang="uk-UA" sz="180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marL="457200" algn="l">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Про результати перевірки НМЗ дисциплін за </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ОПП «Фінанси і кредит».</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rowSpan="4">
                  <a:txBody>
                    <a:bodyPr/>
                    <a:lstStyle/>
                    <a:p>
                      <a:pPr algn="just">
                        <a:spcAft>
                          <a:spcPts val="0"/>
                        </a:spcAft>
                      </a:pPr>
                      <a:r>
                        <a:rPr lang="uk-UA" sz="1800" b="1" i="1" dirty="0">
                          <a:effectLst/>
                          <a:latin typeface="Times New Roman" panose="02020603050405020304" pitchFamily="18" charset="0"/>
                          <a:ea typeface="Calibri" panose="020F0502020204030204" pitchFamily="34" charset="0"/>
                          <a:cs typeface="Times New Roman" panose="02020603050405020304" pitchFamily="18" charset="0"/>
                        </a:rPr>
                        <a:t>квітень 2027 р.</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l">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Робоча група</a:t>
                      </a:r>
                    </a:p>
                  </a:txBody>
                  <a:tcPr marL="68580" marR="68580" marT="0" marB="0"/>
                </a:tc>
                <a:extLst>
                  <a:ext uri="{0D108BD9-81ED-4DB2-BD59-A6C34878D82A}">
                    <a16:rowId xmlns:a16="http://schemas.microsoft.com/office/drawing/2014/main" val="3014118109"/>
                  </a:ext>
                </a:extLst>
              </a:tr>
              <a:tr h="926123">
                <a:tc>
                  <a:txBody>
                    <a:bodyPr/>
                    <a:lstStyle/>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tc>
                  <a:txBody>
                    <a:bodyPr/>
                    <a:lstStyle/>
                    <a:p>
                      <a:pPr marL="457200" algn="l">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Звіт атестаційної комісії щодо проведення атестації педагогічних працівників у 2026-2027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н.р</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a:t>
                      </a:r>
                    </a:p>
                  </a:txBody>
                  <a:tcPr marL="68580" marR="68580" marT="0" marB="0"/>
                </a:tc>
                <a:tc vMerge="1">
                  <a:txBody>
                    <a:bodyPr/>
                    <a:lstStyle/>
                    <a:p>
                      <a:endParaRPr lang="ru-RU"/>
                    </a:p>
                  </a:txBody>
                  <a:tcPr/>
                </a:tc>
                <a:tc rowSpan="2">
                  <a:txBody>
                    <a:bodyPr/>
                    <a:lstStyle/>
                    <a:p>
                      <a:pPr algn="just">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Тамара МУЛЕСА</a:t>
                      </a:r>
                    </a:p>
                    <a:p>
                      <a:pPr algn="just">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Відповідальний секретар ПК, завідувачі</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 відділень, голови випускових ц/к.</a:t>
                      </a:r>
                    </a:p>
                    <a:p>
                      <a:pPr algn="just">
                        <a:spcAft>
                          <a:spcPts val="0"/>
                        </a:spcAft>
                      </a:pP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Голова ц/к фінансово-економічних дисциплін, завідувач відділення, методисти коледжу</a:t>
                      </a:r>
                    </a:p>
                  </a:txBody>
                  <a:tcPr marL="68580" marR="68580" marT="0" marB="0"/>
                </a:tc>
                <a:extLst>
                  <a:ext uri="{0D108BD9-81ED-4DB2-BD59-A6C34878D82A}">
                    <a16:rowId xmlns:a16="http://schemas.microsoft.com/office/drawing/2014/main" val="10004"/>
                  </a:ext>
                </a:extLst>
              </a:tr>
              <a:tr h="1103022">
                <a:tc rowSpan="2">
                  <a:txBody>
                    <a:bodyPr/>
                    <a:lstStyle/>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3.</a:t>
                      </a:r>
                    </a:p>
                    <a:p>
                      <a:pPr marL="457200" algn="just">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4.</a:t>
                      </a:r>
                    </a:p>
                    <a:p>
                      <a:pPr marL="457200" algn="just">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rowSpan="2">
                  <a:txBody>
                    <a:bodyPr/>
                    <a:lstStyle/>
                    <a:p>
                      <a:pPr marL="457200" algn="l">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Проведення</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 днів вступника у 2027 році.</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457200" algn="l">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l">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Аналіз стану відвідування та навчання здобувачів освіти спеціальності «Фінанси, банківська справа, страхування та фондовий ринок».</a:t>
                      </a:r>
                    </a:p>
                  </a:txBody>
                  <a:tcPr marL="68580" marR="68580" marT="0" marB="0"/>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10005"/>
                  </a:ext>
                </a:extLst>
              </a:tr>
              <a:tr h="0">
                <a:tc vMerge="1">
                  <a:txBody>
                    <a:bodyPr/>
                    <a:lstStyle/>
                    <a:p>
                      <a:pPr marL="457200" algn="just">
                        <a:lnSpc>
                          <a:spcPct val="115000"/>
                        </a:lnSpc>
                        <a:spcAft>
                          <a:spcPts val="0"/>
                        </a:spcAft>
                      </a:pPr>
                      <a:endParaRPr lang="uk-UA"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pPr marL="457200" algn="just">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pPr algn="just">
                        <a:spcAft>
                          <a:spcPts val="0"/>
                        </a:spcAft>
                      </a:pPr>
                      <a:endParaRPr lang="uk-UA"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286484135"/>
                  </a:ext>
                </a:extLst>
              </a:tr>
            </a:tbl>
          </a:graphicData>
        </a:graphic>
      </p:graphicFrame>
    </p:spTree>
    <p:extLst>
      <p:ext uri="{BB962C8B-B14F-4D97-AF65-F5344CB8AC3E}">
        <p14:creationId xmlns:p14="http://schemas.microsoft.com/office/powerpoint/2010/main" val="482015659"/>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4">
            <a:extLst>
              <a:ext uri="{FF2B5EF4-FFF2-40B4-BE49-F238E27FC236}">
                <a16:creationId xmlns:a16="http://schemas.microsoft.com/office/drawing/2014/main" id="{3843E757-39DC-4F45-9C78-DCD2799AAE09}"/>
              </a:ext>
            </a:extLst>
          </p:cNvPr>
          <p:cNvGraphicFramePr>
            <a:graphicFrameLocks noGrp="1"/>
          </p:cNvGraphicFramePr>
          <p:nvPr>
            <p:extLst>
              <p:ext uri="{D42A27DB-BD31-4B8C-83A1-F6EECF244321}">
                <p14:modId xmlns:p14="http://schemas.microsoft.com/office/powerpoint/2010/main" val="1850314727"/>
              </p:ext>
            </p:extLst>
          </p:nvPr>
        </p:nvGraphicFramePr>
        <p:xfrm>
          <a:off x="1097073" y="402506"/>
          <a:ext cx="10611292" cy="5415666"/>
        </p:xfrm>
        <a:graphic>
          <a:graphicData uri="http://schemas.openxmlformats.org/drawingml/2006/table">
            <a:tbl>
              <a:tblPr firstRow="1" bandRow="1">
                <a:tableStyleId>{5C22544A-7EE6-4342-B048-85BDC9FD1C3A}</a:tableStyleId>
              </a:tblPr>
              <a:tblGrid>
                <a:gridCol w="914401">
                  <a:extLst>
                    <a:ext uri="{9D8B030D-6E8A-4147-A177-3AD203B41FA5}">
                      <a16:colId xmlns:a16="http://schemas.microsoft.com/office/drawing/2014/main" val="1580688675"/>
                    </a:ext>
                  </a:extLst>
                </a:gridCol>
                <a:gridCol w="4962203">
                  <a:extLst>
                    <a:ext uri="{9D8B030D-6E8A-4147-A177-3AD203B41FA5}">
                      <a16:colId xmlns:a16="http://schemas.microsoft.com/office/drawing/2014/main" val="3594249155"/>
                    </a:ext>
                  </a:extLst>
                </a:gridCol>
                <a:gridCol w="1863899">
                  <a:extLst>
                    <a:ext uri="{9D8B030D-6E8A-4147-A177-3AD203B41FA5}">
                      <a16:colId xmlns:a16="http://schemas.microsoft.com/office/drawing/2014/main" val="147290338"/>
                    </a:ext>
                  </a:extLst>
                </a:gridCol>
                <a:gridCol w="2870789">
                  <a:extLst>
                    <a:ext uri="{9D8B030D-6E8A-4147-A177-3AD203B41FA5}">
                      <a16:colId xmlns:a16="http://schemas.microsoft.com/office/drawing/2014/main" val="2296465021"/>
                    </a:ext>
                  </a:extLst>
                </a:gridCol>
              </a:tblGrid>
              <a:tr h="617827">
                <a:tc>
                  <a:txBody>
                    <a:bodyPr/>
                    <a:lstStyle/>
                    <a:p>
                      <a:pPr marL="457200" algn="just">
                        <a:lnSpc>
                          <a:spcPct val="115000"/>
                        </a:lnSpc>
                        <a:spcAft>
                          <a:spcPts val="0"/>
                        </a:spcAft>
                      </a:pPr>
                      <a:r>
                        <a:rPr lang="uk-UA" sz="1200" b="1" dirty="0">
                          <a:effectLst/>
                          <a:latin typeface="Times New Roman" panose="02020603050405020304" pitchFamily="18" charset="0"/>
                          <a:cs typeface="Times New Roman" panose="02020603050405020304" pitchFamily="18" charset="0"/>
                        </a:rPr>
                        <a:t>№</a:t>
                      </a:r>
                      <a:endParaRPr lang="uk-UA" sz="1100" dirty="0">
                        <a:effectLst/>
                        <a:latin typeface="Times New Roman" panose="02020603050405020304" pitchFamily="18" charset="0"/>
                        <a:cs typeface="Times New Roman" panose="02020603050405020304" pitchFamily="18" charset="0"/>
                      </a:endParaRPr>
                    </a:p>
                    <a:p>
                      <a:pPr marL="457200" algn="just">
                        <a:lnSpc>
                          <a:spcPct val="115000"/>
                        </a:lnSpc>
                        <a:spcAft>
                          <a:spcPts val="0"/>
                        </a:spcAft>
                      </a:pPr>
                      <a:r>
                        <a:rPr lang="uk-UA" sz="1200" b="1" dirty="0">
                          <a:effectLst/>
                          <a:latin typeface="Times New Roman" panose="02020603050405020304" pitchFamily="18" charset="0"/>
                          <a:cs typeface="Times New Roman" panose="02020603050405020304" pitchFamily="18" charset="0"/>
                        </a:rPr>
                        <a:t>п/п</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Тематика засідань</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Термін проведення</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Відповідальні </a:t>
                      </a:r>
                      <a:endParaRPr lang="uk-UA" sz="1800" dirty="0">
                        <a:effectLst/>
                        <a:latin typeface="Times New Roman" panose="02020603050405020304" pitchFamily="18" charset="0"/>
                        <a:cs typeface="Times New Roman" panose="02020603050405020304" pitchFamily="18" charset="0"/>
                      </a:endParaRPr>
                    </a:p>
                    <a:p>
                      <a:pPr marL="457200" algn="ctr">
                        <a:lnSpc>
                          <a:spcPct val="115000"/>
                        </a:lnSpc>
                        <a:spcAft>
                          <a:spcPts val="0"/>
                        </a:spcAft>
                      </a:pPr>
                      <a:r>
                        <a:rPr lang="uk-UA" sz="1800" b="1" dirty="0">
                          <a:effectLst/>
                          <a:latin typeface="Times New Roman" panose="02020603050405020304" pitchFamily="18" charset="0"/>
                          <a:cs typeface="Times New Roman" panose="02020603050405020304" pitchFamily="18" charset="0"/>
                        </a:rPr>
                        <a:t>за підготовку</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0451657"/>
                  </a:ext>
                </a:extLst>
              </a:tr>
              <a:tr h="404041">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1</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2</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3</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15000"/>
                        </a:lnSpc>
                        <a:spcAft>
                          <a:spcPts val="0"/>
                        </a:spcAft>
                      </a:pPr>
                      <a:r>
                        <a:rPr lang="uk-UA" sz="1400" b="1" dirty="0">
                          <a:effectLst/>
                          <a:latin typeface="Times New Roman" panose="02020603050405020304" pitchFamily="18" charset="0"/>
                          <a:cs typeface="Times New Roman" panose="02020603050405020304" pitchFamily="18" charset="0"/>
                        </a:rPr>
                        <a:t>4</a:t>
                      </a:r>
                      <a:endParaRPr lang="uk-UA"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6402409"/>
                  </a:ext>
                </a:extLst>
              </a:tr>
              <a:tr h="404041">
                <a:tc gridSpan="4">
                  <a:txBody>
                    <a:bodyPr/>
                    <a:lstStyle/>
                    <a:p>
                      <a:pPr marL="457200" algn="ctr">
                        <a:lnSpc>
                          <a:spcPct val="115000"/>
                        </a:lnSpc>
                        <a:spcAft>
                          <a:spcPts val="0"/>
                        </a:spcAft>
                      </a:pPr>
                      <a:r>
                        <a:rPr lang="uk-UA" sz="1800" b="1" i="1" kern="1200" dirty="0">
                          <a:solidFill>
                            <a:schemeClr val="dk1"/>
                          </a:solidFill>
                          <a:effectLst/>
                          <a:latin typeface="Times New Roman" panose="02020603050405020304" pitchFamily="18" charset="0"/>
                          <a:ea typeface="+mn-ea"/>
                          <a:cs typeface="Times New Roman" panose="02020603050405020304" pitchFamily="18" charset="0"/>
                        </a:rPr>
                        <a:t>Засідання </a:t>
                      </a:r>
                      <a:r>
                        <a:rPr lang="en-US" sz="1800" b="1" i="1" kern="1200" dirty="0">
                          <a:solidFill>
                            <a:schemeClr val="dk1"/>
                          </a:solidFill>
                          <a:effectLst/>
                          <a:latin typeface="Times New Roman" panose="02020603050405020304" pitchFamily="18" charset="0"/>
                          <a:ea typeface="+mn-ea"/>
                          <a:cs typeface="Times New Roman" panose="02020603050405020304" pitchFamily="18" charset="0"/>
                        </a:rPr>
                        <a:t>V</a:t>
                      </a:r>
                      <a:r>
                        <a:rPr lang="uk-UA" sz="1800" b="1" i="1" kern="1200" dirty="0">
                          <a:solidFill>
                            <a:schemeClr val="dk1"/>
                          </a:solidFill>
                          <a:effectLst/>
                          <a:latin typeface="Times New Roman" panose="02020603050405020304" pitchFamily="18" charset="0"/>
                          <a:ea typeface="+mn-ea"/>
                          <a:cs typeface="Times New Roman" panose="02020603050405020304" pitchFamily="18" charset="0"/>
                        </a:rPr>
                        <a:t>ІІІ</a:t>
                      </a:r>
                      <a:endParaRPr lang="uk-UA" sz="14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uk-UA"/>
                    </a:p>
                  </a:txBody>
                  <a:tcPr/>
                </a:tc>
                <a:tc hMerge="1">
                  <a:txBody>
                    <a:bodyPr/>
                    <a:lstStyle/>
                    <a:p>
                      <a:endParaRPr lang="uk-UA"/>
                    </a:p>
                  </a:txBody>
                  <a:tcPr/>
                </a:tc>
                <a:tc hMerge="1">
                  <a:txBody>
                    <a:bodyPr/>
                    <a:lstStyle/>
                    <a:p>
                      <a:endParaRPr lang="uk-UA" dirty="0"/>
                    </a:p>
                  </a:txBody>
                  <a:tcPr/>
                </a:tc>
                <a:extLst>
                  <a:ext uri="{0D108BD9-81ED-4DB2-BD59-A6C34878D82A}">
                    <a16:rowId xmlns:a16="http://schemas.microsoft.com/office/drawing/2014/main" val="1752301413"/>
                  </a:ext>
                </a:extLst>
              </a:tr>
              <a:tr h="831338">
                <a:tc>
                  <a:txBody>
                    <a:bodyPr/>
                    <a:lstStyle/>
                    <a:p>
                      <a:pPr marL="457200" algn="ctr">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Підсумки роботи методичної ради за 2026/2027 </a:t>
                      </a:r>
                      <a:r>
                        <a:rPr lang="uk-UA" sz="1800" dirty="0" err="1">
                          <a:effectLst/>
                          <a:latin typeface="Times New Roman" panose="02020603050405020304" pitchFamily="18" charset="0"/>
                          <a:ea typeface="Calibri" panose="020F0502020204030204" pitchFamily="34" charset="0"/>
                          <a:cs typeface="Times New Roman" panose="02020603050405020304" pitchFamily="18" charset="0"/>
                        </a:rPr>
                        <a:t>н.р</a:t>
                      </a: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та визначення пріоритетних</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 завдань на наступний навчальний рік.</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rowSpan="4">
                  <a:txBody>
                    <a:bodyPr/>
                    <a:lstStyle/>
                    <a:p>
                      <a:pPr marL="457200" algn="ctr">
                        <a:lnSpc>
                          <a:spcPct val="115000"/>
                        </a:lnSpc>
                        <a:spcAft>
                          <a:spcPts val="0"/>
                        </a:spcAft>
                      </a:pPr>
                      <a:r>
                        <a:rPr lang="uk-UA" sz="1800" b="1" i="1" dirty="0">
                          <a:effectLst/>
                          <a:latin typeface="Times New Roman" panose="02020603050405020304" pitchFamily="18" charset="0"/>
                          <a:ea typeface="Calibri" panose="020F0502020204030204" pitchFamily="34" charset="0"/>
                          <a:cs typeface="Times New Roman" panose="02020603050405020304" pitchFamily="18" charset="0"/>
                        </a:rPr>
                        <a:t>червень 2026р.</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0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Оксана РАТІ, Руслана ІГНАТКО, Ірина ПОП</a:t>
                      </a:r>
                    </a:p>
                  </a:txBody>
                  <a:tcPr marL="68580" marR="68580" marT="0" marB="0"/>
                </a:tc>
                <a:extLst>
                  <a:ext uri="{0D108BD9-81ED-4DB2-BD59-A6C34878D82A}">
                    <a16:rowId xmlns:a16="http://schemas.microsoft.com/office/drawing/2014/main" val="3014118109"/>
                  </a:ext>
                </a:extLst>
              </a:tr>
              <a:tr h="1312984">
                <a:tc>
                  <a:txBody>
                    <a:bodyPr/>
                    <a:lstStyle/>
                    <a:p>
                      <a:pPr marL="457200" algn="ctr">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tc>
                  <a:txBody>
                    <a:bodyPr/>
                    <a:lstStyle/>
                    <a:p>
                      <a:pPr marL="457200" algn="just">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Про</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 виконання індивідуальних планів викладачів та підготовку до проведення рейтингової оцінки роботи педагогічних працівників за 2026/2027 </a:t>
                      </a:r>
                      <a:r>
                        <a:rPr lang="uk-UA" sz="1800" baseline="0" dirty="0" err="1">
                          <a:effectLst/>
                          <a:latin typeface="Times New Roman" panose="02020603050405020304" pitchFamily="18" charset="0"/>
                          <a:ea typeface="Calibri" panose="020F0502020204030204" pitchFamily="34" charset="0"/>
                          <a:cs typeface="Times New Roman" panose="02020603050405020304" pitchFamily="18" charset="0"/>
                        </a:rPr>
                        <a:t>н.р</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ru-RU"/>
                    </a:p>
                  </a:txBody>
                  <a:tcPr/>
                </a:tc>
                <a:tc rowSpan="2">
                  <a:txBody>
                    <a:bodyPr/>
                    <a:lstStyle/>
                    <a:p>
                      <a:pPr marL="457200" algn="ctr">
                        <a:lnSpc>
                          <a:spcPct val="100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Тамара</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 МУЛЕСА, Оксана РАТІ, Руслана ІГНАТКО, голови ц/к</a:t>
                      </a:r>
                    </a:p>
                    <a:p>
                      <a:pPr marL="457200" algn="ctr">
                        <a:lnSpc>
                          <a:spcPct val="100000"/>
                        </a:lnSpc>
                        <a:spcAft>
                          <a:spcPts val="0"/>
                        </a:spcAft>
                      </a:pPr>
                      <a:endParaRPr lang="uk-UA" sz="1800" baseline="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ctr">
                        <a:lnSpc>
                          <a:spcPct val="100000"/>
                        </a:lnSpc>
                        <a:spcAft>
                          <a:spcPts val="0"/>
                        </a:spcAft>
                      </a:pPr>
                      <a:endParaRPr lang="uk-UA" sz="1800" baseline="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ctr">
                        <a:lnSpc>
                          <a:spcPct val="100000"/>
                        </a:lnSpc>
                        <a:spcAft>
                          <a:spcPts val="0"/>
                        </a:spcAft>
                      </a:pP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Оксана РАТІ</a:t>
                      </a: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753717">
                <a:tc rowSpan="2">
                  <a:txBody>
                    <a:bodyPr/>
                    <a:lstStyle/>
                    <a:p>
                      <a:pPr marL="457200" algn="ctr">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tc>
                <a:tc rowSpan="2">
                  <a:txBody>
                    <a:bodyPr/>
                    <a:lstStyle/>
                    <a:p>
                      <a:pPr marL="457200" algn="just">
                        <a:lnSpc>
                          <a:spcPct val="115000"/>
                        </a:lnSpc>
                        <a:spcAft>
                          <a:spcPts val="0"/>
                        </a:spcAft>
                      </a:pP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Розгляд </a:t>
                      </a:r>
                      <a:r>
                        <a:rPr lang="uk-UA" sz="1800" baseline="0" dirty="0" err="1">
                          <a:effectLst/>
                          <a:latin typeface="Times New Roman" panose="02020603050405020304" pitchFamily="18" charset="0"/>
                          <a:ea typeface="Calibri" panose="020F0502020204030204" pitchFamily="34" charset="0"/>
                          <a:cs typeface="Times New Roman" panose="02020603050405020304" pitchFamily="18" charset="0"/>
                        </a:rPr>
                        <a:t>проєкту</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 попереднього  педагогічного  навантаження викладачів на 2027/2028 </a:t>
                      </a:r>
                      <a:r>
                        <a:rPr lang="uk-UA" sz="1800" baseline="0" dirty="0" err="1">
                          <a:effectLst/>
                          <a:latin typeface="Times New Roman" panose="02020603050405020304" pitchFamily="18" charset="0"/>
                          <a:ea typeface="Calibri" panose="020F0502020204030204" pitchFamily="34" charset="0"/>
                          <a:cs typeface="Times New Roman" panose="02020603050405020304" pitchFamily="18" charset="0"/>
                        </a:rPr>
                        <a:t>н.р</a:t>
                      </a:r>
                      <a:r>
                        <a:rPr lang="uk-UA" sz="1800" baseline="0" dirty="0">
                          <a:effectLst/>
                          <a:latin typeface="Times New Roman" panose="02020603050405020304" pitchFamily="18" charset="0"/>
                          <a:ea typeface="Calibri" panose="020F0502020204030204" pitchFamily="34" charset="0"/>
                          <a:cs typeface="Times New Roman" panose="02020603050405020304" pitchFamily="18" charset="0"/>
                        </a:rPr>
                        <a:t>.</a:t>
                      </a:r>
                    </a:p>
                  </a:txBody>
                  <a:tcPr marL="68580" marR="68580" marT="0" marB="0"/>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10005"/>
                  </a:ext>
                </a:extLst>
              </a:tr>
              <a:tr h="1001925">
                <a:tc vMerge="1">
                  <a:txBody>
                    <a:bodyPr/>
                    <a:lstStyle/>
                    <a:p>
                      <a:pPr marL="457200" algn="ctr">
                        <a:lnSpc>
                          <a:spcPct val="115000"/>
                        </a:lnSpc>
                        <a:spcAft>
                          <a:spcPts val="0"/>
                        </a:spcAft>
                      </a:pPr>
                      <a:endParaRPr lang="uk-UA"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pPr marL="457200" algn="ctr">
                        <a:lnSpc>
                          <a:spcPct val="115000"/>
                        </a:lnSpc>
                        <a:spcAft>
                          <a:spcPts val="0"/>
                        </a:spcAft>
                      </a:pPr>
                      <a:endParaRPr lang="uk-UA" sz="1800" baseline="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ru-RU"/>
                    </a:p>
                  </a:txBody>
                  <a:tcPr/>
                </a:tc>
                <a:tc>
                  <a:txBody>
                    <a:bodyPr/>
                    <a:lstStyle/>
                    <a:p>
                      <a:pPr marL="457200" algn="ctr">
                        <a:lnSpc>
                          <a:spcPct val="115000"/>
                        </a:lnSpc>
                        <a:spcAft>
                          <a:spcPts val="0"/>
                        </a:spcAft>
                      </a:pPr>
                      <a:r>
                        <a:rPr lang="uk-UA" sz="1800" dirty="0">
                          <a:effectLst/>
                          <a:latin typeface="Times New Roman" panose="02020603050405020304" pitchFamily="18" charset="0"/>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449129918"/>
      </p:ext>
    </p:extLst>
  </p:cSld>
  <p:clrMapOvr>
    <a:masterClrMapping/>
  </p:clrMapOvr>
  <p:transition spd="slow">
    <p:push dir="u"/>
  </p:transition>
</p:sld>
</file>

<file path=ppt/theme/theme1.xml><?xml version="1.0" encoding="utf-8"?>
<a:theme xmlns:a="http://schemas.openxmlformats.org/drawingml/2006/main" name="Уголки">
  <a:themeElements>
    <a:clrScheme name="Настроювані 2">
      <a:dk1>
        <a:srgbClr val="000000"/>
      </a:dk1>
      <a:lt1>
        <a:sysClr val="window" lastClr="FFFFFF"/>
      </a:lt1>
      <a:dk2>
        <a:srgbClr val="325366"/>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{7E749C5E-4189-45C2-A640-8AB707771156}tf10001105</Template>
  <TotalTime>1208</TotalTime>
  <Words>1872</Words>
  <Application>Microsoft Office PowerPoint</Application>
  <PresentationFormat>Широкий екран</PresentationFormat>
  <Paragraphs>298</Paragraphs>
  <Slides>16</Slides>
  <Notes>0</Notes>
  <HiddenSlides>0</HiddenSlides>
  <MMClips>0</MMClips>
  <ScaleCrop>false</ScaleCrop>
  <HeadingPairs>
    <vt:vector size="6" baseType="variant">
      <vt:variant>
        <vt:lpstr>Використані шрифти</vt:lpstr>
      </vt:variant>
      <vt:variant>
        <vt:i4>2</vt:i4>
      </vt:variant>
      <vt:variant>
        <vt:lpstr>Тема</vt:lpstr>
      </vt:variant>
      <vt:variant>
        <vt:i4>1</vt:i4>
      </vt:variant>
      <vt:variant>
        <vt:lpstr>Заголовки слайдів</vt:lpstr>
      </vt:variant>
      <vt:variant>
        <vt:i4>16</vt:i4>
      </vt:variant>
    </vt:vector>
  </HeadingPairs>
  <TitlesOfParts>
    <vt:vector size="19" baseType="lpstr">
      <vt:lpstr>Franklin Gothic Book</vt:lpstr>
      <vt:lpstr>Times New Roman</vt:lpstr>
      <vt:lpstr>Уголки</vt:lpstr>
      <vt:lpstr>Презентація PowerPoint</vt:lpstr>
      <vt:lpstr>План роботи  методичної ради   </vt:lpstr>
      <vt:lpstr>Презентація PowerPoint</vt:lpstr>
      <vt:lpstr>Основні завдання на 2026-2027 н.р.</vt:lpstr>
      <vt:lpstr>Презентація PowerPoint</vt:lpstr>
      <vt:lpstr>Презентація PowerPoint</vt:lpstr>
      <vt:lpstr>Організовувати освітній процес на принципах студентоорієнтованого навчання, академічній доброчесності та  педагогічному такті.  Здобувач освіти в центрі уваги: адаптація методичної роботи до запитів   та очікувань молоді! </vt:lpstr>
      <vt:lpstr>План засідань методичної ради на 2026/2027 навчальний рік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План роботи  методичної ради   </dc:title>
  <dc:creator>Tanya Makarova</dc:creator>
  <cp:lastModifiedBy>Kabinet44</cp:lastModifiedBy>
  <cp:revision>85</cp:revision>
  <dcterms:created xsi:type="dcterms:W3CDTF">2023-09-26T09:36:34Z</dcterms:created>
  <dcterms:modified xsi:type="dcterms:W3CDTF">2026-09-24T06:42:14Z</dcterms:modified>
</cp:coreProperties>
</file>