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42"/>
  </p:notesMasterIdLst>
  <p:sldIdLst>
    <p:sldId id="330" r:id="rId2"/>
    <p:sldId id="257" r:id="rId3"/>
    <p:sldId id="333" r:id="rId4"/>
    <p:sldId id="331" r:id="rId5"/>
    <p:sldId id="332" r:id="rId6"/>
    <p:sldId id="335" r:id="rId7"/>
    <p:sldId id="336" r:id="rId8"/>
    <p:sldId id="339" r:id="rId9"/>
    <p:sldId id="340" r:id="rId10"/>
    <p:sldId id="341" r:id="rId11"/>
    <p:sldId id="342" r:id="rId12"/>
    <p:sldId id="343" r:id="rId13"/>
    <p:sldId id="344" r:id="rId14"/>
    <p:sldId id="291" r:id="rId15"/>
    <p:sldId id="345" r:id="rId16"/>
    <p:sldId id="346" r:id="rId17"/>
    <p:sldId id="347" r:id="rId18"/>
    <p:sldId id="348" r:id="rId19"/>
    <p:sldId id="350" r:id="rId20"/>
    <p:sldId id="349" r:id="rId21"/>
    <p:sldId id="351" r:id="rId22"/>
    <p:sldId id="352" r:id="rId23"/>
    <p:sldId id="354" r:id="rId24"/>
    <p:sldId id="356" r:id="rId25"/>
    <p:sldId id="260" r:id="rId26"/>
    <p:sldId id="259" r:id="rId27"/>
    <p:sldId id="357" r:id="rId28"/>
    <p:sldId id="358" r:id="rId29"/>
    <p:sldId id="337" r:id="rId30"/>
    <p:sldId id="338" r:id="rId31"/>
    <p:sldId id="355" r:id="rId32"/>
    <p:sldId id="287" r:id="rId33"/>
    <p:sldId id="328" r:id="rId34"/>
    <p:sldId id="360" r:id="rId35"/>
    <p:sldId id="361" r:id="rId36"/>
    <p:sldId id="295" r:id="rId37"/>
    <p:sldId id="286" r:id="rId38"/>
    <p:sldId id="362" r:id="rId39"/>
    <p:sldId id="363" r:id="rId40"/>
    <p:sldId id="359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800000"/>
    <a:srgbClr val="993300"/>
    <a:srgbClr val="BF8A77"/>
    <a:srgbClr val="C7926B"/>
    <a:srgbClr val="BD9579"/>
    <a:srgbClr val="002060"/>
    <a:srgbClr val="B1819A"/>
    <a:srgbClr val="64CEC4"/>
    <a:srgbClr val="EAD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3260" autoAdjust="0"/>
  </p:normalViewPr>
  <p:slideViewPr>
    <p:cSldViewPr snapToGrid="0">
      <p:cViewPr varScale="1">
        <p:scale>
          <a:sx n="55" d="100"/>
          <a:sy n="55" d="100"/>
        </p:scale>
        <p:origin x="1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37CFD-1242-4ED9-AC6D-E0339F0E4298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6EC5B-9357-42A3-9966-FCE3B1A4F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807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6EC5B-9357-42A3-9966-FCE3B1A4F423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811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787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931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1073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317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0846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5408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880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48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731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349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233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004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69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35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628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904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144D-C712-4EE1-9D8C-DCDA6D7882D2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31352DA-298D-4EE9-9126-4463E4124D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658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6.jpg"/><Relationship Id="rId7" Type="http://schemas.openxmlformats.org/officeDocument/2006/relationships/image" Target="../media/image9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2.jpeg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5.png"/><Relationship Id="rId11" Type="http://schemas.openxmlformats.org/officeDocument/2006/relationships/image" Target="../media/image98.png"/><Relationship Id="rId5" Type="http://schemas.openxmlformats.org/officeDocument/2006/relationships/image" Target="../media/image94.png"/><Relationship Id="rId10" Type="http://schemas.openxmlformats.org/officeDocument/2006/relationships/image" Target="../media/image92.wmf"/><Relationship Id="rId4" Type="http://schemas.openxmlformats.org/officeDocument/2006/relationships/image" Target="../media/image93.jpg"/><Relationship Id="rId9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g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C62F72-6DBD-45BA-AF68-81AE3821C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38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C1F2FE-C2AB-4D44-A906-E425BE459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3151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14FBC6-33B6-41C9-82E7-9F9213537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039" y="0"/>
            <a:ext cx="3121864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FE1501-C396-47DF-BF48-BC733B4B6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8464" y="0"/>
            <a:ext cx="2723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27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D59DBD-28D0-4847-A45F-41EBC252C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730" y="0"/>
            <a:ext cx="3864322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427D56-00C4-4899-B450-0398C54AD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052" y="0"/>
            <a:ext cx="3519948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F4EAEC-F2BA-4ACD-A183-91274097D8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4778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7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AD0C0A-D049-442A-9740-4ACBEB4D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820B3-2850-48A6-972E-E24EAE032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52" y="1714500"/>
            <a:ext cx="4383958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95979C-B81F-48F2-BD88-E3BFDD024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561" y="0"/>
            <a:ext cx="3087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5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6BC7D3-4BB8-4A79-8910-C2E193FA6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1803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DF79D-B757-4613-96B3-57E1EABEE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580" y="0"/>
            <a:ext cx="308743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169715-23D2-480F-A640-AB4441319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561" y="0"/>
            <a:ext cx="3087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73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57" y="-9189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EC0BB5-422B-476B-BE5D-A88DB411D995}"/>
              </a:ext>
            </a:extLst>
          </p:cNvPr>
          <p:cNvSpPr txBox="1"/>
          <p:nvPr/>
        </p:nvSpPr>
        <p:spPr>
          <a:xfrm>
            <a:off x="0" y="3979520"/>
            <a:ext cx="5349375" cy="2878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«Головоломки,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кросворди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вікторини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як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проявляли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кмітливість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вирішенні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інтерактивних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завдань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uk-UA" sz="3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01A456-6528-4363-B397-F4D9FA287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663381" cy="33830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50ECB9-1BE0-4DA4-9337-AB4882515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979520"/>
            <a:ext cx="6096000" cy="28784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970741-D20A-47CA-A598-3C215E8D4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832" y="0"/>
            <a:ext cx="608616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01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57" y="-9189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EC0BB5-422B-476B-BE5D-A88DB411D995}"/>
              </a:ext>
            </a:extLst>
          </p:cNvPr>
          <p:cNvSpPr txBox="1"/>
          <p:nvPr/>
        </p:nvSpPr>
        <p:spPr>
          <a:xfrm>
            <a:off x="0" y="3979520"/>
            <a:ext cx="5349375" cy="287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7030A0"/>
                </a:solidFill>
              </a:rPr>
              <a:t>«</a:t>
            </a:r>
            <a:r>
              <a:rPr lang="ru-RU" sz="3200" b="1" dirty="0" err="1">
                <a:solidFill>
                  <a:srgbClr val="7030A0"/>
                </a:solidFill>
              </a:rPr>
              <a:t>Творчий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підхід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здобувачів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освіти</a:t>
            </a:r>
            <a:r>
              <a:rPr lang="ru-RU" sz="3200" b="1" dirty="0">
                <a:solidFill>
                  <a:srgbClr val="7030A0"/>
                </a:solidFill>
              </a:rPr>
              <a:t>: </a:t>
            </a:r>
            <a:r>
              <a:rPr lang="ru-RU" sz="3200" b="1" dirty="0" err="1">
                <a:solidFill>
                  <a:srgbClr val="7030A0"/>
                </a:solidFill>
              </a:rPr>
              <a:t>символічний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пиріг</a:t>
            </a:r>
            <a:r>
              <a:rPr lang="ru-RU" sz="3200" b="1" dirty="0">
                <a:solidFill>
                  <a:srgbClr val="7030A0"/>
                </a:solidFill>
              </a:rPr>
              <a:t> як </a:t>
            </a:r>
            <a:r>
              <a:rPr lang="ru-RU" sz="3200" b="1" dirty="0" err="1">
                <a:solidFill>
                  <a:srgbClr val="7030A0"/>
                </a:solidFill>
              </a:rPr>
              <a:t>приємне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доповнення</a:t>
            </a:r>
            <a:r>
              <a:rPr lang="ru-RU" sz="3200" b="1" dirty="0">
                <a:solidFill>
                  <a:srgbClr val="7030A0"/>
                </a:solidFill>
              </a:rPr>
              <a:t> до заходу»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8AC0B5-7907-444A-B145-3DBA09A32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257" y="91649"/>
            <a:ext cx="8442851" cy="36429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8DFBF3-82C0-4570-A29F-F9388D6F5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547" y="1347951"/>
            <a:ext cx="3339756" cy="550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22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57" y="-9189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EC0BB5-422B-476B-BE5D-A88DB411D995}"/>
              </a:ext>
            </a:extLst>
          </p:cNvPr>
          <p:cNvSpPr txBox="1"/>
          <p:nvPr/>
        </p:nvSpPr>
        <p:spPr>
          <a:xfrm>
            <a:off x="0" y="2966707"/>
            <a:ext cx="49554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solidFill>
                  <a:srgbClr val="185991"/>
                </a:solidFill>
                <a:latin typeface="Open Sans"/>
              </a:rPr>
              <a:t>«ІНФОБАТЛ»: </a:t>
            </a:r>
            <a:r>
              <a:rPr lang="ru-RU" sz="3200" b="1" dirty="0" err="1">
                <a:solidFill>
                  <a:srgbClr val="185991"/>
                </a:solidFill>
                <a:latin typeface="Open Sans"/>
              </a:rPr>
              <a:t>двобій</a:t>
            </a:r>
            <a:r>
              <a:rPr lang="ru-RU" sz="3200" b="1" dirty="0">
                <a:solidFill>
                  <a:srgbClr val="185991"/>
                </a:solidFill>
                <a:latin typeface="Open Sans"/>
              </a:rPr>
              <a:t> </a:t>
            </a:r>
            <a:r>
              <a:rPr lang="ru-RU" sz="3200" b="1" dirty="0" err="1">
                <a:solidFill>
                  <a:srgbClr val="185991"/>
                </a:solidFill>
                <a:latin typeface="Open Sans"/>
              </a:rPr>
              <a:t>алгоритмів</a:t>
            </a:r>
            <a:r>
              <a:rPr lang="ru-RU" sz="3200" b="1" dirty="0">
                <a:solidFill>
                  <a:srgbClr val="185991"/>
                </a:solidFill>
                <a:latin typeface="Open Sans"/>
              </a:rPr>
              <a:t> та креативу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86F08A-C96B-47BA-9407-4D4E85A94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97" y="-91899"/>
            <a:ext cx="5349375" cy="30687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CE517D-0EA5-450A-8198-DB35D2710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413" y="-91899"/>
            <a:ext cx="7031844" cy="5715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E83330-8ADF-46D9-9B33-63510E201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6716" y="3908601"/>
            <a:ext cx="5712543" cy="306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19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57" y="-9189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07B153-5AFE-4A5F-BDF9-A183B7D00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256" y="0"/>
            <a:ext cx="6997508" cy="45425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8FD758-F0C1-4F9F-B16B-D418FCED0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9727" y="1146966"/>
            <a:ext cx="5365355" cy="40739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A49BE9-E0D0-4673-B63B-37F68AA21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700" y="4349070"/>
            <a:ext cx="5755259" cy="250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25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57" y="-9189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E29C82-3234-4241-8122-947EF41CC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257" y="-91899"/>
            <a:ext cx="8767315" cy="48113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33D87B-C7C5-4007-9188-AD57BC24D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309" y="3746089"/>
            <a:ext cx="6033947" cy="335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24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199" y="7330"/>
            <a:ext cx="12647113" cy="734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76DAA9-B3FD-45AB-B896-5720C48C32A6}"/>
              </a:ext>
            </a:extLst>
          </p:cNvPr>
          <p:cNvSpPr txBox="1"/>
          <p:nvPr/>
        </p:nvSpPr>
        <p:spPr>
          <a:xfrm>
            <a:off x="0" y="128415"/>
            <a:ext cx="12191999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uk-UA" sz="2800" b="1" i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80-річчя ДТЕУ: влучність і витримка — підсумки стрілецьких змагань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D07FDC-10A8-445F-896F-BB30CD136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8243"/>
            <a:ext cx="5143500" cy="65487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40E4F6-F566-43ED-AE68-0DB42A4BF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808243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7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25" y="-160667"/>
            <a:ext cx="12200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D69A4B-BDAB-4882-BE33-B4FD1C88C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-160668"/>
            <a:ext cx="120205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96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514" y="18992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52D3E3-0949-44FC-9D7C-03C26AA63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43125" cy="2857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E21D57-9987-427C-AA76-7A1A2AD2F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347" y="-91899"/>
            <a:ext cx="2935543" cy="2857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E722C9-E7CC-4258-9221-7C93F8FA3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038" y="0"/>
            <a:ext cx="5760176" cy="276560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2394C5-C566-47AA-B17A-FE9E94F28A8C}"/>
              </a:ext>
            </a:extLst>
          </p:cNvPr>
          <p:cNvSpPr/>
          <p:nvPr/>
        </p:nvSpPr>
        <p:spPr>
          <a:xfrm>
            <a:off x="-61768" y="323496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3200" b="1" i="1" dirty="0" err="1">
                <a:solidFill>
                  <a:srgbClr val="000000"/>
                </a:solidFill>
                <a:latin typeface="inherit"/>
              </a:rPr>
              <a:t>Переможцями</a:t>
            </a:r>
            <a:r>
              <a:rPr lang="ru-RU" sz="3200" b="1" i="1" dirty="0">
                <a:solidFill>
                  <a:srgbClr val="000000"/>
                </a:solidFill>
                <a:latin typeface="inherit"/>
              </a:rPr>
              <a:t> стали :</a:t>
            </a:r>
            <a:endParaRPr lang="ru-RU" sz="3200" b="1" dirty="0">
              <a:solidFill>
                <a:srgbClr val="000000"/>
              </a:solidFill>
              <a:latin typeface="Rubik"/>
            </a:endParaRPr>
          </a:p>
          <a:p>
            <a:pPr fontAlgn="base"/>
            <a:r>
              <a:rPr lang="ru-RU" sz="3200" b="1" dirty="0" err="1">
                <a:solidFill>
                  <a:srgbClr val="000000"/>
                </a:solidFill>
                <a:latin typeface="inherit"/>
              </a:rPr>
              <a:t>Кайтанович</a:t>
            </a:r>
            <a:r>
              <a:rPr lang="ru-RU" sz="3200" b="1" dirty="0">
                <a:solidFill>
                  <a:srgbClr val="000000"/>
                </a:solidFill>
                <a:latin typeface="inherit"/>
              </a:rPr>
              <a:t> Марк (1 ТЛД)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 – 1 </a:t>
            </a:r>
            <a:r>
              <a:rPr lang="ru-RU" sz="3200" b="1" dirty="0" err="1">
                <a:solidFill>
                  <a:srgbClr val="000000"/>
                </a:solidFill>
                <a:latin typeface="Rubik"/>
              </a:rPr>
              <a:t>місце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. </a:t>
            </a:r>
          </a:p>
          <a:p>
            <a:pPr fontAlgn="base"/>
            <a:r>
              <a:rPr lang="ru-RU" sz="3200" b="1" dirty="0">
                <a:solidFill>
                  <a:srgbClr val="000000"/>
                </a:solidFill>
                <a:latin typeface="inherit"/>
              </a:rPr>
              <a:t>Шрамко Владислав (1 ВХП)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 – 2 </a:t>
            </a:r>
            <a:r>
              <a:rPr lang="ru-RU" sz="3200" b="1" dirty="0" err="1">
                <a:solidFill>
                  <a:srgbClr val="000000"/>
                </a:solidFill>
                <a:latin typeface="Rubik"/>
              </a:rPr>
              <a:t>місце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.</a:t>
            </a:r>
          </a:p>
          <a:p>
            <a:pPr fontAlgn="base"/>
            <a:r>
              <a:rPr lang="ru-RU" sz="3200" b="1" dirty="0" err="1">
                <a:solidFill>
                  <a:srgbClr val="000000"/>
                </a:solidFill>
                <a:latin typeface="inherit"/>
              </a:rPr>
              <a:t>Огар</a:t>
            </a:r>
            <a:r>
              <a:rPr lang="ru-RU" sz="3200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inherit"/>
              </a:rPr>
              <a:t>Ангеліна</a:t>
            </a:r>
            <a:r>
              <a:rPr lang="ru-RU" sz="3200" b="1" dirty="0">
                <a:solidFill>
                  <a:srgbClr val="000000"/>
                </a:solidFill>
                <a:latin typeface="inherit"/>
              </a:rPr>
              <a:t> (1 Т)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 – 3 </a:t>
            </a:r>
            <a:r>
              <a:rPr lang="ru-RU" sz="3200" b="1" dirty="0" err="1">
                <a:solidFill>
                  <a:srgbClr val="000000"/>
                </a:solidFill>
                <a:latin typeface="Rubik"/>
              </a:rPr>
              <a:t>місце</a:t>
            </a:r>
            <a:r>
              <a:rPr lang="ru-RU" sz="3200" b="1" dirty="0">
                <a:solidFill>
                  <a:srgbClr val="000000"/>
                </a:solidFill>
                <a:latin typeface="Rubik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FC2433-C715-43B0-943B-5AC1BC205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4128" y="2765601"/>
            <a:ext cx="2143125" cy="2857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7BBB97-823E-4094-AEB4-8A5BE7B911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5783" y="3616207"/>
            <a:ext cx="2143125" cy="2857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044053-D8DC-4ED3-A79A-421C3AFCA6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7438" y="4355922"/>
            <a:ext cx="21431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8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0F5D11-F5F5-4FC6-8149-4F7BB7BF1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36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5D9347-1206-4222-907B-43E152C0E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C36F52A4-78D9-4B99-AE7C-39C31DDBB9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06AA45-957B-45FE-965F-1E51A09BF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491" y="914400"/>
            <a:ext cx="3833447" cy="21101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595F8E-ECC5-4A9A-BAC1-64008847C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938" y="914399"/>
            <a:ext cx="3692769" cy="21101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4310E5-726A-43A6-B996-FA9741A99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490" y="3024552"/>
            <a:ext cx="7725509" cy="364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4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514" y="-199629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38CA47-4B88-411D-B1C4-CF794A4BCBE3}"/>
              </a:ext>
            </a:extLst>
          </p:cNvPr>
          <p:cNvSpPr/>
          <p:nvPr/>
        </p:nvSpPr>
        <p:spPr>
          <a:xfrm>
            <a:off x="-308514" y="362303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Rubik"/>
              </a:rPr>
              <a:t>За результатами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перевірки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робіт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визначено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переможців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призерів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показали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найкращі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результати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. ІІ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місце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вибороли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здобувачі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освіти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 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Савко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Василина (ІІ ВХП)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 та 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Меліка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Олександр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(І ФБС “А”)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. ІІІ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місце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ubik"/>
              </a:rPr>
              <a:t>зайняли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 </a:t>
            </a:r>
            <a:r>
              <a:rPr lang="ru-RU" b="1" i="1" dirty="0" err="1">
                <a:solidFill>
                  <a:srgbClr val="000000"/>
                </a:solidFill>
                <a:latin typeface="Rubik"/>
              </a:rPr>
              <a:t>Нікітченко</a:t>
            </a:r>
            <a:r>
              <a:rPr lang="ru-RU" b="1" i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Rubik"/>
              </a:rPr>
              <a:t>Аріна</a:t>
            </a:r>
            <a:r>
              <a:rPr lang="ru-RU" b="1" i="1" dirty="0">
                <a:solidFill>
                  <a:srgbClr val="000000"/>
                </a:solidFill>
                <a:latin typeface="Rubik"/>
              </a:rPr>
              <a:t> (І ОО “А”)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, 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Бобак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Софія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(ІІ ТОРБ “А”),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Мишанич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Крістіна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(ІІ ГРС “А”), Дяченко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Маріанна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(ІІ ОО “А”),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Шаркезі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Марк (І ФБС “А”)</a:t>
            </a:r>
            <a:r>
              <a:rPr lang="ru-RU" b="1" dirty="0">
                <a:solidFill>
                  <a:srgbClr val="000000"/>
                </a:solidFill>
                <a:latin typeface="Rubik"/>
              </a:rPr>
              <a:t>.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6C5801-789C-45F0-871B-DB1CADCB7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8514" y="-134191"/>
            <a:ext cx="3310183" cy="3563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78714D-871E-4B28-9981-1FA5E21BE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0623" y="-134192"/>
            <a:ext cx="3516362" cy="35631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58D684-D451-40BD-843C-66149726A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277" y="18187"/>
            <a:ext cx="4835769" cy="32167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3D243B-D12E-45D9-9735-1820A97FA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990" y="3623034"/>
            <a:ext cx="2857500" cy="21431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B7D3128-45E4-445F-ABDF-D2E03326C8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6434" y="4714875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70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514" y="18992"/>
            <a:ext cx="12500514" cy="71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3E42A4-5DEF-4DCC-9624-FAE592AE81B8}"/>
              </a:ext>
            </a:extLst>
          </p:cNvPr>
          <p:cNvSpPr/>
          <p:nvPr/>
        </p:nvSpPr>
        <p:spPr>
          <a:xfrm>
            <a:off x="-187428" y="5558881"/>
            <a:ext cx="4624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b="1" dirty="0">
                <a:solidFill>
                  <a:srgbClr val="185991"/>
                </a:solidFill>
                <a:latin typeface="Open Sans"/>
              </a:rPr>
              <a:t>Коли </a:t>
            </a:r>
            <a:r>
              <a:rPr lang="ru-RU" b="1" dirty="0" err="1">
                <a:solidFill>
                  <a:srgbClr val="185991"/>
                </a:solidFill>
                <a:latin typeface="Open Sans"/>
              </a:rPr>
              <a:t>захоплення</a:t>
            </a:r>
            <a:r>
              <a:rPr lang="ru-RU" b="1" dirty="0">
                <a:solidFill>
                  <a:srgbClr val="185991"/>
                </a:solidFill>
                <a:latin typeface="Open Sans"/>
              </a:rPr>
              <a:t> </a:t>
            </a:r>
            <a:r>
              <a:rPr lang="ru-RU" b="1" dirty="0" err="1">
                <a:solidFill>
                  <a:srgbClr val="185991"/>
                </a:solidFill>
                <a:latin typeface="Open Sans"/>
              </a:rPr>
              <a:t>приносять</a:t>
            </a:r>
            <a:r>
              <a:rPr lang="ru-RU" b="1" dirty="0">
                <a:solidFill>
                  <a:srgbClr val="185991"/>
                </a:solidFill>
                <a:latin typeface="Open Sans"/>
              </a:rPr>
              <a:t> перемоги!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6B88CC-E81D-4DBF-B443-1753917CF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461" y="4303929"/>
            <a:ext cx="6312877" cy="26981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95BB33-8793-4DD7-98D7-F6D000E2E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387" y="113200"/>
            <a:ext cx="3167807" cy="46599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03B9FA-FDE2-4F75-ADDA-4941963B7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6461" y="40422"/>
            <a:ext cx="3596651" cy="405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0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687F60-C8FF-43EB-AB29-4C2CFD95F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1" y="1055077"/>
            <a:ext cx="5737704" cy="580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F291AC-2361-46AC-A0DD-923ADF6E13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225" y="1055077"/>
            <a:ext cx="3248806" cy="2351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66C87C-412D-4CFC-B32B-E835352C0B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338" y="1055077"/>
            <a:ext cx="2995633" cy="23517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C641F9-4BA0-45F7-8D23-5163E260C972}"/>
              </a:ext>
            </a:extLst>
          </p:cNvPr>
          <p:cNvSpPr txBox="1"/>
          <p:nvPr/>
        </p:nvSpPr>
        <p:spPr>
          <a:xfrm>
            <a:off x="-94891" y="138023"/>
            <a:ext cx="12094232" cy="1047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Пізнавальний, веселий та захоплюючий захід</a:t>
            </a:r>
            <a:r>
              <a:rPr lang="uk-UA" sz="2800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kern="1800" dirty="0">
                <a:solidFill>
                  <a:srgbClr val="18599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«День числа </a:t>
            </a:r>
            <a:r>
              <a:rPr lang="ru-RU" sz="2800" b="1" kern="1800" dirty="0" err="1">
                <a:solidFill>
                  <a:srgbClr val="18599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</a:t>
            </a:r>
            <a:r>
              <a:rPr lang="ru-RU" sz="2800" b="1" kern="1800" dirty="0">
                <a:solidFill>
                  <a:srgbClr val="18599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B01E6B-32C6-4991-9F8D-31C5B4FFF8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24" y="3429000"/>
            <a:ext cx="6166747" cy="3469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5106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942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B0480D-9740-47F2-9136-339FE0802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9" y="569344"/>
            <a:ext cx="5716438" cy="571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39F6E8-7BB6-4585-A102-17614D291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55" y="569345"/>
            <a:ext cx="6155917" cy="565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001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C641F9-4BA0-45F7-8D23-5163E260C972}"/>
              </a:ext>
            </a:extLst>
          </p:cNvPr>
          <p:cNvSpPr txBox="1"/>
          <p:nvPr/>
        </p:nvSpPr>
        <p:spPr>
          <a:xfrm>
            <a:off x="-94891" y="138023"/>
            <a:ext cx="3875583" cy="6086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вивчення дисципліни "Інформатика і КТ» для студентів 1 курсу «Обліку і оподаткування» було проведено заняття-контроль у формі тестування за допомогою платформи «На урок». Метою заходу було перевірити рівень засвоєння теоретичної бази та виявити теми, які потребують додаткового опрацювання. Тестування дозволило об'єктивно та </a:t>
            </a:r>
            <a:r>
              <a:rPr lang="uk-UA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оперативно</a:t>
            </a:r>
            <a:r>
              <a:rPr lang="uk-UA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оцінити знання всієї групи одночасно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D435EE-0A0E-4FD7-83D1-DDC1977E7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83" y="138023"/>
            <a:ext cx="3657600" cy="28689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3D42BE-C6A9-4D30-8517-0C7B158BB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429" y="1345223"/>
            <a:ext cx="4002325" cy="22508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509D8DE-AC87-46EE-A00A-4F7974EC7C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84" y="3217658"/>
            <a:ext cx="3351694" cy="23214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241811-55B2-45E6-A689-A43818251F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69" y="4185139"/>
            <a:ext cx="4887415" cy="26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9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C641F9-4BA0-45F7-8D23-5163E260C972}"/>
              </a:ext>
            </a:extLst>
          </p:cNvPr>
          <p:cNvSpPr txBox="1"/>
          <p:nvPr/>
        </p:nvSpPr>
        <p:spPr>
          <a:xfrm>
            <a:off x="-94891" y="138023"/>
            <a:ext cx="11999676" cy="14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Було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проведено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лекційне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заняття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тему «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Декартові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просторі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для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студентів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першого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курсу ТОРБ. Вони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успішно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засвоїли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теоретичний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Більшість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продемонстрували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вміння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орієнтуватися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тривимірному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просторі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будувати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точки та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практиці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Поставлені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заняття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2000" b="1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виконані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CD68B1-C748-49EE-8F24-E7200F21C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3366"/>
            <a:ext cx="5527431" cy="39565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7576BF-8868-4C99-97F2-4A0E4D734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71" y="1934308"/>
            <a:ext cx="5045678" cy="492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00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521B30-BDB5-4675-AB0E-BFF13DE45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0647326-1E58-4183-9FB6-3AE00FAD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56" y="403123"/>
            <a:ext cx="9646538" cy="13208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>
                <a:solidFill>
                  <a:srgbClr val="0070C0"/>
                </a:solidFill>
              </a:rPr>
              <a:t>Інформаційна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виставка</a:t>
            </a:r>
            <a:r>
              <a:rPr lang="ru-RU" b="1" dirty="0">
                <a:solidFill>
                  <a:srgbClr val="0070C0"/>
                </a:solidFill>
              </a:rPr>
              <a:t> «Слава </a:t>
            </a:r>
            <a:r>
              <a:rPr lang="ru-RU" b="1" dirty="0" err="1">
                <a:solidFill>
                  <a:srgbClr val="0070C0"/>
                </a:solidFill>
              </a:rPr>
              <a:t>захисникам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України</a:t>
            </a:r>
            <a:r>
              <a:rPr lang="ru-RU" b="1" dirty="0">
                <a:solidFill>
                  <a:srgbClr val="0070C0"/>
                </a:solidFill>
              </a:rPr>
              <a:t>» у </a:t>
            </a:r>
            <a:r>
              <a:rPr lang="ru-RU" b="1" dirty="0" err="1">
                <a:solidFill>
                  <a:srgbClr val="0070C0"/>
                </a:solidFill>
              </a:rPr>
              <a:t>студентській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бібліотеці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1F93C1-6936-4E82-9D61-C591ECD0D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706" y="1560052"/>
            <a:ext cx="4918587" cy="26252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699327-162E-4453-A623-128FC1929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19578"/>
            <a:ext cx="3688152" cy="3429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AA4164-BC8D-4358-ADBB-BE1A9FE14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985" y="3583449"/>
            <a:ext cx="4026925" cy="31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00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E9BFDD-A69C-44BB-9946-F7DB6561D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70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6D359C-D78A-48D9-981B-CD1AC6DC3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5042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9A2CAE-CF86-4EAE-B03B-F24A6FD30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426" y="0"/>
            <a:ext cx="6941574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0B853C-DCAD-4879-8087-22E74C603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408" y="3429000"/>
            <a:ext cx="2793592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C024EA-C258-4AA8-ABDA-E7B693EFA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239" y="3429000"/>
            <a:ext cx="312235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77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A9E498-0E20-4796-9D66-53CE9986D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55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51" y="-1612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397B6-8F68-4B74-9DE5-5B58CC4EAC2E}"/>
              </a:ext>
            </a:extLst>
          </p:cNvPr>
          <p:cNvSpPr txBox="1"/>
          <p:nvPr/>
        </p:nvSpPr>
        <p:spPr>
          <a:xfrm>
            <a:off x="-115794" y="0"/>
            <a:ext cx="11731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Професійний розвиток педагога –</a:t>
            </a:r>
            <a:r>
              <a:rPr 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запорука підвищення якості освіти</a:t>
            </a:r>
            <a:endParaRPr lang="uk-UA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8C2C3B-E57D-40F6-8831-4998FBAFF9B6}"/>
              </a:ext>
            </a:extLst>
          </p:cNvPr>
          <p:cNvSpPr txBox="1"/>
          <p:nvPr/>
        </p:nvSpPr>
        <p:spPr>
          <a:xfrm>
            <a:off x="5751" y="5765393"/>
            <a:ext cx="11925411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700" b="1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Результати підвищення фахової кваліфікації та професійної підготовки викладачів </a:t>
            </a:r>
            <a:r>
              <a:rPr lang="ru-RU" sz="1700" b="1" dirty="0">
                <a:solidFill>
                  <a:schemeClr val="accent4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за темою 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“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Удосконалення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соціально-психологічної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компетентності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та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дотримання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принципів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академічної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доброчесності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педагогічними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працівниками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в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умовах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викликів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сьогодення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”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під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керівництвом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Стрельнікова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В.Ю., доктора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педагогічних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наук,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професора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професора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кафедри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філософії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економіки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освіти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Полтавської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академії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неперервної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освіти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ім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. М.В. </a:t>
            </a:r>
            <a:r>
              <a:rPr lang="ru-RU" sz="1600" b="1" dirty="0" err="1">
                <a:solidFill>
                  <a:srgbClr val="000000"/>
                </a:solidFill>
                <a:latin typeface="Rubik"/>
              </a:rPr>
              <a:t>Остроградського</a:t>
            </a:r>
            <a:r>
              <a:rPr lang="ru-RU" sz="1600" b="1" dirty="0">
                <a:solidFill>
                  <a:srgbClr val="000000"/>
                </a:solidFill>
                <a:latin typeface="Rubik"/>
              </a:rPr>
              <a:t>.</a:t>
            </a:r>
            <a:endParaRPr lang="uk-UA" sz="17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2AB7B5-9D20-42A5-9BED-096097B96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415" y="949569"/>
            <a:ext cx="9601200" cy="476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98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67003" y="-2667002"/>
            <a:ext cx="6858001" cy="1219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D985BF-A16F-4EE3-AD09-BF7264CA3D87}"/>
              </a:ext>
            </a:extLst>
          </p:cNvPr>
          <p:cNvSpPr txBox="1"/>
          <p:nvPr/>
        </p:nvSpPr>
        <p:spPr>
          <a:xfrm>
            <a:off x="151814" y="-199459"/>
            <a:ext cx="11946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</a:rPr>
              <a:t>Результативність удосконалення професійної кваліфікації шляхом самоосвітньої діяльності 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1BB6FC9-33B5-4F4E-B072-D209332EE8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t="8406" r="5441" b="5089"/>
          <a:stretch/>
        </p:blipFill>
        <p:spPr>
          <a:xfrm rot="-5400000">
            <a:off x="630212" y="475709"/>
            <a:ext cx="2372010" cy="33288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0DD0BB9-6128-48EB-8924-FC7D927E73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4992" r="6436" b="8215"/>
          <a:stretch/>
        </p:blipFill>
        <p:spPr>
          <a:xfrm>
            <a:off x="446780" y="3589993"/>
            <a:ext cx="2001453" cy="27137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BA98D28-1AC9-488F-80CE-559C3A68F1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t="5591" r="7372" b="5591"/>
          <a:stretch/>
        </p:blipFill>
        <p:spPr>
          <a:xfrm rot="-5400000">
            <a:off x="4833702" y="301383"/>
            <a:ext cx="2372011" cy="36332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578B4B1-17A3-47F8-8764-C3871680AF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t="4857" r="2891" b="6326"/>
          <a:stretch/>
        </p:blipFill>
        <p:spPr>
          <a:xfrm rot="-5400000">
            <a:off x="9024426" y="116629"/>
            <a:ext cx="2373251" cy="396290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39C8996-C96E-4593-84D2-1A1D36829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011" y="3589993"/>
            <a:ext cx="3633209" cy="285835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FDFDB69-2334-414E-846B-F8765D96C86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" t="18495" r="3357" b="32473"/>
          <a:stretch/>
        </p:blipFill>
        <p:spPr>
          <a:xfrm>
            <a:off x="6991911" y="3589992"/>
            <a:ext cx="4862638" cy="31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19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67003" y="-2667002"/>
            <a:ext cx="6858001" cy="1219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1ED66F-0727-47B0-9896-ACC678D316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30" b="32902"/>
          <a:stretch/>
        </p:blipFill>
        <p:spPr>
          <a:xfrm>
            <a:off x="-1" y="-1"/>
            <a:ext cx="3834581" cy="27726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F0DD9E-3BF1-428F-B77C-CC6E8F4B91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937" b="28000"/>
          <a:stretch/>
        </p:blipFill>
        <p:spPr>
          <a:xfrm>
            <a:off x="3968496" y="0"/>
            <a:ext cx="4242816" cy="27726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07112F-9724-4EFE-BA03-1B2594F36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72696"/>
            <a:ext cx="3270129" cy="40233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44C4B6-03A8-4E42-BD8C-3577195EB3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2895" y="-2"/>
            <a:ext cx="3819104" cy="27726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B712A7-6091-477D-A5AA-F461D85A83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7" y="2977404"/>
            <a:ext cx="4507023" cy="3675888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4AC61F02-C8FF-4392-AA99-436F0033AD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122676"/>
              </p:ext>
            </p:extLst>
          </p:nvPr>
        </p:nvGraphicFramePr>
        <p:xfrm>
          <a:off x="92075" y="92075"/>
          <a:ext cx="1300163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Объект упаковщика для оболочки" showAsIcon="1" r:id="rId9" imgW="1300680" imgH="604800" progId="Package">
                  <p:embed/>
                </p:oleObj>
              </mc:Choice>
              <mc:Fallback>
                <p:oleObj name="Объект упаковщика для оболочки" showAsIcon="1" r:id="rId9" imgW="1300680" imgH="604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300163" cy="604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6FF2A1-ED22-418C-A820-FDFE7B25E6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7103" y="2977404"/>
            <a:ext cx="4204896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55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67003" y="-2667002"/>
            <a:ext cx="6858001" cy="1219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899868-09BD-4409-BAB4-877FB3BD9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567" y="3941064"/>
            <a:ext cx="4297680" cy="25786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3B0EE3-2125-4E7E-B546-6B367FCBD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53" y="155448"/>
            <a:ext cx="2846046" cy="36301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51797FE-FF37-4B41-AEBE-E3A042A077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4" y="-54863"/>
            <a:ext cx="3419718" cy="6857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D9C70A-81B8-4961-8FE7-B6104C7584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"/>
          <a:stretch/>
        </p:blipFill>
        <p:spPr>
          <a:xfrm>
            <a:off x="7802880" y="137159"/>
            <a:ext cx="4297680" cy="664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555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326AA0-7522-41F9-A917-536930999B74}"/>
              </a:ext>
            </a:extLst>
          </p:cNvPr>
          <p:cNvSpPr txBox="1"/>
          <p:nvPr/>
        </p:nvSpPr>
        <p:spPr>
          <a:xfrm>
            <a:off x="334108" y="272562"/>
            <a:ext cx="115179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Незабутні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та захоплюючі  враження від подорожі країнами Європи </a:t>
            </a:r>
            <a:endParaRPr lang="uk-UA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F804E6-C402-4095-8D35-B20FC8D69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789" y="1406769"/>
            <a:ext cx="5612421" cy="5284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B63C7C-DEFD-4F36-B924-A225C3BA4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4" y="1406768"/>
            <a:ext cx="5931876" cy="5284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2293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C96C29-F4C9-4DFA-A65D-607E13F1F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08" y="140677"/>
            <a:ext cx="5246005" cy="662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7A840B-DF61-40DE-815F-29CEC1C5C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87" y="3661044"/>
            <a:ext cx="5975351" cy="3196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17253A-DD81-40D5-A6E3-67A808DC8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07" y="140677"/>
            <a:ext cx="6111631" cy="3414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154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качать фон “Светлая абстракция” для презентаций PowerPoint, бесплатно">
            <a:extLst>
              <a:ext uri="{FF2B5EF4-FFF2-40B4-BE49-F238E27FC236}">
                <a16:creationId xmlns:a16="http://schemas.microsoft.com/office/drawing/2014/main" id="{EB8BDD99-69FB-4A7B-899F-C9B14291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51" y="-1612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397B6-8F68-4B74-9DE5-5B58CC4EAC2E}"/>
              </a:ext>
            </a:extLst>
          </p:cNvPr>
          <p:cNvSpPr txBox="1"/>
          <p:nvPr/>
        </p:nvSpPr>
        <p:spPr>
          <a:xfrm>
            <a:off x="-414732" y="16126"/>
            <a:ext cx="11731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anose="02020603050405020304" pitchFamily="18" charset="0"/>
              </a:rPr>
              <a:t>Випуск 2026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3A45A-BD0E-4391-AFD3-17B84CE75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4" y="571598"/>
            <a:ext cx="10500946" cy="628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92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1397B6-8F68-4B74-9DE5-5B58CC4EAC2E}"/>
              </a:ext>
            </a:extLst>
          </p:cNvPr>
          <p:cNvSpPr txBox="1"/>
          <p:nvPr/>
        </p:nvSpPr>
        <p:spPr>
          <a:xfrm>
            <a:off x="773723" y="16126"/>
            <a:ext cx="10543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anose="02020603050405020304" pitchFamily="18" charset="0"/>
              </a:rPr>
              <a:t>Випуск 2026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488BE1-FEF3-438D-B6DF-414A15ABC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25"/>
          <a:stretch/>
        </p:blipFill>
        <p:spPr>
          <a:xfrm>
            <a:off x="146428" y="571598"/>
            <a:ext cx="4671757" cy="252037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95A6C66-A9ED-45BF-A2D5-F394A91DC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31" y="2659922"/>
            <a:ext cx="2369340" cy="252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D02A19-C093-4674-8098-1DC3F4F07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939" y="3600615"/>
            <a:ext cx="4671758" cy="31593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347060-EA40-43C4-B36E-0E540CBFD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1385" y="221522"/>
            <a:ext cx="4661312" cy="32074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60DC86-EE53-44CF-AAD0-F45DA2DA6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874" y="3600615"/>
            <a:ext cx="4671757" cy="315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7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6EFEF9-1833-4C8A-B242-CB1C40066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35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FC4C30-6C15-4E3A-B739-A6F48252E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3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309D17-E925-45C1-AD52-570ED842C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8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046A52-BA79-497C-8EBC-4B0493F95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0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49FFD-9344-4C35-8AE5-926E805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92877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980DE4-3721-4793-A1C1-F43895DB7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877" y="7374"/>
            <a:ext cx="3490453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41619C-A1FE-48FD-8482-DB16BDED3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3330" y="7374"/>
            <a:ext cx="3008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8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B87BEA-2A7C-4C0B-ACC3-6D5F2CFA0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63381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C0D851-D1F1-421B-96C9-42E3BBCE4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381" y="0"/>
            <a:ext cx="3244645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2B1AB7-2C5D-4868-B635-21538CF0D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8026" y="0"/>
            <a:ext cx="3283974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F7E003-EA20-4955-BE80-8F00A90C1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4052" y="3749777"/>
            <a:ext cx="6567947" cy="278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68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CBF4B6-1FE5-4643-92AC-12DACA4A1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284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05645C-0883-4801-A841-D8BE7FCF5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318" y="0"/>
            <a:ext cx="4247535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51450A-1792-4075-99E3-363A7B524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784" y="0"/>
            <a:ext cx="4041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659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2756</TotalTime>
  <Words>375</Words>
  <Application>Microsoft Office PowerPoint</Application>
  <PresentationFormat>Широкоэкранный</PresentationFormat>
  <Paragraphs>22</Paragraphs>
  <Slides>40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2" baseType="lpstr">
      <vt:lpstr>Arial</vt:lpstr>
      <vt:lpstr>Calibri</vt:lpstr>
      <vt:lpstr>Century Gothic</vt:lpstr>
      <vt:lpstr>Helvetica</vt:lpstr>
      <vt:lpstr>inherit</vt:lpstr>
      <vt:lpstr>Open Sans</vt:lpstr>
      <vt:lpstr>Rubik</vt:lpstr>
      <vt:lpstr>Times New Roman</vt:lpstr>
      <vt:lpstr>Trebuchet MS</vt:lpstr>
      <vt:lpstr>Wingdings 3</vt:lpstr>
      <vt:lpstr>Легкий дым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Інформаційна виставка «Слава захисникам України» у студентській бібліотеці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Asus</dc:creator>
  <cp:lastModifiedBy>Пользователь</cp:lastModifiedBy>
  <cp:revision>1092</cp:revision>
  <dcterms:created xsi:type="dcterms:W3CDTF">2025-06-21T20:06:40Z</dcterms:created>
  <dcterms:modified xsi:type="dcterms:W3CDTF">2026-07-26T15:20:18Z</dcterms:modified>
</cp:coreProperties>
</file>